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66" r:id="rId4"/>
    <p:sldId id="267" r:id="rId5"/>
    <p:sldId id="268" r:id="rId6"/>
    <p:sldId id="271" r:id="rId7"/>
    <p:sldId id="270" r:id="rId8"/>
    <p:sldId id="272" r:id="rId9"/>
    <p:sldId id="276" r:id="rId10"/>
    <p:sldId id="273" r:id="rId11"/>
    <p:sldId id="274" r:id="rId12"/>
    <p:sldId id="277" r:id="rId1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1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2054C-BDE4-4349-A4D5-A4B894D42B65}" type="datetimeFigureOut">
              <a:rPr lang="ko-KR" altLang="en-US" smtClean="0"/>
              <a:t>2010-10-18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5D242-26B0-4476-9AD8-4C67731B849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2054C-BDE4-4349-A4D5-A4B894D42B65}" type="datetimeFigureOut">
              <a:rPr lang="ko-KR" altLang="en-US" smtClean="0"/>
              <a:t>2010-10-18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5D242-26B0-4476-9AD8-4C67731B849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2054C-BDE4-4349-A4D5-A4B894D42B65}" type="datetimeFigureOut">
              <a:rPr lang="ko-KR" altLang="en-US" smtClean="0"/>
              <a:t>2010-10-18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5D242-26B0-4476-9AD8-4C67731B849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2054C-BDE4-4349-A4D5-A4B894D42B65}" type="datetimeFigureOut">
              <a:rPr lang="ko-KR" altLang="en-US" smtClean="0"/>
              <a:t>2010-10-18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5D242-26B0-4476-9AD8-4C67731B849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2054C-BDE4-4349-A4D5-A4B894D42B65}" type="datetimeFigureOut">
              <a:rPr lang="ko-KR" altLang="en-US" smtClean="0"/>
              <a:t>2010-10-18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5D242-26B0-4476-9AD8-4C67731B849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2054C-BDE4-4349-A4D5-A4B894D42B65}" type="datetimeFigureOut">
              <a:rPr lang="ko-KR" altLang="en-US" smtClean="0"/>
              <a:t>2010-10-18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5D242-26B0-4476-9AD8-4C67731B849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2054C-BDE4-4349-A4D5-A4B894D42B65}" type="datetimeFigureOut">
              <a:rPr lang="ko-KR" altLang="en-US" smtClean="0"/>
              <a:t>2010-10-18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5D242-26B0-4476-9AD8-4C67731B849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2054C-BDE4-4349-A4D5-A4B894D42B65}" type="datetimeFigureOut">
              <a:rPr lang="ko-KR" altLang="en-US" smtClean="0"/>
              <a:t>2010-10-18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5D242-26B0-4476-9AD8-4C67731B849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2054C-BDE4-4349-A4D5-A4B894D42B65}" type="datetimeFigureOut">
              <a:rPr lang="ko-KR" altLang="en-US" smtClean="0"/>
              <a:t>2010-10-18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5D242-26B0-4476-9AD8-4C67731B849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2054C-BDE4-4349-A4D5-A4B894D42B65}" type="datetimeFigureOut">
              <a:rPr lang="ko-KR" altLang="en-US" smtClean="0"/>
              <a:t>2010-10-18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5D242-26B0-4476-9AD8-4C67731B849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2054C-BDE4-4349-A4D5-A4B894D42B65}" type="datetimeFigureOut">
              <a:rPr lang="ko-KR" altLang="en-US" smtClean="0"/>
              <a:t>2010-10-18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5D242-26B0-4476-9AD8-4C67731B849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2054C-BDE4-4349-A4D5-A4B894D42B65}" type="datetimeFigureOut">
              <a:rPr lang="ko-KR" altLang="en-US" smtClean="0"/>
              <a:t>2010-10-18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5D242-26B0-4476-9AD8-4C67731B849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서답형</a:t>
            </a:r>
            <a:r>
              <a:rPr lang="ko-KR" altLang="en-US" dirty="0" smtClean="0"/>
              <a:t> 문항 제작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ko-KR" dirty="0" smtClean="0"/>
              <a:t>1. </a:t>
            </a:r>
            <a:r>
              <a:rPr lang="ko-KR" altLang="en-US" dirty="0" smtClean="0"/>
              <a:t>논술형 문항 </a:t>
            </a:r>
            <a:r>
              <a:rPr lang="en-US" altLang="ko-KR" dirty="0" smtClean="0"/>
              <a:t>(essay type item)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주어진</a:t>
            </a:r>
            <a:r>
              <a:rPr lang="en-US" altLang="ko-KR" dirty="0" smtClean="0"/>
              <a:t> </a:t>
            </a:r>
            <a:r>
              <a:rPr lang="ko-KR" altLang="en-US" dirty="0" smtClean="0"/>
              <a:t>질문에 제한 없이 여러 개의 문장으로 응답하는 형태</a:t>
            </a:r>
            <a:endParaRPr lang="en-US" altLang="ko-KR" dirty="0" smtClean="0"/>
          </a:p>
          <a:p>
            <a:endParaRPr lang="en-US" altLang="ko-KR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서답형</a:t>
            </a:r>
            <a:r>
              <a:rPr lang="ko-KR" altLang="en-US" dirty="0" smtClean="0"/>
              <a:t> 문항 제작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dirty="0"/>
              <a:t>3</a:t>
            </a:r>
            <a:r>
              <a:rPr lang="en-US" altLang="ko-KR" dirty="0" smtClean="0"/>
              <a:t>. </a:t>
            </a:r>
            <a:r>
              <a:rPr lang="ko-KR" altLang="en-US" dirty="0" err="1" smtClean="0"/>
              <a:t>괄호형</a:t>
            </a:r>
            <a:r>
              <a:rPr lang="en-US" altLang="ko-KR" dirty="0" smtClean="0"/>
              <a:t>/</a:t>
            </a:r>
            <a:r>
              <a:rPr lang="ko-KR" altLang="en-US" dirty="0" smtClean="0"/>
              <a:t>완성형 문항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(close form item/completion</a:t>
            </a:r>
            <a:r>
              <a:rPr lang="ko-KR" altLang="en-US" dirty="0" smtClean="0"/>
              <a:t> </a:t>
            </a:r>
            <a:r>
              <a:rPr lang="en-US" altLang="ko-KR" dirty="0" smtClean="0"/>
              <a:t>form item)</a:t>
            </a:r>
          </a:p>
          <a:p>
            <a:endParaRPr lang="en-US" altLang="ko-KR" dirty="0" smtClean="0"/>
          </a:p>
          <a:p>
            <a:r>
              <a:rPr lang="ko-KR" altLang="en-US" dirty="0" err="1" smtClean="0"/>
              <a:t>괄호형</a:t>
            </a:r>
            <a:r>
              <a:rPr lang="ko-KR" altLang="en-US" dirty="0" smtClean="0"/>
              <a:t>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질문을 위한 문장에 여백을 두어 응답을 유도하는 문항 형태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완성형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질문을 위한 문장의 끝에 응답을 하게 하는 문항 형태</a:t>
            </a:r>
            <a:endParaRPr lang="en-US" altLang="ko-KR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괄호형</a:t>
            </a:r>
            <a:r>
              <a:rPr lang="ko-KR" altLang="en-US" dirty="0" smtClean="0"/>
              <a:t> 문항의 제작 원리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411675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altLang="ko-KR" dirty="0"/>
          </a:p>
          <a:p>
            <a:pPr marL="514350" indent="-514350">
              <a:buAutoNum type="arabicPeriod"/>
            </a:pPr>
            <a:r>
              <a:rPr lang="ko-KR" altLang="en-US" dirty="0" smtClean="0"/>
              <a:t>중요한 내용을 여백으로 한다</a:t>
            </a:r>
            <a:r>
              <a:rPr lang="en-US" altLang="ko-KR" dirty="0" smtClean="0"/>
              <a:t>.</a:t>
            </a:r>
          </a:p>
          <a:p>
            <a:pPr marL="514350" indent="-514350">
              <a:buAutoNum type="arabicPeriod"/>
            </a:pPr>
            <a:endParaRPr lang="en-US" altLang="ko-KR" dirty="0"/>
          </a:p>
          <a:p>
            <a:pPr marL="514350" indent="-514350">
              <a:buAutoNum type="arabicPeriod"/>
            </a:pPr>
            <a:r>
              <a:rPr lang="ko-KR" altLang="en-US" dirty="0" smtClean="0"/>
              <a:t>여백은 가능한 질문의 후미에 둔다</a:t>
            </a:r>
            <a:r>
              <a:rPr lang="en-US" altLang="ko-KR" dirty="0" smtClean="0"/>
              <a:t>.</a:t>
            </a:r>
          </a:p>
          <a:p>
            <a:pPr marL="514350" indent="-514350">
              <a:buAutoNum type="arabicPeriod"/>
            </a:pPr>
            <a:endParaRPr lang="en-US" altLang="ko-KR" dirty="0"/>
          </a:p>
          <a:p>
            <a:pPr marL="514350" indent="-514350">
              <a:buAutoNum type="arabicPeriod"/>
            </a:pPr>
            <a:r>
              <a:rPr lang="ko-KR" altLang="en-US" dirty="0" smtClean="0"/>
              <a:t>정답이 가능한 단어나 기호로 응답되도록 질문한다</a:t>
            </a:r>
            <a:r>
              <a:rPr lang="en-US" altLang="ko-KR" dirty="0" smtClean="0"/>
              <a:t>.</a:t>
            </a:r>
          </a:p>
          <a:p>
            <a:pPr marL="514350" indent="-514350">
              <a:buAutoNum type="arabicPeriod"/>
            </a:pPr>
            <a:endParaRPr lang="en-US" altLang="ko-KR" dirty="0"/>
          </a:p>
          <a:p>
            <a:pPr marL="514350" indent="-514350">
              <a:buAutoNum type="arabicPeriod"/>
            </a:pPr>
            <a:r>
              <a:rPr lang="ko-KR" altLang="en-US" dirty="0" smtClean="0"/>
              <a:t>교과서에 있는 문장을 그대로 사용하지 않는다</a:t>
            </a:r>
            <a:r>
              <a:rPr lang="en-US" altLang="ko-KR" dirty="0" smtClean="0"/>
              <a:t>.</a:t>
            </a:r>
          </a:p>
          <a:p>
            <a:pPr marL="514350" indent="-514350">
              <a:buAutoNum type="arabicPeriod"/>
            </a:pPr>
            <a:endParaRPr lang="en-US" altLang="ko-KR" dirty="0"/>
          </a:p>
          <a:p>
            <a:pPr marL="514350" indent="-514350">
              <a:buAutoNum type="arabicPeriod"/>
            </a:pPr>
            <a:r>
              <a:rPr lang="ko-KR" altLang="en-US" dirty="0" smtClean="0"/>
              <a:t>질문의 여백 뒤의 조사가 정답을 암시하지 않게 한다</a:t>
            </a:r>
            <a:r>
              <a:rPr lang="en-US" altLang="ko-KR" dirty="0" smtClean="0"/>
              <a:t>.</a:t>
            </a:r>
          </a:p>
          <a:p>
            <a:pPr marL="514350" indent="-514350">
              <a:buAutoNum type="arabicPeriod"/>
            </a:pPr>
            <a:endParaRPr lang="en-US" altLang="ko-KR" dirty="0"/>
          </a:p>
          <a:p>
            <a:pPr marL="514350" indent="-514350">
              <a:buAutoNum type="arabicPeriod"/>
            </a:pPr>
            <a:r>
              <a:rPr lang="ko-KR" altLang="en-US" dirty="0" smtClean="0"/>
              <a:t>여백에 들어갈 모든 정답을 열거한다</a:t>
            </a:r>
            <a:r>
              <a:rPr lang="en-US" altLang="ko-KR" dirty="0" smtClean="0"/>
              <a:t>.</a:t>
            </a:r>
          </a:p>
          <a:p>
            <a:pPr marL="514350" indent="-514350">
              <a:buAutoNum type="arabicPeriod"/>
            </a:pPr>
            <a:endParaRPr lang="en-US" altLang="ko-KR" dirty="0"/>
          </a:p>
          <a:p>
            <a:pPr marL="514350" indent="-514350">
              <a:buAutoNum type="arabicPeriod"/>
            </a:pPr>
            <a:r>
              <a:rPr lang="ko-KR" altLang="en-US" dirty="0" smtClean="0"/>
              <a:t>채점 시 여백 하나를 채점단위로 한다</a:t>
            </a:r>
            <a:r>
              <a:rPr lang="en-US" altLang="ko-KR" dirty="0" smtClean="0"/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괄호형</a:t>
            </a:r>
            <a:r>
              <a:rPr lang="en-US" altLang="ko-KR" dirty="0" smtClean="0"/>
              <a:t>/</a:t>
            </a:r>
            <a:r>
              <a:rPr lang="ko-KR" altLang="en-US" dirty="0" smtClean="0"/>
              <a:t>완성형 문항의 장단점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graphicFrame>
        <p:nvGraphicFramePr>
          <p:cNvPr id="5" name="Group 23"/>
          <p:cNvGraphicFramePr>
            <a:graphicFrameLocks noGrp="1"/>
          </p:cNvGraphicFramePr>
          <p:nvPr/>
        </p:nvGraphicFramePr>
        <p:xfrm>
          <a:off x="714348" y="2143116"/>
          <a:ext cx="7957922" cy="3718038"/>
        </p:xfrm>
        <a:graphic>
          <a:graphicData uri="http://schemas.openxmlformats.org/drawingml/2006/table">
            <a:tbl>
              <a:tblPr/>
              <a:tblGrid>
                <a:gridCol w="3978137"/>
                <a:gridCol w="3979785"/>
              </a:tblGrid>
              <a:tr h="5092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서울도시" pitchFamily="18" charset="-127"/>
                          <a:ea typeface="서울도시" pitchFamily="18" charset="-127"/>
                        </a:rPr>
                        <a:t>장점</a:t>
                      </a:r>
                    </a:p>
                  </a:txBody>
                  <a:tcPr marL="82373" marR="82373" marT="41312" marB="413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서울도시" pitchFamily="18" charset="-127"/>
                          <a:ea typeface="서울도시" pitchFamily="18" charset="-127"/>
                        </a:rPr>
                        <a:t>단점</a:t>
                      </a:r>
                    </a:p>
                  </a:txBody>
                  <a:tcPr marL="82373" marR="82373" marT="41312" marB="413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381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서울도시" pitchFamily="18" charset="-127"/>
                          <a:ea typeface="서울도시" pitchFamily="18" charset="-127"/>
                        </a:rPr>
                        <a:t>정답 단서가 없어 추측요인 배제 가능</a:t>
                      </a:r>
                    </a:p>
                  </a:txBody>
                  <a:tcPr marL="82373" marR="82373" marT="41312" marB="413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서울도시" pitchFamily="18" charset="-127"/>
                          <a:ea typeface="서울도시" pitchFamily="18" charset="-127"/>
                        </a:rPr>
                        <a:t>단순한 지식</a:t>
                      </a: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서울도시" pitchFamily="18" charset="-127"/>
                          <a:ea typeface="서울도시" pitchFamily="18" charset="-127"/>
                        </a:rPr>
                        <a:t>, </a:t>
                      </a:r>
                      <a:r>
                        <a:rPr kumimoji="0" lang="ko-KR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서울도시" pitchFamily="18" charset="-127"/>
                          <a:ea typeface="서울도시" pitchFamily="18" charset="-127"/>
                        </a:rPr>
                        <a:t>개념</a:t>
                      </a: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서울도시" pitchFamily="18" charset="-127"/>
                          <a:ea typeface="서울도시" pitchFamily="18" charset="-127"/>
                        </a:rPr>
                        <a:t>, </a:t>
                      </a:r>
                      <a:r>
                        <a:rPr kumimoji="0" lang="ko-KR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서울도시" pitchFamily="18" charset="-127"/>
                          <a:ea typeface="서울도시" pitchFamily="18" charset="-127"/>
                        </a:rPr>
                        <a:t>사실 등을 측정할 가능성 높음</a:t>
                      </a:r>
                    </a:p>
                  </a:txBody>
                  <a:tcPr marL="82373" marR="82373" marT="41312" marB="413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0356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서울도시" pitchFamily="18" charset="-127"/>
                          <a:ea typeface="서울도시" pitchFamily="18" charset="-127"/>
                        </a:rPr>
                        <a:t>문항 제작이 </a:t>
                      </a:r>
                      <a:r>
                        <a:rPr kumimoji="0" lang="ko-KR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서울도시" pitchFamily="18" charset="-127"/>
                          <a:ea typeface="서울도시" pitchFamily="18" charset="-127"/>
                        </a:rPr>
                        <a:t>선택형의</a:t>
                      </a: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서울도시" pitchFamily="18" charset="-127"/>
                          <a:ea typeface="서울도시" pitchFamily="18" charset="-127"/>
                        </a:rPr>
                        <a:t> 선다형 문항보다 수월</a:t>
                      </a:r>
                    </a:p>
                  </a:txBody>
                  <a:tcPr marL="82373" marR="82373" marT="41312" marB="413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서울도시" pitchFamily="18" charset="-127"/>
                        <a:ea typeface="서울도시" pitchFamily="18" charset="-127"/>
                      </a:endParaRPr>
                    </a:p>
                  </a:txBody>
                  <a:tcPr marL="82373" marR="82373" marT="41312" marB="413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12350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서울도시" pitchFamily="18" charset="-127"/>
                          <a:ea typeface="서울도시" pitchFamily="18" charset="-127"/>
                        </a:rPr>
                        <a:t>채점 용이</a:t>
                      </a: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서울도시" pitchFamily="18" charset="-127"/>
                          <a:ea typeface="서울도시" pitchFamily="18" charset="-127"/>
                        </a:rPr>
                        <a:t>, </a:t>
                      </a:r>
                      <a:r>
                        <a:rPr kumimoji="0" lang="ko-KR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서울도시" pitchFamily="18" charset="-127"/>
                          <a:ea typeface="서울도시" pitchFamily="18" charset="-127"/>
                        </a:rPr>
                        <a:t>채점의 객관성 유지</a:t>
                      </a:r>
                    </a:p>
                  </a:txBody>
                  <a:tcPr marL="82373" marR="82373" marT="41312" marB="413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서울도시" pitchFamily="18" charset="-127"/>
                        <a:ea typeface="서울도시" pitchFamily="18" charset="-127"/>
                      </a:endParaRPr>
                    </a:p>
                  </a:txBody>
                  <a:tcPr marL="82373" marR="82373" marT="41312" marB="413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논술형 문항의 제작 원리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1. </a:t>
            </a:r>
            <a:r>
              <a:rPr lang="ko-KR" altLang="en-US" dirty="0" smtClean="0"/>
              <a:t>복잡한 학습내용의 인지 여부는 물론 분석 및 종합 등의 고등정신능력을 측정할 수 있도록 해야 한다</a:t>
            </a:r>
            <a:r>
              <a:rPr lang="en-US" altLang="ko-KR" dirty="0" smtClean="0"/>
              <a:t>. </a:t>
            </a:r>
          </a:p>
          <a:p>
            <a:endParaRPr lang="en-US" altLang="ko-KR" dirty="0"/>
          </a:p>
          <a:p>
            <a:pPr>
              <a:buNone/>
            </a:pPr>
            <a:r>
              <a:rPr lang="en-US" altLang="ko-KR" dirty="0" smtClean="0"/>
              <a:t>2. </a:t>
            </a:r>
            <a:r>
              <a:rPr lang="ko-KR" altLang="en-US" dirty="0" smtClean="0"/>
              <a:t>논술형 문항의 </a:t>
            </a:r>
            <a:r>
              <a:rPr lang="ko-KR" altLang="en-US" dirty="0" err="1" smtClean="0"/>
              <a:t>지시문은</a:t>
            </a:r>
            <a:r>
              <a:rPr lang="ko-KR" altLang="en-US" dirty="0" smtClean="0"/>
              <a:t>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비교 분석하라</a:t>
            </a:r>
            <a:r>
              <a:rPr lang="en-US" altLang="ko-KR" dirty="0" smtClean="0"/>
              <a:t>’, ‘</a:t>
            </a:r>
            <a:r>
              <a:rPr lang="ko-KR" altLang="en-US" dirty="0" smtClean="0"/>
              <a:t>이유를 설명하라</a:t>
            </a:r>
            <a:r>
              <a:rPr lang="en-US" altLang="ko-KR" dirty="0" smtClean="0"/>
              <a:t>’, ‘</a:t>
            </a:r>
            <a:r>
              <a:rPr lang="ko-KR" altLang="en-US" dirty="0" smtClean="0"/>
              <a:t>견해를 논하라</a:t>
            </a:r>
            <a:r>
              <a:rPr lang="en-US" altLang="ko-KR" dirty="0" smtClean="0"/>
              <a:t>’ </a:t>
            </a:r>
            <a:r>
              <a:rPr lang="ko-KR" altLang="en-US" dirty="0" smtClean="0"/>
              <a:t>등으로 한다</a:t>
            </a:r>
            <a:r>
              <a:rPr lang="en-US" altLang="ko-KR" dirty="0" smtClean="0"/>
              <a:t>. </a:t>
            </a:r>
          </a:p>
          <a:p>
            <a:pPr>
              <a:buNone/>
            </a:pPr>
            <a:endParaRPr lang="en-US" altLang="ko-KR" dirty="0"/>
          </a:p>
          <a:p>
            <a:pPr>
              <a:buNone/>
            </a:pPr>
            <a:r>
              <a:rPr lang="en-US" altLang="ko-KR" dirty="0" smtClean="0"/>
              <a:t>3. </a:t>
            </a:r>
            <a:r>
              <a:rPr lang="ko-KR" altLang="en-US" dirty="0" smtClean="0"/>
              <a:t>논쟁을 다룰 때는 한 편의 입장에서 논술을 지시하지 말고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피험자가 지지하는 견해를 밝히고 논거를 전개하도록 유도해야 한다</a:t>
            </a:r>
            <a:r>
              <a:rPr lang="en-US" altLang="ko-KR" dirty="0" smtClean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논술형 문항의 제작 원리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392909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4. </a:t>
            </a:r>
            <a:r>
              <a:rPr lang="ko-KR" altLang="en-US" dirty="0" smtClean="0"/>
              <a:t>질문의 요지가 분명하며 구조화되어야 한다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endParaRPr lang="en-US" altLang="ko-KR" dirty="0"/>
          </a:p>
          <a:p>
            <a:pPr>
              <a:buNone/>
            </a:pPr>
            <a:r>
              <a:rPr lang="en-US" altLang="ko-KR" dirty="0" smtClean="0"/>
              <a:t>5. </a:t>
            </a:r>
            <a:r>
              <a:rPr lang="ko-KR" altLang="en-US" dirty="0" err="1" smtClean="0"/>
              <a:t>제한형</a:t>
            </a:r>
            <a:r>
              <a:rPr lang="ko-KR" altLang="en-US" dirty="0" smtClean="0"/>
              <a:t> 논술인 경우 응답의 길이를 제한해주는 것이 바람직하다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6. </a:t>
            </a:r>
            <a:r>
              <a:rPr lang="ko-KR" altLang="en-US" dirty="0" smtClean="0"/>
              <a:t>지시문의 어휘수준은 피험자의 어휘수준 이하이어야 한다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7. </a:t>
            </a:r>
            <a:r>
              <a:rPr lang="ko-KR" altLang="en-US" dirty="0" smtClean="0"/>
              <a:t>여러 논술형 문항 중 선택하여 응답하는 것은 자양한다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논술형 문항의 제작 원리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411675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altLang="ko-KR" dirty="0"/>
          </a:p>
          <a:p>
            <a:pPr>
              <a:buNone/>
            </a:pPr>
            <a:r>
              <a:rPr lang="en-US" altLang="ko-KR" dirty="0" smtClean="0"/>
              <a:t>8. </a:t>
            </a:r>
            <a:r>
              <a:rPr lang="ko-KR" altLang="en-US" dirty="0" smtClean="0"/>
              <a:t>광범위한 소수 문항보다는 협소한 다수 문항으로 출제한다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9. </a:t>
            </a:r>
            <a:r>
              <a:rPr lang="ko-KR" altLang="en-US" dirty="0" smtClean="0"/>
              <a:t>문항 </a:t>
            </a:r>
            <a:r>
              <a:rPr lang="ko-KR" altLang="en-US" dirty="0" err="1" smtClean="0"/>
              <a:t>배열시</a:t>
            </a:r>
            <a:r>
              <a:rPr lang="ko-KR" altLang="en-US" dirty="0" smtClean="0"/>
              <a:t> 수운 문항에서 어려운 문항 순으로 배열한다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endParaRPr lang="en-US" altLang="ko-KR" dirty="0"/>
          </a:p>
          <a:p>
            <a:pPr>
              <a:buNone/>
            </a:pPr>
            <a:r>
              <a:rPr lang="en-US" altLang="ko-KR" dirty="0" smtClean="0"/>
              <a:t>10. </a:t>
            </a:r>
            <a:r>
              <a:rPr lang="ko-KR" altLang="en-US" dirty="0" smtClean="0"/>
              <a:t>각 문항별 응답시간을 고려하여 시험시간과 문제 수를 결정한다</a:t>
            </a:r>
            <a:r>
              <a:rPr lang="en-US" altLang="ko-KR" dirty="0" smtClean="0"/>
              <a:t>. </a:t>
            </a:r>
          </a:p>
          <a:p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11. </a:t>
            </a:r>
            <a:r>
              <a:rPr lang="ko-KR" altLang="en-US" dirty="0" smtClean="0"/>
              <a:t>문항별 점수를 제시한다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12. </a:t>
            </a:r>
            <a:r>
              <a:rPr lang="ko-KR" altLang="en-US" dirty="0" smtClean="0"/>
              <a:t>채점기준을 사전에 마련한다</a:t>
            </a:r>
            <a:r>
              <a:rPr lang="en-US" altLang="ko-KR" dirty="0" smtClean="0"/>
              <a:t>. </a:t>
            </a:r>
            <a:endParaRPr lang="ko-KR" alt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논술형 문항의 장단점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0034" y="2071678"/>
            <a:ext cx="8229600" cy="3686188"/>
          </a:xfrm>
        </p:spPr>
        <p:txBody>
          <a:bodyPr>
            <a:normAutofit/>
          </a:bodyPr>
          <a:lstStyle/>
          <a:p>
            <a:pPr>
              <a:buNone/>
            </a:pPr>
            <a:endParaRPr lang="ko-KR" altLang="en-US" dirty="0"/>
          </a:p>
        </p:txBody>
      </p:sp>
      <p:graphicFrame>
        <p:nvGraphicFramePr>
          <p:cNvPr id="4" name="Group 26"/>
          <p:cNvGraphicFramePr>
            <a:graphicFrameLocks noGrp="1"/>
          </p:cNvGraphicFramePr>
          <p:nvPr/>
        </p:nvGraphicFramePr>
        <p:xfrm>
          <a:off x="357158" y="2000240"/>
          <a:ext cx="8215370" cy="3924594"/>
        </p:xfrm>
        <a:graphic>
          <a:graphicData uri="http://schemas.openxmlformats.org/drawingml/2006/table">
            <a:tbl>
              <a:tblPr/>
              <a:tblGrid>
                <a:gridCol w="4049832"/>
                <a:gridCol w="4165538"/>
              </a:tblGrid>
              <a:tr h="5336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서울도시" pitchFamily="18" charset="-127"/>
                          <a:ea typeface="서울도시" pitchFamily="18" charset="-127"/>
                        </a:rPr>
                        <a:t>장점</a:t>
                      </a:r>
                    </a:p>
                  </a:txBody>
                  <a:tcPr marL="82373" marR="82373" marT="41312" marB="413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서울도시" pitchFamily="18" charset="-127"/>
                          <a:ea typeface="서울도시" pitchFamily="18" charset="-127"/>
                        </a:rPr>
                        <a:t>단점</a:t>
                      </a:r>
                    </a:p>
                  </a:txBody>
                  <a:tcPr marL="82373" marR="82373" marT="41312" marB="413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868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서울도시" pitchFamily="18" charset="-127"/>
                          <a:ea typeface="서울도시" pitchFamily="18" charset="-127"/>
                        </a:rPr>
                        <a:t>피험자의 모든 정신능력 </a:t>
                      </a: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서울도시" pitchFamily="18" charset="-127"/>
                          <a:ea typeface="서울도시" pitchFamily="18" charset="-127"/>
                        </a:rPr>
                        <a:t>발휘 가능</a:t>
                      </a:r>
                      <a:endParaRPr kumimoji="0" lang="ko-KR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서울도시" pitchFamily="18" charset="-127"/>
                        <a:ea typeface="서울도시" pitchFamily="18" charset="-127"/>
                      </a:endParaRPr>
                    </a:p>
                  </a:txBody>
                  <a:tcPr marL="82373" marR="82373" marT="41312" marB="413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서울도시" pitchFamily="18" charset="-127"/>
                          <a:ea typeface="서울도시" pitchFamily="18" charset="-127"/>
                        </a:rPr>
                        <a:t>문항 수가 제한되어 교과의 광범위한 영역 측정 어려움</a:t>
                      </a:r>
                    </a:p>
                  </a:txBody>
                  <a:tcPr marL="82373" marR="82373" marT="41312" marB="413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0887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서울도시" pitchFamily="18" charset="-127"/>
                          <a:ea typeface="서울도시" pitchFamily="18" charset="-127"/>
                        </a:rPr>
                        <a:t>다양한 고등정신능력 측정 가능</a:t>
                      </a:r>
                    </a:p>
                  </a:txBody>
                  <a:tcPr marL="82373" marR="82373" marT="41312" marB="413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서울도시" pitchFamily="18" charset="-127"/>
                          <a:ea typeface="서울도시" pitchFamily="18" charset="-127"/>
                        </a:rPr>
                        <a:t>문장력이 작용하여 채점이 영향 끼침</a:t>
                      </a:r>
                    </a:p>
                  </a:txBody>
                  <a:tcPr marL="82373" marR="82373" marT="41312" marB="413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648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서울도시" pitchFamily="18" charset="-127"/>
                          <a:ea typeface="서울도시" pitchFamily="18" charset="-127"/>
                        </a:rPr>
                        <a:t>문항 제작이 상대적으로 쉽다</a:t>
                      </a:r>
                      <a:endParaRPr kumimoji="0" lang="ko-KR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서울도시" pitchFamily="18" charset="-127"/>
                        <a:ea typeface="서울도시" pitchFamily="18" charset="-127"/>
                      </a:endParaRPr>
                    </a:p>
                  </a:txBody>
                  <a:tcPr marL="82373" marR="82373" marT="41312" marB="413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서울도시" pitchFamily="18" charset="-127"/>
                          <a:ea typeface="서울도시" pitchFamily="18" charset="-127"/>
                        </a:rPr>
                        <a:t>채점 시 많은 노력과 시간 소요</a:t>
                      </a:r>
                    </a:p>
                  </a:txBody>
                  <a:tcPr marL="82373" marR="82373" marT="41312" marB="413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6670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서울도시" pitchFamily="18" charset="-127"/>
                        <a:ea typeface="서울도시" pitchFamily="18" charset="-127"/>
                      </a:endParaRPr>
                    </a:p>
                  </a:txBody>
                  <a:tcPr marL="82373" marR="82373" marT="41312" marB="413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서울도시" pitchFamily="18" charset="-127"/>
                          <a:ea typeface="서울도시" pitchFamily="18" charset="-127"/>
                        </a:rPr>
                        <a:t>채점의 낮은 신뢰도</a:t>
                      </a:r>
                      <a:endParaRPr kumimoji="0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서울도시" pitchFamily="18" charset="-127"/>
                        <a:ea typeface="서울도시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서울도시" pitchFamily="18" charset="-127"/>
                          <a:ea typeface="서울도시" pitchFamily="18" charset="-127"/>
                        </a:rPr>
                        <a:t>(</a:t>
                      </a: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서울도시" pitchFamily="18" charset="-127"/>
                          <a:ea typeface="서울도시" pitchFamily="18" charset="-127"/>
                        </a:rPr>
                        <a:t>일관성의 문제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서울도시" pitchFamily="18" charset="-127"/>
                          <a:ea typeface="서울도시" pitchFamily="18" charset="-127"/>
                        </a:rPr>
                        <a:t>)</a:t>
                      </a:r>
                      <a:endParaRPr kumimoji="0" lang="ko-KR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서울도시" pitchFamily="18" charset="-127"/>
                        <a:ea typeface="서울도시" pitchFamily="18" charset="-127"/>
                      </a:endParaRPr>
                    </a:p>
                  </a:txBody>
                  <a:tcPr marL="82373" marR="82373" marT="41312" marB="413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논술형 문항의 평가 요소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0034" y="2071678"/>
            <a:ext cx="8229600" cy="3686188"/>
          </a:xfrm>
        </p:spPr>
        <p:txBody>
          <a:bodyPr>
            <a:normAutofit/>
          </a:bodyPr>
          <a:lstStyle/>
          <a:p>
            <a:pPr>
              <a:buNone/>
            </a:pPr>
            <a:endParaRPr lang="ko-KR" altLang="en-US" dirty="0"/>
          </a:p>
        </p:txBody>
      </p:sp>
      <p:graphicFrame>
        <p:nvGraphicFramePr>
          <p:cNvPr id="4" name="Group 26"/>
          <p:cNvGraphicFramePr>
            <a:graphicFrameLocks noGrp="1"/>
          </p:cNvGraphicFramePr>
          <p:nvPr/>
        </p:nvGraphicFramePr>
        <p:xfrm>
          <a:off x="357158" y="1643051"/>
          <a:ext cx="8429684" cy="4572030"/>
        </p:xfrm>
        <a:graphic>
          <a:graphicData uri="http://schemas.openxmlformats.org/drawingml/2006/table">
            <a:tbl>
              <a:tblPr/>
              <a:tblGrid>
                <a:gridCol w="2638858"/>
                <a:gridCol w="5790826"/>
              </a:tblGrid>
              <a:tr h="7237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서울도시" pitchFamily="18" charset="-127"/>
                          <a:ea typeface="서울도시" pitchFamily="18" charset="-127"/>
                        </a:rPr>
                        <a:t>항  목</a:t>
                      </a:r>
                      <a:endParaRPr kumimoji="0" lang="ko-KR" altLang="en-US" sz="2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서울도시" pitchFamily="18" charset="-127"/>
                        <a:ea typeface="서울도시" pitchFamily="18" charset="-127"/>
                      </a:endParaRPr>
                    </a:p>
                  </a:txBody>
                  <a:tcPr marL="82373" marR="82373" marT="41312" marB="413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서울도시" pitchFamily="18" charset="-127"/>
                          <a:ea typeface="서울도시" pitchFamily="18" charset="-127"/>
                        </a:rPr>
                        <a:t>단점</a:t>
                      </a:r>
                    </a:p>
                  </a:txBody>
                  <a:tcPr marL="82373" marR="82373" marT="41312" marB="413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042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내용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(content)</a:t>
                      </a:r>
                      <a:endParaRPr kumimoji="0" lang="ko-KR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82373" marR="82373" marT="41312" marB="413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서울도시" pitchFamily="18" charset="-127"/>
                          <a:ea typeface="서울도시" pitchFamily="18" charset="-127"/>
                        </a:rPr>
                        <a:t>문항 수가 제한되어 교과의 광범위한 영역 측정 어려움</a:t>
                      </a:r>
                    </a:p>
                  </a:txBody>
                  <a:tcPr marL="82373" marR="82373" marT="41312" marB="413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2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조직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(organization)</a:t>
                      </a:r>
                      <a:endParaRPr kumimoji="0" lang="ko-KR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82373" marR="82373" marT="41312" marB="413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서울도시" pitchFamily="18" charset="-127"/>
                          <a:ea typeface="서울도시" pitchFamily="18" charset="-127"/>
                        </a:rPr>
                        <a:t>문장력이 작용하여 채점이 영향 끼침</a:t>
                      </a:r>
                    </a:p>
                  </a:txBody>
                  <a:tcPr marL="82373" marR="82373" marT="41312" marB="413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813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과정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(process)</a:t>
                      </a:r>
                      <a:endParaRPr kumimoji="0" lang="ko-KR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82373" marR="82373" marT="41312" marB="413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서울도시" pitchFamily="18" charset="-127"/>
                          <a:ea typeface="서울도시" pitchFamily="18" charset="-127"/>
                        </a:rPr>
                        <a:t>채점 시 많은 노력과 시간 소요</a:t>
                      </a:r>
                    </a:p>
                  </a:txBody>
                  <a:tcPr marL="82373" marR="82373" marT="41312" marB="413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62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정확성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/</a:t>
                      </a: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합리성</a:t>
                      </a:r>
                      <a:endParaRPr kumimoji="0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(accuracy/rationality)</a:t>
                      </a:r>
                      <a:endParaRPr kumimoji="0" lang="ko-KR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82373" marR="82373" marT="41312" marB="413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서울도시" pitchFamily="18" charset="-127"/>
                          <a:ea typeface="서울도시" pitchFamily="18" charset="-127"/>
                        </a:rPr>
                        <a:t>채점의 낮은 신뢰도</a:t>
                      </a:r>
                      <a:endParaRPr kumimoji="0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서울도시" pitchFamily="18" charset="-127"/>
                        <a:ea typeface="서울도시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서울도시" pitchFamily="18" charset="-127"/>
                          <a:ea typeface="서울도시" pitchFamily="18" charset="-127"/>
                        </a:rPr>
                        <a:t>(</a:t>
                      </a: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서울도시" pitchFamily="18" charset="-127"/>
                          <a:ea typeface="서울도시" pitchFamily="18" charset="-127"/>
                        </a:rPr>
                        <a:t>일관성의 문제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서울도시" pitchFamily="18" charset="-127"/>
                          <a:ea typeface="서울도시" pitchFamily="18" charset="-127"/>
                        </a:rPr>
                        <a:t>)</a:t>
                      </a:r>
                      <a:endParaRPr kumimoji="0" lang="ko-KR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서울도시" pitchFamily="18" charset="-127"/>
                        <a:ea typeface="서울도시" pitchFamily="18" charset="-127"/>
                      </a:endParaRPr>
                    </a:p>
                  </a:txBody>
                  <a:tcPr marL="82373" marR="82373" marT="41312" marB="413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910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완성도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/</a:t>
                      </a: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내적 일관성</a:t>
                      </a:r>
                      <a:endParaRPr kumimoji="0" lang="ko-KR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82373" marR="82373" marT="41312" marB="413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서울도시" pitchFamily="18" charset="-127"/>
                          <a:ea typeface="서울도시" pitchFamily="18" charset="-127"/>
                        </a:rPr>
                        <a:t>질문의 내용에 대한 응답의 완성도</a:t>
                      </a:r>
                      <a:endParaRPr kumimoji="0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서울도시" pitchFamily="18" charset="-127"/>
                        <a:ea typeface="서울도시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서울도시" pitchFamily="18" charset="-127"/>
                          <a:ea typeface="서울도시" pitchFamily="18" charset="-127"/>
                        </a:rPr>
                        <a:t>응답내용의 일관적 기술</a:t>
                      </a:r>
                      <a:endParaRPr kumimoji="0" lang="ko-KR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서울도시" pitchFamily="18" charset="-127"/>
                        <a:ea typeface="서울도시" pitchFamily="18" charset="-127"/>
                      </a:endParaRPr>
                    </a:p>
                  </a:txBody>
                  <a:tcPr marL="82373" marR="82373" marT="41312" marB="413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1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독창성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/</a:t>
                      </a: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창의성</a:t>
                      </a:r>
                      <a:endParaRPr kumimoji="0" lang="ko-KR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82373" marR="82373" marT="41312" marB="413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서울도시" pitchFamily="18" charset="-127"/>
                          <a:ea typeface="서울도시" pitchFamily="18" charset="-127"/>
                        </a:rPr>
                        <a:t>응답내용의 독창적이고 창의적 여부</a:t>
                      </a:r>
                      <a:endParaRPr kumimoji="0" lang="ko-KR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서울도시" pitchFamily="18" charset="-127"/>
                        <a:ea typeface="서울도시" pitchFamily="18" charset="-127"/>
                      </a:endParaRPr>
                    </a:p>
                  </a:txBody>
                  <a:tcPr marL="82373" marR="82373" marT="41312" marB="413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서답형</a:t>
            </a:r>
            <a:r>
              <a:rPr lang="ko-KR" altLang="en-US" dirty="0" smtClean="0"/>
              <a:t> 문항 제작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ko-KR" dirty="0"/>
              <a:t>2</a:t>
            </a:r>
            <a:r>
              <a:rPr lang="en-US" altLang="ko-KR" dirty="0" smtClean="0"/>
              <a:t>. </a:t>
            </a:r>
            <a:r>
              <a:rPr lang="ko-KR" altLang="en-US" dirty="0" smtClean="0"/>
              <a:t>단답형 문항 </a:t>
            </a:r>
            <a:r>
              <a:rPr lang="en-US" altLang="ko-KR" dirty="0" smtClean="0"/>
              <a:t>(short-answer form)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간단한</a:t>
            </a:r>
            <a:r>
              <a:rPr lang="en-US" altLang="ko-KR" dirty="0" smtClean="0"/>
              <a:t> </a:t>
            </a:r>
            <a:r>
              <a:rPr lang="ko-KR" altLang="en-US" dirty="0" smtClean="0"/>
              <a:t>단어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구</a:t>
            </a:r>
            <a:r>
              <a:rPr lang="en-US" altLang="ko-KR" dirty="0" smtClean="0"/>
              <a:t>,</a:t>
            </a:r>
            <a:r>
              <a:rPr lang="ko-KR" altLang="en-US" dirty="0" smtClean="0"/>
              <a:t>절 혹은 수나 기호로 응답하는 문항 형태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용어의 정의나 의미를 물을 때</a:t>
            </a:r>
            <a:r>
              <a:rPr lang="en-US" altLang="ko-KR" dirty="0" smtClean="0"/>
              <a:t>, </a:t>
            </a:r>
            <a:endParaRPr lang="en-US" altLang="ko-KR" dirty="0"/>
          </a:p>
          <a:p>
            <a:r>
              <a:rPr lang="ko-KR" altLang="en-US" dirty="0" smtClean="0"/>
              <a:t>계산문제에서 자주 활용</a:t>
            </a:r>
            <a:endParaRPr lang="en-US" altLang="ko-KR" dirty="0" smtClean="0"/>
          </a:p>
          <a:p>
            <a:endParaRPr lang="en-US" altLang="ko-KR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단답형 문항의 제작 원리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411675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altLang="ko-KR" dirty="0"/>
          </a:p>
          <a:p>
            <a:pPr marL="514350" indent="-514350">
              <a:buAutoNum type="arabicPeriod"/>
            </a:pPr>
            <a:r>
              <a:rPr lang="ko-KR" altLang="en-US" dirty="0" smtClean="0"/>
              <a:t>가능한 간단한 형태의 응답이 되도록 질문한다</a:t>
            </a:r>
            <a:r>
              <a:rPr lang="en-US" altLang="ko-KR" dirty="0" smtClean="0"/>
              <a:t>.</a:t>
            </a:r>
          </a:p>
          <a:p>
            <a:pPr marL="514350" indent="-514350">
              <a:buAutoNum type="arabicPeriod"/>
            </a:pPr>
            <a:endParaRPr lang="en-US" altLang="ko-KR" dirty="0" smtClean="0"/>
          </a:p>
          <a:p>
            <a:pPr marL="514350" indent="-514350">
              <a:buAutoNum type="arabicPeriod"/>
            </a:pPr>
            <a:r>
              <a:rPr lang="ko-KR" altLang="en-US" dirty="0" smtClean="0"/>
              <a:t>직접화법에 의한 질문을 한다</a:t>
            </a:r>
            <a:r>
              <a:rPr lang="en-US" altLang="ko-KR" dirty="0" smtClean="0"/>
              <a:t>.</a:t>
            </a:r>
          </a:p>
          <a:p>
            <a:pPr marL="514350" indent="-514350">
              <a:buAutoNum type="arabicPeriod"/>
            </a:pPr>
            <a:endParaRPr lang="en-US" altLang="ko-KR" dirty="0" smtClean="0"/>
          </a:p>
          <a:p>
            <a:pPr marL="514350" indent="-514350">
              <a:buAutoNum type="arabicPeriod"/>
            </a:pPr>
            <a:r>
              <a:rPr lang="ko-KR" altLang="en-US" dirty="0" smtClean="0"/>
              <a:t>교과서에 있는 구</a:t>
            </a:r>
            <a:r>
              <a:rPr lang="en-US" altLang="ko-KR" dirty="0" smtClean="0"/>
              <a:t>,</a:t>
            </a:r>
            <a:r>
              <a:rPr lang="ko-KR" altLang="en-US" dirty="0" smtClean="0"/>
              <a:t>절의 형태와 같은 문장을 사용하지 않는다</a:t>
            </a:r>
            <a:r>
              <a:rPr lang="en-US" altLang="ko-KR" dirty="0" smtClean="0"/>
              <a:t>.</a:t>
            </a:r>
          </a:p>
          <a:p>
            <a:pPr marL="514350" indent="-514350">
              <a:buAutoNum type="arabicPeriod"/>
            </a:pPr>
            <a:endParaRPr lang="en-US" altLang="ko-KR" dirty="0" smtClean="0"/>
          </a:p>
          <a:p>
            <a:pPr marL="514350" indent="-514350">
              <a:buAutoNum type="arabicPeriod"/>
            </a:pPr>
            <a:r>
              <a:rPr lang="ko-KR" altLang="en-US" dirty="0" smtClean="0"/>
              <a:t>채점 전에 정답지를 준비한다</a:t>
            </a:r>
            <a:r>
              <a:rPr lang="en-US" altLang="ko-KR" dirty="0" smtClean="0"/>
              <a:t>.</a:t>
            </a:r>
          </a:p>
          <a:p>
            <a:pPr marL="514350" indent="-514350">
              <a:buAutoNum type="arabicPeriod"/>
            </a:pPr>
            <a:endParaRPr lang="en-US" altLang="ko-KR" dirty="0" smtClean="0"/>
          </a:p>
          <a:p>
            <a:pPr marL="514350" indent="-514350">
              <a:buAutoNum type="arabicPeriod"/>
            </a:pPr>
            <a:r>
              <a:rPr lang="ko-KR" altLang="en-US" dirty="0" smtClean="0"/>
              <a:t>계산문제일 경우 계산 절차의 수준을 명시한다</a:t>
            </a:r>
            <a:r>
              <a:rPr lang="en-US" altLang="ko-KR" dirty="0" smtClean="0"/>
              <a:t>.</a:t>
            </a:r>
          </a:p>
          <a:p>
            <a:pPr marL="514350" indent="-514350">
              <a:buAutoNum type="arabicPeriod"/>
            </a:pPr>
            <a:endParaRPr lang="en-US" altLang="ko-KR" dirty="0" smtClean="0"/>
          </a:p>
          <a:p>
            <a:pPr marL="514350" indent="-514350">
              <a:buAutoNum type="arabicPeriod"/>
            </a:pPr>
            <a:r>
              <a:rPr lang="ko-KR" altLang="en-US" dirty="0" smtClean="0"/>
              <a:t>정답이 수로 표기될 때는 단위를 표기한다</a:t>
            </a:r>
            <a:r>
              <a:rPr lang="en-US" altLang="ko-KR" dirty="0" smtClean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단답형 문항의 장단점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graphicFrame>
        <p:nvGraphicFramePr>
          <p:cNvPr id="4" name="Group 20"/>
          <p:cNvGraphicFramePr>
            <a:graphicFrameLocks noGrp="1"/>
          </p:cNvGraphicFramePr>
          <p:nvPr/>
        </p:nvGraphicFramePr>
        <p:xfrm>
          <a:off x="642910" y="1643051"/>
          <a:ext cx="8177890" cy="3853280"/>
        </p:xfrm>
        <a:graphic>
          <a:graphicData uri="http://schemas.openxmlformats.org/drawingml/2006/table">
            <a:tbl>
              <a:tblPr/>
              <a:tblGrid>
                <a:gridCol w="4000528"/>
                <a:gridCol w="4177362"/>
              </a:tblGrid>
              <a:tr h="4955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서울도시" pitchFamily="18" charset="-127"/>
                          <a:ea typeface="서울도시" pitchFamily="18" charset="-127"/>
                        </a:rPr>
                        <a:t>장점</a:t>
                      </a:r>
                    </a:p>
                  </a:txBody>
                  <a:tcPr marL="82373" marR="82373" marT="41312" marB="413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서울도시" pitchFamily="18" charset="-127"/>
                          <a:ea typeface="서울도시" pitchFamily="18" charset="-127"/>
                        </a:rPr>
                        <a:t>단점</a:t>
                      </a:r>
                    </a:p>
                  </a:txBody>
                  <a:tcPr marL="82373" marR="82373" marT="41312" marB="413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129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서울도시" pitchFamily="18" charset="-127"/>
                          <a:ea typeface="서울도시" pitchFamily="18" charset="-127"/>
                        </a:rPr>
                        <a:t>문항 제작 </a:t>
                      </a: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서울도시" pitchFamily="18" charset="-127"/>
                          <a:ea typeface="서울도시" pitchFamily="18" charset="-127"/>
                        </a:rPr>
                        <a:t>용이</a:t>
                      </a:r>
                      <a:endParaRPr kumimoji="0" lang="ko-KR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서울도시" pitchFamily="18" charset="-127"/>
                        <a:ea typeface="서울도시" pitchFamily="18" charset="-127"/>
                      </a:endParaRPr>
                    </a:p>
                  </a:txBody>
                  <a:tcPr marL="82373" marR="82373" marT="41312" marB="413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서울도시" pitchFamily="18" charset="-127"/>
                          <a:ea typeface="서울도시" pitchFamily="18" charset="-127"/>
                        </a:rPr>
                        <a:t>단순 지식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서울도시" pitchFamily="18" charset="-127"/>
                          <a:ea typeface="서울도시" pitchFamily="18" charset="-127"/>
                        </a:rPr>
                        <a:t>, </a:t>
                      </a: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서울도시" pitchFamily="18" charset="-127"/>
                          <a:ea typeface="서울도시" pitchFamily="18" charset="-127"/>
                        </a:rPr>
                        <a:t>개념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서울도시" pitchFamily="18" charset="-127"/>
                          <a:ea typeface="서울도시" pitchFamily="18" charset="-127"/>
                        </a:rPr>
                        <a:t>, </a:t>
                      </a: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서울도시" pitchFamily="18" charset="-127"/>
                          <a:ea typeface="서울도시" pitchFamily="18" charset="-127"/>
                        </a:rPr>
                        <a:t>사실만을 평가할 가능성이 높아 기억력에 의존하는 학습을 조장</a:t>
                      </a:r>
                    </a:p>
                  </a:txBody>
                  <a:tcPr marL="82373" marR="82373" marT="41312" marB="413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9064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서울도시" pitchFamily="18" charset="-127"/>
                          <a:ea typeface="서울도시" pitchFamily="18" charset="-127"/>
                        </a:rPr>
                        <a:t>넓은 영역의 내용 측정 가능</a:t>
                      </a:r>
                      <a:endParaRPr kumimoji="0" lang="ko-KR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서울도시" pitchFamily="18" charset="-127"/>
                        <a:ea typeface="서울도시" pitchFamily="18" charset="-127"/>
                      </a:endParaRPr>
                    </a:p>
                  </a:txBody>
                  <a:tcPr marL="82373" marR="82373" marT="41312" marB="413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서울도시" pitchFamily="18" charset="-127"/>
                          <a:ea typeface="서울도시" pitchFamily="18" charset="-127"/>
                        </a:rPr>
                        <a:t>선택형에</a:t>
                      </a: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서울도시" pitchFamily="18" charset="-127"/>
                          <a:ea typeface="서울도시" pitchFamily="18" charset="-127"/>
                        </a:rPr>
                        <a:t> 비하여 </a:t>
                      </a:r>
                      <a:r>
                        <a:rPr kumimoji="0" lang="ko-KR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서울도시" pitchFamily="18" charset="-127"/>
                          <a:ea typeface="서울도시" pitchFamily="18" charset="-127"/>
                        </a:rPr>
                        <a:t>채점시</a:t>
                      </a: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서울도시" pitchFamily="18" charset="-127"/>
                          <a:ea typeface="서울도시" pitchFamily="18" charset="-127"/>
                        </a:rPr>
                        <a:t> </a:t>
                      </a: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서울도시" pitchFamily="18" charset="-127"/>
                          <a:ea typeface="서울도시" pitchFamily="18" charset="-127"/>
                        </a:rPr>
                        <a:t>객관성 확보 </a:t>
                      </a: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서울도시" pitchFamily="18" charset="-127"/>
                          <a:ea typeface="서울도시" pitchFamily="18" charset="-127"/>
                        </a:rPr>
                        <a:t>어려움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서울도시" pitchFamily="18" charset="-127"/>
                          <a:ea typeface="서울도시" pitchFamily="18" charset="-127"/>
                        </a:rPr>
                        <a:t>. </a:t>
                      </a: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서울도시" pitchFamily="18" charset="-127"/>
                          <a:ea typeface="서울도시" pitchFamily="18" charset="-127"/>
                        </a:rPr>
                        <a:t>특히 다양한 정답이 가능한 문제일 경우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서울도시" pitchFamily="18" charset="-127"/>
                          <a:ea typeface="서울도시" pitchFamily="18" charset="-127"/>
                        </a:rPr>
                        <a:t>.</a:t>
                      </a:r>
                      <a:endParaRPr kumimoji="0" lang="ko-KR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서울도시" pitchFamily="18" charset="-127"/>
                        <a:ea typeface="서울도시" pitchFamily="18" charset="-127"/>
                      </a:endParaRPr>
                    </a:p>
                  </a:txBody>
                  <a:tcPr marL="82373" marR="82373" marT="41312" marB="413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서울도시" pitchFamily="18" charset="-127"/>
                          <a:ea typeface="서울도시" pitchFamily="18" charset="-127"/>
                        </a:rPr>
                        <a:t>추측 요인에 의한 정답 맞힐 확률 제거 가능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서울도시" pitchFamily="18" charset="-127"/>
                        <a:ea typeface="서울도시" pitchFamily="18" charset="-127"/>
                      </a:endParaRPr>
                    </a:p>
                  </a:txBody>
                  <a:tcPr marL="82373" marR="82373" marT="41312" marB="413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서울도시" pitchFamily="18" charset="-127"/>
                        <a:ea typeface="서울도시" pitchFamily="18" charset="-127"/>
                      </a:endParaRPr>
                    </a:p>
                  </a:txBody>
                  <a:tcPr marL="82373" marR="82373" marT="41312" marB="413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318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서울도시" pitchFamily="18" charset="-127"/>
                          <a:ea typeface="서울도시" pitchFamily="18" charset="-127"/>
                        </a:rPr>
                        <a:t>문장력에 의해 점수에 영향 받는 효과 배제 가능</a:t>
                      </a:r>
                      <a:endParaRPr kumimoji="0" lang="ko-KR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서울도시" pitchFamily="18" charset="-127"/>
                        <a:ea typeface="서울도시" pitchFamily="18" charset="-127"/>
                      </a:endParaRPr>
                    </a:p>
                  </a:txBody>
                  <a:tcPr marL="82373" marR="82373" marT="41312" marB="413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서울도시" pitchFamily="18" charset="-127"/>
                        <a:ea typeface="서울도시" pitchFamily="18" charset="-127"/>
                      </a:endParaRPr>
                    </a:p>
                  </a:txBody>
                  <a:tcPr marL="82373" marR="82373" marT="41312" marB="413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고구려 벽화">
      <a:maj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548</Words>
  <Application>Microsoft Office PowerPoint</Application>
  <PresentationFormat>화면 슬라이드 쇼(4:3)</PresentationFormat>
  <Paragraphs>118</Paragraphs>
  <Slides>12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3" baseType="lpstr">
      <vt:lpstr>Office 테마</vt:lpstr>
      <vt:lpstr>서답형 문항 제작</vt:lpstr>
      <vt:lpstr>논술형 문항의 제작 원리</vt:lpstr>
      <vt:lpstr>논술형 문항의 제작 원리</vt:lpstr>
      <vt:lpstr>논술형 문항의 제작 원리</vt:lpstr>
      <vt:lpstr>논술형 문항의 장단점</vt:lpstr>
      <vt:lpstr>논술형 문항의 평가 요소</vt:lpstr>
      <vt:lpstr>서답형 문항 제작</vt:lpstr>
      <vt:lpstr>단답형 문항의 제작 원리</vt:lpstr>
      <vt:lpstr>단답형 문항의 장단점</vt:lpstr>
      <vt:lpstr>서답형 문항 제작</vt:lpstr>
      <vt:lpstr>괄호형 문항의 제작 원리</vt:lpstr>
      <vt:lpstr>괄호형/완성형 문항의 장단점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서답형 문항 제작</dc:title>
  <dc:creator>user</dc:creator>
  <cp:lastModifiedBy>user</cp:lastModifiedBy>
  <cp:revision>8</cp:revision>
  <dcterms:created xsi:type="dcterms:W3CDTF">2010-10-18T09:06:38Z</dcterms:created>
  <dcterms:modified xsi:type="dcterms:W3CDTF">2010-10-18T11:20:04Z</dcterms:modified>
</cp:coreProperties>
</file>