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78" autoAdjust="0"/>
    <p:restoredTop sz="86453" autoAdjust="0"/>
  </p:normalViewPr>
  <p:slideViewPr>
    <p:cSldViewPr showGuides="1">
      <p:cViewPr>
        <p:scale>
          <a:sx n="60" d="100"/>
          <a:sy n="60" d="100"/>
        </p:scale>
        <p:origin x="-210" y="-150"/>
      </p:cViewPr>
      <p:guideLst>
        <p:guide orient="horz" pos="754"/>
        <p:guide orient="horz" pos="318"/>
        <p:guide orient="horz" pos="527"/>
        <p:guide orient="horz" pos="853"/>
        <p:guide orient="horz" pos="4201"/>
        <p:guide orient="horz" pos="1071"/>
        <p:guide pos="385"/>
        <p:guide pos="158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8F6FA-F948-43B7-863F-AF72804F04D0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C1AD-2529-4600-A1EE-FC1BC5107A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287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F3A7F3-E47C-42DD-BD43-9D4EDE280C2D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021D62-E21A-4DC0-960E-3A7B7FBB5E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1" y="13447"/>
            <a:ext cx="9117106" cy="68311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 userDrawn="1"/>
        </p:nvSpPr>
        <p:spPr>
          <a:xfrm>
            <a:off x="242046" y="1344706"/>
            <a:ext cx="8687671" cy="5325899"/>
          </a:xfrm>
          <a:prstGeom prst="roundRect">
            <a:avLst>
              <a:gd name="adj" fmla="val 4277"/>
            </a:avLst>
          </a:prstGeom>
          <a:solidFill>
            <a:schemeClr val="bg2">
              <a:lumMod val="90000"/>
              <a:alpha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1" y="13447"/>
            <a:ext cx="9117106" cy="68311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037d0313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611188" y="4071942"/>
            <a:ext cx="2889242" cy="200686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4714876" y="4143380"/>
            <a:ext cx="2928958" cy="12858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2285984" y="1500174"/>
            <a:ext cx="4572032" cy="19288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685800" y="1916113"/>
            <a:ext cx="7772400" cy="1512887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8800" b="1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8800" b="1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928662" y="4429132"/>
            <a:ext cx="6400800" cy="715962"/>
          </a:xfrm>
          <a:prstGeom prst="rect">
            <a:avLst/>
          </a:prstGeom>
        </p:spPr>
        <p:txBody>
          <a:bodyPr/>
          <a:lstStyle/>
          <a:p>
            <a:pPr algn="r">
              <a:buNone/>
            </a:pPr>
            <a:r>
              <a:rPr lang="ko-KR" alt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양혜경 교수</a:t>
            </a:r>
            <a:endParaRPr lang="ko-KR" alt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5078" y="273992"/>
            <a:ext cx="325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문학간의 현상관계</a:t>
            </a:r>
            <a:endParaRPr lang="ko-KR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Picture 3" descr="D:\유폴라리스\00_개인자료_선민^^\실루엣\06.png"/>
          <p:cNvPicPr>
            <a:picLocks noChangeAspect="1" noChangeArrowheads="1"/>
          </p:cNvPicPr>
          <p:nvPr/>
        </p:nvPicPr>
        <p:blipFill>
          <a:blip r:embed="rId3"/>
          <a:srcRect b="55026"/>
          <a:stretch>
            <a:fillRect/>
          </a:stretch>
        </p:blipFill>
        <p:spPr bwMode="auto">
          <a:xfrm>
            <a:off x="3143240" y="1484692"/>
            <a:ext cx="827088" cy="140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모서리가 둥근 직사각형 13"/>
          <p:cNvSpPr/>
          <p:nvPr/>
        </p:nvSpPr>
        <p:spPr>
          <a:xfrm>
            <a:off x="1000100" y="2847078"/>
            <a:ext cx="7429552" cy="1153563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1537" y="2896266"/>
            <a:ext cx="727530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2500"/>
              </a:lnSpc>
            </a:pPr>
            <a:r>
              <a:rPr lang="ko-KR" altLang="en-US" dirty="0" smtClean="0"/>
              <a:t>서로 다른 나라 사이의 문학작품에 대한 연구가 되고 있는 비교문학과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그에 대응하는 국민문학과 세계문학으로서 불리는 일련의 ‘현상관계’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정의</a:t>
            </a:r>
            <a:endParaRPr lang="en-US" altLang="ko-KR" dirty="0"/>
          </a:p>
        </p:txBody>
      </p:sp>
      <p:grpSp>
        <p:nvGrpSpPr>
          <p:cNvPr id="16" name="그룹 61"/>
          <p:cNvGrpSpPr>
            <a:grpSpLocks/>
          </p:cNvGrpSpPr>
          <p:nvPr/>
        </p:nvGrpSpPr>
        <p:grpSpPr bwMode="auto">
          <a:xfrm>
            <a:off x="1071538" y="4214544"/>
            <a:ext cx="7286676" cy="1145593"/>
            <a:chOff x="6922678" y="3985200"/>
            <a:chExt cx="7287599" cy="1140720"/>
          </a:xfrm>
        </p:grpSpPr>
        <p:sp>
          <p:nvSpPr>
            <p:cNvPr id="17" name="TextBox 25"/>
            <p:cNvSpPr txBox="1">
              <a:spLocks noChangeArrowheads="1"/>
            </p:cNvSpPr>
            <p:nvPr/>
          </p:nvSpPr>
          <p:spPr bwMode="auto">
            <a:xfrm>
              <a:off x="7208466" y="3985200"/>
              <a:ext cx="7001811" cy="1140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954" tIns="41477" rIns="82954" bIns="41477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완벽을 기하기 위하여 방 </a:t>
              </a:r>
              <a:r>
                <a:rPr kumimoji="0" lang="ko-KR" altLang="en-US" sz="1600" dirty="0" err="1" smtClean="0">
                  <a:latin typeface="맑은 고딕" pitchFamily="50" charset="-127"/>
                  <a:ea typeface="맑은 고딕" pitchFamily="50" charset="-127"/>
                </a:rPr>
                <a:t>띠이겜에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 의해 비교문학적 의미를 </a:t>
              </a:r>
              <a:r>
                <a:rPr kumimoji="0" lang="ko-KR" altLang="en-US" sz="1600" dirty="0" err="1" smtClean="0">
                  <a:latin typeface="맑은 고딕" pitchFamily="50" charset="-127"/>
                  <a:ea typeface="맑은 고딕" pitchFamily="50" charset="-127"/>
                </a:rPr>
                <a:t>부여받은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 ‘일반문학’을 부가할 필요성을 </a:t>
              </a:r>
              <a:r>
                <a:rPr kumimoji="0" lang="ko-KR" altLang="en-US" sz="1600" dirty="0" err="1" smtClean="0">
                  <a:latin typeface="맑은 고딕" pitchFamily="50" charset="-127"/>
                  <a:ea typeface="맑은 고딕" pitchFamily="50" charset="-127"/>
                </a:rPr>
                <a:t>바이스슈타인은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 강조함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사실 비교문학의 본질을 보다 정확히 이해하려면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국민문학 내지 일반문학 등 일련의 현상관계와 그 방법론적인 차이의 고찰이 있어야만 함</a:t>
              </a:r>
              <a:endParaRPr kumimoji="0" lang="en-US" altLang="ko-KR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1" name="그림 50" descr="화살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22678" y="4033999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그림 50" descr="화살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22678" y="4598331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" name="그룹 26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28" name="TextBox 27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29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613616" cy="400110"/>
              <a:chOff x="309880" y="694905"/>
              <a:chExt cx="2611427" cy="400955"/>
            </a:xfrm>
          </p:grpSpPr>
          <p:sp>
            <p:nvSpPr>
              <p:cNvPr id="31" name="모서리가 둥근 직사각형 3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96977" y="694905"/>
                <a:ext cx="2324330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문학간의 현상관계</a:t>
                </a:r>
                <a:endParaRPr lang="ko-KR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857224" y="1741682"/>
            <a:ext cx="7715304" cy="338554"/>
            <a:chOff x="857224" y="1741682"/>
            <a:chExt cx="7715304" cy="338554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5738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국민문학은 한 국민의 성격과 생활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그리고 역사와 긴밀한 연관성을 맺고 있음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그룹 15"/>
          <p:cNvGrpSpPr/>
          <p:nvPr/>
        </p:nvGrpSpPr>
        <p:grpSpPr>
          <a:xfrm>
            <a:off x="857224" y="2155179"/>
            <a:ext cx="7858180" cy="1077218"/>
            <a:chOff x="857224" y="2155179"/>
            <a:chExt cx="7858180" cy="1077218"/>
          </a:xfrm>
        </p:grpSpPr>
        <p:sp>
          <p:nvSpPr>
            <p:cNvPr id="13" name="TextBox 33"/>
            <p:cNvSpPr txBox="1">
              <a:spLocks noChangeArrowheads="1"/>
            </p:cNvSpPr>
            <p:nvPr/>
          </p:nvSpPr>
          <p:spPr bwMode="auto">
            <a:xfrm>
              <a:off x="998691" y="2155179"/>
              <a:ext cx="7716713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서구에서 국민문학의 형성은 르네상스 이래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18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세기 말의 낭만주의 문학운동과 함께 시작되어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그것이 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19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세기에 이르러 역사학과 언어학의 급격한 발달로 국민성의 관념을 기조로 하고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국민별의 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작품군과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작가군을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 시대별로 구분하여 연구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2214171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8" name="그룹 27"/>
          <p:cNvGrpSpPr/>
          <p:nvPr/>
        </p:nvGrpSpPr>
        <p:grpSpPr>
          <a:xfrm>
            <a:off x="857224" y="3380936"/>
            <a:ext cx="7715304" cy="584775"/>
            <a:chOff x="857224" y="1741682"/>
            <a:chExt cx="7715304" cy="584775"/>
          </a:xfrm>
        </p:grpSpPr>
        <p:sp>
          <p:nvSpPr>
            <p:cNvPr id="29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57383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바로 국민문학사의 방법으로 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1880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년경 독일에서 시작되어 프랑스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영국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미국 및 그 밖의 나라로 전파되어 갔다고 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1" name="그룹 30"/>
          <p:cNvGrpSpPr/>
          <p:nvPr/>
        </p:nvGrpSpPr>
        <p:grpSpPr>
          <a:xfrm>
            <a:off x="857224" y="4119254"/>
            <a:ext cx="7715304" cy="584775"/>
            <a:chOff x="857224" y="1741682"/>
            <a:chExt cx="7715304" cy="584775"/>
          </a:xfrm>
        </p:grpSpPr>
        <p:sp>
          <p:nvSpPr>
            <p:cNvPr id="32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57383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그러나 그 때에 국민문학사의 방법만으로 국민문학 전반을 해결하기에는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서구문학 상호간의 관계가 너무나도 복잡하고 긴밀하게 얽혀져 있음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4" name="그룹 33"/>
          <p:cNvGrpSpPr/>
          <p:nvPr/>
        </p:nvGrpSpPr>
        <p:grpSpPr>
          <a:xfrm>
            <a:off x="857224" y="4857196"/>
            <a:ext cx="7715304" cy="584775"/>
            <a:chOff x="857224" y="1741682"/>
            <a:chExt cx="7715304" cy="584775"/>
          </a:xfrm>
        </p:grpSpPr>
        <p:sp>
          <p:nvSpPr>
            <p:cNvPr id="35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57383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그리하여 서구 제국에서는 국민문학 연구와 병행하여 외국문학 연구도 하나의 학문으로 발전하게 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3" name="그룹 42"/>
          <p:cNvGrpSpPr/>
          <p:nvPr/>
        </p:nvGrpSpPr>
        <p:grpSpPr>
          <a:xfrm>
            <a:off x="241508" y="416158"/>
            <a:ext cx="3116046" cy="1298026"/>
            <a:chOff x="241508" y="416158"/>
            <a:chExt cx="3116046" cy="1298026"/>
          </a:xfrm>
        </p:grpSpPr>
        <p:pic>
          <p:nvPicPr>
            <p:cNvPr id="18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885825" y="1344852"/>
              <a:ext cx="105670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>
                  <a:latin typeface="맑은 고딕" pitchFamily="50" charset="-127"/>
                  <a:ea typeface="맑은 고딕" pitchFamily="50" charset="-127"/>
                </a:rPr>
                <a:t>국민문학</a:t>
              </a:r>
            </a:p>
          </p:txBody>
        </p:sp>
        <p:grpSp>
          <p:nvGrpSpPr>
            <p:cNvPr id="37" name="그룹 36"/>
            <p:cNvGrpSpPr/>
            <p:nvPr/>
          </p:nvGrpSpPr>
          <p:grpSpPr>
            <a:xfrm>
              <a:off x="241508" y="416158"/>
              <a:ext cx="3116046" cy="869762"/>
              <a:chOff x="241508" y="416158"/>
              <a:chExt cx="3116046" cy="86976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241508" y="416158"/>
                <a:ext cx="31160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Ⅰ.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정의</a:t>
                </a:r>
                <a:endParaRPr lang="ko-KR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39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2613616" cy="400110"/>
                <a:chOff x="309880" y="694905"/>
                <a:chExt cx="2611427" cy="400955"/>
              </a:xfrm>
            </p:grpSpPr>
            <p:sp>
              <p:nvSpPr>
                <p:cNvPr id="41" name="모서리가 둥근 직사각형 4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96977" y="694905"/>
                  <a:ext cx="2324330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문학간의 현상관계</a:t>
                  </a:r>
                  <a:endParaRPr lang="ko-KR" altLang="en-US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2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11028" y="885810"/>
            <a:ext cx="308098" cy="400110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150" dirty="0" smtClean="0">
                <a:solidFill>
                  <a:schemeClr val="bg1"/>
                </a:solidFill>
                <a:latin typeface="+mj-lt"/>
                <a:ea typeface="휴먼매직체" pitchFamily="18" charset="-127"/>
              </a:rPr>
              <a:t>2</a:t>
            </a:r>
            <a:endParaRPr kumimoji="0" lang="ko-KR" altLang="en-US" sz="2000" spc="-150" dirty="0">
              <a:solidFill>
                <a:schemeClr val="bg1"/>
              </a:solidFill>
              <a:latin typeface="+mj-lt"/>
              <a:ea typeface="휴먼매직체" pitchFamily="18" charset="-127"/>
            </a:endParaRPr>
          </a:p>
        </p:txBody>
      </p:sp>
      <p:grpSp>
        <p:nvGrpSpPr>
          <p:cNvPr id="5" name="그룹 14"/>
          <p:cNvGrpSpPr/>
          <p:nvPr/>
        </p:nvGrpSpPr>
        <p:grpSpPr>
          <a:xfrm>
            <a:off x="857224" y="1741682"/>
            <a:ext cx="7715304" cy="584775"/>
            <a:chOff x="857224" y="1741682"/>
            <a:chExt cx="7715304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57383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두 가지 요소의 ‘二元的’ 관계로 보고</a:t>
              </a:r>
              <a:r>
                <a:rPr lang="en-US" altLang="ko-KR" sz="1600" b="1" dirty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진정한 비교문학이란 통상적으로 단 두 가지 요소간의 ‘二元的’ 관계를 연구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5" name="그룹 14"/>
          <p:cNvGrpSpPr/>
          <p:nvPr/>
        </p:nvGrpSpPr>
        <p:grpSpPr>
          <a:xfrm>
            <a:off x="857224" y="2487867"/>
            <a:ext cx="7786742" cy="584775"/>
            <a:chOff x="857224" y="1741682"/>
            <a:chExt cx="7786742" cy="584775"/>
          </a:xfrm>
        </p:grpSpPr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6452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요소는 작품일 수도 있고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작가일 수도 있으며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작품이나 사람의 집단일 수도 있는 것으로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이러한 관계란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또 예술작품의 실질 혹은 내용에 관련된 것이기도 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8" name="그룹 14"/>
          <p:cNvGrpSpPr/>
          <p:nvPr/>
        </p:nvGrpSpPr>
        <p:grpSpPr>
          <a:xfrm>
            <a:off x="857224" y="3226373"/>
            <a:ext cx="7786742" cy="830997"/>
            <a:chOff x="857224" y="1741682"/>
            <a:chExt cx="7786742" cy="830997"/>
          </a:xfrm>
        </p:grpSpPr>
        <p:sp>
          <p:nvSpPr>
            <p:cNvPr id="31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64527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이러한 발신자와 수신자간의 이원적 관계에 대한 실증은 그 자체에 있어서는 퍽 흥미롭고 어떤 것이 출발점이고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어떤 것이 특별한 도달점인가 하는 것을 더욱 분명히 우리에게 인식시켜줌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7" name="그룹 14"/>
          <p:cNvGrpSpPr/>
          <p:nvPr/>
        </p:nvGrpSpPr>
        <p:grpSpPr>
          <a:xfrm>
            <a:off x="857224" y="4226317"/>
            <a:ext cx="7786742" cy="584775"/>
            <a:chOff x="857224" y="1741682"/>
            <a:chExt cx="7786742" cy="584775"/>
          </a:xfrm>
        </p:grpSpPr>
        <p:sp>
          <p:nvSpPr>
            <p:cNvPr id="38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6452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비교문학의 영역을 개별의 작가나 작품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작가군이나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작품군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 또는 그 총체적인 문학의 어떤 것이든 간에 발신자와 수신자의 ‘二元的’ 관계로 한정시켜 정의함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9" name="그룹 48"/>
          <p:cNvGrpSpPr/>
          <p:nvPr/>
        </p:nvGrpSpPr>
        <p:grpSpPr>
          <a:xfrm>
            <a:off x="241508" y="416158"/>
            <a:ext cx="3651872" cy="1298026"/>
            <a:chOff x="241508" y="416158"/>
            <a:chExt cx="3651872" cy="1298026"/>
          </a:xfrm>
        </p:grpSpPr>
        <p:pic>
          <p:nvPicPr>
            <p:cNvPr id="50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TextBox 50"/>
            <p:cNvSpPr txBox="1"/>
            <p:nvPr/>
          </p:nvSpPr>
          <p:spPr>
            <a:xfrm>
              <a:off x="885825" y="1344852"/>
              <a:ext cx="300755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방 </a:t>
              </a:r>
              <a:r>
                <a:rPr lang="ko-KR" altLang="en-US" b="1" spc="-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띠이겜의</a:t>
              </a:r>
              <a:r>
                <a:rPr lang="ko-KR" altLang="en-US" b="1" spc="-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비교문학의 정의</a:t>
              </a:r>
            </a:p>
          </p:txBody>
        </p:sp>
        <p:grpSp>
          <p:nvGrpSpPr>
            <p:cNvPr id="52" name="그룹 36"/>
            <p:cNvGrpSpPr/>
            <p:nvPr/>
          </p:nvGrpSpPr>
          <p:grpSpPr>
            <a:xfrm>
              <a:off x="241508" y="416158"/>
              <a:ext cx="3116046" cy="869762"/>
              <a:chOff x="241508" y="416158"/>
              <a:chExt cx="3116046" cy="869762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41508" y="416158"/>
                <a:ext cx="31160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Ⅰ.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정의</a:t>
                </a:r>
                <a:endParaRPr lang="ko-KR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54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2613616" cy="400110"/>
                <a:chOff x="309880" y="694905"/>
                <a:chExt cx="2611427" cy="400955"/>
              </a:xfrm>
            </p:grpSpPr>
            <p:sp>
              <p:nvSpPr>
                <p:cNvPr id="56" name="모서리가 둥근 직사각형 55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96977" y="694905"/>
                  <a:ext cx="2324330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문학간의 현상관계</a:t>
                  </a:r>
                  <a:endParaRPr lang="ko-KR" altLang="en-US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2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11028" y="885810"/>
            <a:ext cx="308098" cy="400110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150" dirty="0" smtClean="0">
                <a:solidFill>
                  <a:schemeClr val="bg1"/>
                </a:solidFill>
                <a:latin typeface="+mj-lt"/>
                <a:ea typeface="휴먼매직체" pitchFamily="18" charset="-127"/>
              </a:rPr>
              <a:t>2</a:t>
            </a:r>
            <a:endParaRPr kumimoji="0" lang="ko-KR" altLang="en-US" sz="2000" spc="-150" dirty="0">
              <a:solidFill>
                <a:schemeClr val="bg1"/>
              </a:solidFill>
              <a:latin typeface="+mj-lt"/>
              <a:ea typeface="휴먼매직체" pitchFamily="18" charset="-127"/>
            </a:endParaRPr>
          </a:p>
        </p:txBody>
      </p:sp>
      <p:grpSp>
        <p:nvGrpSpPr>
          <p:cNvPr id="5" name="그룹 14"/>
          <p:cNvGrpSpPr/>
          <p:nvPr/>
        </p:nvGrpSpPr>
        <p:grpSpPr>
          <a:xfrm>
            <a:off x="857224" y="1741682"/>
            <a:ext cx="7858180" cy="830997"/>
            <a:chOff x="857224" y="1741682"/>
            <a:chExt cx="7858180" cy="830997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일반문학은 실질적으로 우리가 지시했던 의미의 명칭인 여러 나라의 국민문학과는 구별되며 문학 자체의 미학상 혹은 심리학상의 연구로서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문학의 사적인 발전과는 무관함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그룹 14"/>
          <p:cNvGrpSpPr/>
          <p:nvPr/>
        </p:nvGrpSpPr>
        <p:grpSpPr>
          <a:xfrm>
            <a:off x="857224" y="2732722"/>
            <a:ext cx="7786742" cy="830997"/>
            <a:chOff x="857224" y="1741682"/>
            <a:chExt cx="7786742" cy="830997"/>
          </a:xfrm>
        </p:grpSpPr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64527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충분히 넓고 큰 국제적인 관점에서 가장 짧은 기간 내에서 가장 제한된 문제를 연구할 수 있는데 공간적 확대와 지리상의 확장이라 할 수 있는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바로 이것이 일반문학의 특성이 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2" name="그룹 14"/>
          <p:cNvGrpSpPr/>
          <p:nvPr/>
        </p:nvGrpSpPr>
        <p:grpSpPr>
          <a:xfrm>
            <a:off x="857224" y="3726815"/>
            <a:ext cx="7786742" cy="338554"/>
            <a:chOff x="857224" y="1741682"/>
            <a:chExt cx="7786742" cy="338554"/>
          </a:xfrm>
        </p:grpSpPr>
        <p:sp>
          <p:nvSpPr>
            <p:cNvPr id="24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6452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이러한 관계란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또 예술작품의 실질 혹은 내용에 관련된 것이기도 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8" name="그룹 14"/>
          <p:cNvGrpSpPr/>
          <p:nvPr/>
        </p:nvGrpSpPr>
        <p:grpSpPr>
          <a:xfrm>
            <a:off x="857224" y="4238380"/>
            <a:ext cx="7786742" cy="584775"/>
            <a:chOff x="857224" y="1741682"/>
            <a:chExt cx="7786742" cy="584775"/>
          </a:xfrm>
        </p:grpSpPr>
        <p:sp>
          <p:nvSpPr>
            <p:cNvPr id="29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6452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문학간의 상호의존적인 형태이든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단순한 유사성에 의한 것이든 간에 여러 종류의 문학이 지니는 공통성을 연구하는 것이 비교문학과 다른 점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그룹 31"/>
          <p:cNvGrpSpPr/>
          <p:nvPr/>
        </p:nvGrpSpPr>
        <p:grpSpPr>
          <a:xfrm>
            <a:off x="241508" y="416158"/>
            <a:ext cx="3651872" cy="1298026"/>
            <a:chOff x="241508" y="416158"/>
            <a:chExt cx="3651872" cy="1298026"/>
          </a:xfrm>
        </p:grpSpPr>
        <p:pic>
          <p:nvPicPr>
            <p:cNvPr id="33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Box 34"/>
            <p:cNvSpPr txBox="1"/>
            <p:nvPr/>
          </p:nvSpPr>
          <p:spPr>
            <a:xfrm>
              <a:off x="885825" y="1344852"/>
              <a:ext cx="300755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방 </a:t>
              </a:r>
              <a:r>
                <a:rPr lang="ko-KR" altLang="en-US" b="1" spc="-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띠이겜의</a:t>
              </a:r>
              <a:r>
                <a:rPr lang="ko-KR" altLang="en-US" b="1" spc="-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비교문학의 </a:t>
              </a:r>
              <a:r>
                <a:rPr lang="ko-KR" altLang="en-US" b="1" spc="-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특성</a:t>
              </a:r>
              <a:endParaRPr lang="ko-KR" altLang="en-US" b="1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6" name="그룹 36"/>
            <p:cNvGrpSpPr/>
            <p:nvPr/>
          </p:nvGrpSpPr>
          <p:grpSpPr>
            <a:xfrm>
              <a:off x="241508" y="416158"/>
              <a:ext cx="3116046" cy="869762"/>
              <a:chOff x="241508" y="416158"/>
              <a:chExt cx="3116046" cy="869762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41508" y="416158"/>
                <a:ext cx="31160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Ⅰ.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정의</a:t>
                </a:r>
                <a:endParaRPr lang="ko-KR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40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2613616" cy="400110"/>
                <a:chOff x="309880" y="694905"/>
                <a:chExt cx="2611427" cy="400955"/>
              </a:xfrm>
            </p:grpSpPr>
            <p:sp>
              <p:nvSpPr>
                <p:cNvPr id="42" name="모서리가 둥근 직사각형 41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596977" y="694905"/>
                  <a:ext cx="2324330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문학간의 현상관계</a:t>
                  </a:r>
                  <a:endParaRPr lang="ko-KR" altLang="en-US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2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11028" y="885810"/>
            <a:ext cx="308098" cy="400110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150" dirty="0" smtClean="0">
                <a:solidFill>
                  <a:schemeClr val="bg1"/>
                </a:solidFill>
                <a:latin typeface="+mj-lt"/>
                <a:ea typeface="휴먼매직체" pitchFamily="18" charset="-127"/>
              </a:rPr>
              <a:t>2</a:t>
            </a:r>
            <a:endParaRPr kumimoji="0" lang="ko-KR" altLang="en-US" sz="2000" spc="-150" dirty="0">
              <a:solidFill>
                <a:schemeClr val="bg1"/>
              </a:solidFill>
              <a:latin typeface="+mj-lt"/>
              <a:ea typeface="휴먼매직체" pitchFamily="18" charset="-127"/>
            </a:endParaRPr>
          </a:p>
        </p:txBody>
      </p:sp>
      <p:grpSp>
        <p:nvGrpSpPr>
          <p:cNvPr id="5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일반문학은 비교문학과 대립되는 개념이 아니라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두 가지 다 국제문학의 범주에 있는 것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2" name="그룹 14"/>
          <p:cNvGrpSpPr/>
          <p:nvPr/>
        </p:nvGrpSpPr>
        <p:grpSpPr>
          <a:xfrm>
            <a:off x="857224" y="2487867"/>
            <a:ext cx="7858180" cy="338554"/>
            <a:chOff x="857224" y="1741682"/>
            <a:chExt cx="7858180" cy="338554"/>
          </a:xfrm>
        </p:grpSpPr>
        <p:sp>
          <p:nvSpPr>
            <p:cNvPr id="28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그러나 일반문학은 비교문학의 연장이면서도 동시에 다른 목적을 가진 것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그룹 14"/>
          <p:cNvGrpSpPr/>
          <p:nvPr/>
        </p:nvGrpSpPr>
        <p:grpSpPr>
          <a:xfrm>
            <a:off x="857224" y="2976246"/>
            <a:ext cx="7858180" cy="584775"/>
            <a:chOff x="857224" y="1741682"/>
            <a:chExt cx="7858180" cy="584775"/>
          </a:xfrm>
        </p:grpSpPr>
        <p:sp>
          <p:nvSpPr>
            <p:cNvPr id="33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한마디로 일반문학은 수개의 다른 문학간의 공통적인 사실을 조사하여 그들 상호간의 의존관계를 연구하는 것으로 방 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띠이겜은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 규정함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5" name="그룹 14"/>
          <p:cNvGrpSpPr/>
          <p:nvPr/>
        </p:nvGrpSpPr>
        <p:grpSpPr>
          <a:xfrm>
            <a:off x="857224" y="3726251"/>
            <a:ext cx="7858180" cy="584775"/>
            <a:chOff x="857224" y="1741682"/>
            <a:chExt cx="7858180" cy="584775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비교문학이 ‘실증적 영향’을 바탕으로 하지 않는 유사성이나 공통성을 배제하고 있는데 반하여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일반문학은 그런 영향관계가 없는 문학간의 비교를 인정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8" name="그룹 37"/>
          <p:cNvGrpSpPr/>
          <p:nvPr/>
        </p:nvGrpSpPr>
        <p:grpSpPr>
          <a:xfrm>
            <a:off x="241508" y="416158"/>
            <a:ext cx="4087888" cy="1298026"/>
            <a:chOff x="241508" y="416158"/>
            <a:chExt cx="4087888" cy="1298026"/>
          </a:xfrm>
        </p:grpSpPr>
        <p:pic>
          <p:nvPicPr>
            <p:cNvPr id="39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885825" y="1344852"/>
              <a:ext cx="344357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방 </a:t>
              </a:r>
              <a:r>
                <a:rPr lang="ko-KR" altLang="en-US" b="1" spc="-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띠이겜의</a:t>
              </a:r>
              <a:r>
                <a:rPr lang="ko-KR" altLang="en-US" b="1" spc="-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일반문학과 </a:t>
              </a:r>
              <a:r>
                <a:rPr lang="ko-KR" altLang="en-US" b="1" spc="-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</a:t>
              </a:r>
              <a:endParaRPr lang="ko-KR" altLang="en-US" b="1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41" name="그룹 36"/>
            <p:cNvGrpSpPr/>
            <p:nvPr/>
          </p:nvGrpSpPr>
          <p:grpSpPr>
            <a:xfrm>
              <a:off x="241508" y="416158"/>
              <a:ext cx="3116046" cy="869762"/>
              <a:chOff x="241508" y="416158"/>
              <a:chExt cx="3116046" cy="869762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41508" y="416158"/>
                <a:ext cx="31160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Ⅰ.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정의</a:t>
                </a:r>
                <a:endParaRPr lang="ko-KR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43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2613616" cy="400110"/>
                <a:chOff x="309880" y="694905"/>
                <a:chExt cx="2611427" cy="400955"/>
              </a:xfrm>
            </p:grpSpPr>
            <p:sp>
              <p:nvSpPr>
                <p:cNvPr id="45" name="모서리가 둥근 직사각형 44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96977" y="694905"/>
                  <a:ext cx="2324330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문학간의 현상관계</a:t>
                  </a:r>
                  <a:endParaRPr lang="ko-KR" altLang="en-US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2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5" name="그룹 14"/>
          <p:cNvGrpSpPr/>
          <p:nvPr/>
        </p:nvGrpSpPr>
        <p:grpSpPr>
          <a:xfrm>
            <a:off x="857224" y="1741682"/>
            <a:ext cx="7858180" cy="338554"/>
            <a:chOff x="857224" y="1741682"/>
            <a:chExt cx="7858180" cy="338554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그 어디에서도 그것을 체계적으로 논의하지는 않음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그룹 14"/>
          <p:cNvGrpSpPr/>
          <p:nvPr/>
        </p:nvGrpSpPr>
        <p:grpSpPr>
          <a:xfrm>
            <a:off x="857224" y="2238116"/>
            <a:ext cx="7858180" cy="584775"/>
            <a:chOff x="857224" y="1741682"/>
            <a:chExt cx="7858180" cy="584775"/>
          </a:xfrm>
        </p:grpSpPr>
        <p:sp>
          <p:nvSpPr>
            <p:cNvPr id="28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kumimoji="0" lang="en-US" altLang="ko-KR" sz="1600" b="1" dirty="0" err="1" smtClean="0">
                  <a:latin typeface="맑은 고딕" pitchFamily="50" charset="-127"/>
                  <a:ea typeface="맑은 고딕" pitchFamily="50" charset="-127"/>
                </a:rPr>
                <a:t>Weltliteratur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’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의 이념은 여러 나라의 국민이 그 정신상의 독자성과 財寶의 문학에 의한 교류를 의미함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5" name="그룹 14"/>
          <p:cNvGrpSpPr/>
          <p:nvPr/>
        </p:nvGrpSpPr>
        <p:grpSpPr>
          <a:xfrm>
            <a:off x="857224" y="2976058"/>
            <a:ext cx="7858180" cy="338554"/>
            <a:chOff x="857224" y="1741682"/>
            <a:chExt cx="7858180" cy="338554"/>
          </a:xfrm>
        </p:grpSpPr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괴테는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각 국민문학을 집성하고 종합하는 것을 말하는 것이 아님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5" name="그룹 14"/>
          <p:cNvGrpSpPr/>
          <p:nvPr/>
        </p:nvGrpSpPr>
        <p:grpSpPr>
          <a:xfrm>
            <a:off x="857224" y="3486323"/>
            <a:ext cx="7858180" cy="584775"/>
            <a:chOff x="857224" y="1741682"/>
            <a:chExt cx="7858180" cy="584775"/>
          </a:xfrm>
        </p:grpSpPr>
        <p:sp>
          <p:nvSpPr>
            <p:cNvPr id="38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세계를 통일된 하나의 ‘정신적 유기체’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로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 보고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이 통일된 정신적 유기체를 바탕으로 한 문학을 의미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0" name="그룹 14"/>
          <p:cNvGrpSpPr/>
          <p:nvPr/>
        </p:nvGrpSpPr>
        <p:grpSpPr>
          <a:xfrm>
            <a:off x="857224" y="4226317"/>
            <a:ext cx="7858180" cy="830997"/>
            <a:chOff x="857224" y="1741682"/>
            <a:chExt cx="7858180" cy="830997"/>
          </a:xfrm>
        </p:grpSpPr>
        <p:sp>
          <p:nvSpPr>
            <p:cNvPr id="41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괴테 그 자신이 의도하고 있었던 바의 ‘</a:t>
              </a:r>
              <a:r>
                <a:rPr kumimoji="0" lang="en-US" altLang="ko-KR" sz="1600" b="1" dirty="0" err="1" smtClean="0">
                  <a:latin typeface="맑은 고딕" pitchFamily="50" charset="-127"/>
                  <a:ea typeface="맑은 고딕" pitchFamily="50" charset="-127"/>
                </a:rPr>
                <a:t>Weltliteratur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’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는 범세계적인 것은 물론 아니었으나 당시의 유럽대륙으로 그 범주를 국한했기 때문에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실지로는 서구문학의 한계선을 넘지 못하고 있음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4" name="그룹 43"/>
          <p:cNvGrpSpPr/>
          <p:nvPr/>
        </p:nvGrpSpPr>
        <p:grpSpPr>
          <a:xfrm>
            <a:off x="241508" y="416158"/>
            <a:ext cx="3116046" cy="1298026"/>
            <a:chOff x="241508" y="416158"/>
            <a:chExt cx="3116046" cy="1298026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12562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>
                  <a:latin typeface="맑은 고딕" pitchFamily="50" charset="-127"/>
                  <a:ea typeface="맑은 고딕" pitchFamily="50" charset="-127"/>
                </a:rPr>
                <a:t>세계문학 </a:t>
              </a:r>
            </a:p>
          </p:txBody>
        </p:sp>
        <p:grpSp>
          <p:nvGrpSpPr>
            <p:cNvPr id="47" name="그룹 36"/>
            <p:cNvGrpSpPr/>
            <p:nvPr/>
          </p:nvGrpSpPr>
          <p:grpSpPr>
            <a:xfrm>
              <a:off x="241508" y="416158"/>
              <a:ext cx="3116046" cy="869762"/>
              <a:chOff x="241508" y="416158"/>
              <a:chExt cx="3116046" cy="86976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1508" y="416158"/>
                <a:ext cx="31160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Ⅰ.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정의</a:t>
                </a:r>
                <a:endParaRPr lang="ko-KR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49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2613616" cy="400110"/>
                <a:chOff x="309880" y="694905"/>
                <a:chExt cx="2611427" cy="400955"/>
              </a:xfrm>
            </p:grpSpPr>
            <p:sp>
              <p:nvSpPr>
                <p:cNvPr id="51" name="모서리가 둥근 직사각형 5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6977" y="694905"/>
                  <a:ext cx="2324330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문학간의 현상관계</a:t>
                  </a:r>
                  <a:endParaRPr lang="ko-KR" altLang="en-US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2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3786182" y="1196975"/>
            <a:ext cx="4572032" cy="19288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643306" y="1663700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Ⅰ. </a:t>
            </a: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비교문학의 정의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" descr="D:\유폴라리스\00_개인자료_선민^^\실루엣\06.png"/>
          <p:cNvPicPr>
            <a:picLocks noChangeAspect="1" noChangeArrowheads="1"/>
          </p:cNvPicPr>
          <p:nvPr/>
        </p:nvPicPr>
        <p:blipFill>
          <a:blip r:embed="rId2"/>
          <a:srcRect b="55026"/>
          <a:stretch>
            <a:fillRect/>
          </a:stretch>
        </p:blipFill>
        <p:spPr bwMode="auto">
          <a:xfrm>
            <a:off x="3143240" y="1484692"/>
            <a:ext cx="827088" cy="140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모서리가 둥근 직사각형 15"/>
          <p:cNvSpPr/>
          <p:nvPr/>
        </p:nvSpPr>
        <p:spPr>
          <a:xfrm>
            <a:off x="1000100" y="2847078"/>
            <a:ext cx="7429552" cy="1153563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7" y="2896266"/>
            <a:ext cx="727530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2500"/>
              </a:lnSpc>
            </a:pPr>
            <a:r>
              <a:rPr lang="ko-KR" altLang="en-US" dirty="0" smtClean="0"/>
              <a:t>“그 어디에서나 연관성과 예증은 있게 마련이다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어느 한 사건이나 문학도 다른 사건이나 문학과의 관계를 배제하고서는 제대로 이해되지 않는다</a:t>
            </a:r>
            <a:r>
              <a:rPr lang="en-US" altLang="ko-KR" dirty="0" smtClean="0"/>
              <a:t>.”</a:t>
            </a:r>
            <a:endParaRPr lang="en-US" altLang="ko-KR" dirty="0"/>
          </a:p>
        </p:txBody>
      </p:sp>
      <p:sp>
        <p:nvSpPr>
          <p:cNvPr id="19" name="TextBox 18"/>
          <p:cNvSpPr txBox="1"/>
          <p:nvPr/>
        </p:nvSpPr>
        <p:spPr>
          <a:xfrm rot="402740">
            <a:off x="3812763" y="1497518"/>
            <a:ext cx="3605731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2000" b="1" cap="all" dirty="0" err="1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맑은 고딕" pitchFamily="50" charset="-127"/>
                <a:ea typeface="맑은 고딕" pitchFamily="50" charset="-127"/>
              </a:rPr>
              <a:t>아놀드</a:t>
            </a:r>
            <a:r>
              <a:rPr lang="en-US" altLang="ko-KR" sz="2000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맑은 고딕" pitchFamily="50" charset="-127"/>
                <a:ea typeface="맑은 고딕" pitchFamily="50" charset="-127"/>
              </a:rPr>
              <a:t>(Mathews Arnold)</a:t>
            </a:r>
            <a:endParaRPr lang="ko-KR" altLang="en-US" sz="2000" b="1" cap="all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0" name="그룹 61"/>
          <p:cNvGrpSpPr>
            <a:grpSpLocks/>
          </p:cNvGrpSpPr>
          <p:nvPr/>
        </p:nvGrpSpPr>
        <p:grpSpPr bwMode="auto">
          <a:xfrm>
            <a:off x="1071538" y="4214545"/>
            <a:ext cx="7286676" cy="2038145"/>
            <a:chOff x="6922678" y="3985200"/>
            <a:chExt cx="7287599" cy="2029475"/>
          </a:xfrm>
        </p:grpSpPr>
        <p:sp>
          <p:nvSpPr>
            <p:cNvPr id="21" name="TextBox 25"/>
            <p:cNvSpPr txBox="1">
              <a:spLocks noChangeArrowheads="1"/>
            </p:cNvSpPr>
            <p:nvPr/>
          </p:nvSpPr>
          <p:spPr bwMode="auto">
            <a:xfrm>
              <a:off x="7208466" y="3985200"/>
              <a:ext cx="7001811" cy="2029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954" tIns="41477" rIns="82954" bIns="41477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인간을 둘러싼 모든 사물은 서로 비교되는 데서 질적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또는 양적인 실체가 파악될 수 있음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그러나 비교 </a:t>
              </a:r>
              <a:r>
                <a:rPr kumimoji="0" lang="ko-KR" altLang="en-US" sz="1600" dirty="0" err="1" smtClean="0">
                  <a:latin typeface="맑은 고딕" pitchFamily="50" charset="-127"/>
                  <a:ea typeface="맑은 고딕" pitchFamily="50" charset="-127"/>
                </a:rPr>
                <a:t>자체내에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 어떤 일정한 규칙이나 원리가 있는 것이 아니며 때와 장소에 따라 비교의 대상이나 방법이 달라지기 마련임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비교문학의 경우도 마찬가지로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그 자체 속에 어떤 고착된 방법이나 원리가 있다고는 할 수가 없음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다만 문학작품을 분석하는 방법상의 유용한 기술로서 비교 가능</a:t>
              </a:r>
              <a:endParaRPr kumimoji="0" lang="en-US" altLang="ko-KR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2" name="그림 50" descr="화살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2678" y="4033999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그림 50" descr="화살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2678" y="4598331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그림 50" descr="화살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2678" y="5152715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그림 50" descr="화살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2678" y="5719496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그룹 36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4" name="TextBox 3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2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767230" cy="400110"/>
              <a:chOff x="309880" y="694905"/>
              <a:chExt cx="1765751" cy="400955"/>
            </a:xfrm>
          </p:grpSpPr>
          <p:sp>
            <p:nvSpPr>
              <p:cNvPr id="33" name="모서리가 둥근 직사각형 32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6977" y="694905"/>
                <a:ext cx="1478654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 smtClean="0">
                    <a:latin typeface="맑은 고딕" pitchFamily="50" charset="-127"/>
                    <a:ea typeface="맑은 고딕" pitchFamily="50" charset="-127"/>
                  </a:rPr>
                  <a:t>명칭과 개념</a:t>
                </a:r>
                <a:endParaRPr lang="ko-KR" altLang="en-US" sz="2000" b="1" spc="-1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11028" y="885810"/>
            <a:ext cx="308098" cy="400110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rPr>
              <a:t>1</a:t>
            </a:r>
            <a:endParaRPr kumimoji="0" lang="ko-KR" altLang="en-US" sz="2000" spc="-150" dirty="0">
              <a:solidFill>
                <a:schemeClr val="bg1"/>
              </a:solidFill>
              <a:latin typeface="+mj-lt"/>
              <a:ea typeface="휴먼매직체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00100" y="2109778"/>
            <a:ext cx="7429552" cy="1153563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7" y="2158966"/>
            <a:ext cx="727530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2500"/>
              </a:lnSpc>
            </a:pPr>
            <a:r>
              <a:rPr lang="ko-KR" altLang="en-US" dirty="0" smtClean="0"/>
              <a:t>「비교문학의 명칭과 특질</a:t>
            </a:r>
            <a:r>
              <a:rPr lang="en-US" altLang="ko-KR" dirty="0" smtClean="0"/>
              <a:t>)</a:t>
            </a:r>
            <a:r>
              <a:rPr lang="ko-KR" altLang="en-US" dirty="0" smtClean="0"/>
              <a:t>」의 서두에서 ‘비교문학</a:t>
            </a:r>
            <a:r>
              <a:rPr lang="en-US" altLang="ko-KR" dirty="0" smtClean="0"/>
              <a:t>(Comparative literature)’</a:t>
            </a:r>
            <a:r>
              <a:rPr lang="ko-KR" altLang="en-US" dirty="0" smtClean="0"/>
              <a:t>이라는 용어는 많은 논란이 거듭되어 왔고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서로 다르게 혹은 경우에 따라서는 잘못 해석되어 왔음을 지적</a:t>
            </a:r>
            <a:endParaRPr lang="en-US" altLang="ko-KR" dirty="0"/>
          </a:p>
        </p:txBody>
      </p:sp>
      <p:pic>
        <p:nvPicPr>
          <p:cNvPr id="18" name="그림 14" descr="Untitled-ㄷ.png"/>
          <p:cNvPicPr>
            <a:picLocks noChangeAspect="1"/>
          </p:cNvPicPr>
          <p:nvPr/>
        </p:nvPicPr>
        <p:blipFill>
          <a:blip r:embed="rId2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417877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885825" y="1344852"/>
            <a:ext cx="17796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>
                <a:latin typeface="맑은 고딕" pitchFamily="50" charset="-127"/>
                <a:ea typeface="맑은 고딕" pitchFamily="50" charset="-127"/>
              </a:rPr>
              <a:t>비교문학의 </a:t>
            </a:r>
            <a:r>
              <a:rPr lang="ko-KR" altLang="en-US" b="1" spc="-100" dirty="0" smtClean="0">
                <a:latin typeface="맑은 고딕" pitchFamily="50" charset="-127"/>
                <a:ea typeface="맑은 고딕" pitchFamily="50" charset="-127"/>
              </a:rPr>
              <a:t>용어</a:t>
            </a:r>
            <a:endParaRPr lang="ko-KR" altLang="en-US" b="1" spc="-1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" name="그룹 61"/>
          <p:cNvGrpSpPr>
            <a:grpSpLocks/>
          </p:cNvGrpSpPr>
          <p:nvPr/>
        </p:nvGrpSpPr>
        <p:grpSpPr bwMode="auto">
          <a:xfrm>
            <a:off x="1071538" y="3477242"/>
            <a:ext cx="7286676" cy="576207"/>
            <a:chOff x="6922678" y="3985198"/>
            <a:chExt cx="7287599" cy="573756"/>
          </a:xfrm>
        </p:grpSpPr>
        <p:sp>
          <p:nvSpPr>
            <p:cNvPr id="21" name="TextBox 25"/>
            <p:cNvSpPr txBox="1">
              <a:spLocks noChangeArrowheads="1"/>
            </p:cNvSpPr>
            <p:nvPr/>
          </p:nvSpPr>
          <p:spPr bwMode="auto">
            <a:xfrm>
              <a:off x="7208466" y="3985198"/>
              <a:ext cx="7001811" cy="573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954" tIns="41477" rIns="82954" bIns="41477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Comparative’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와 ‘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Literature’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라는 두 개의 단어가 개별적으로 제기하는 문제는 없지만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이들의 결합에 의해 표상되는 의미는 논란의 여지가 많음</a:t>
              </a:r>
              <a:endParaRPr kumimoji="0" lang="en-US" altLang="ko-KR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2" name="그림 50" descr="화살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2678" y="4033999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모서리가 둥근 직사각형 19"/>
          <p:cNvSpPr/>
          <p:nvPr/>
        </p:nvSpPr>
        <p:spPr>
          <a:xfrm>
            <a:off x="1000100" y="4647702"/>
            <a:ext cx="7429552" cy="865096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1537" y="4696889"/>
            <a:ext cx="7215239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2500"/>
              </a:lnSpc>
            </a:pPr>
            <a:r>
              <a:rPr lang="ko-KR" altLang="en-US" dirty="0" smtClean="0"/>
              <a:t>‘비교문학’을 거부하고 ‘문학의 비교연구’</a:t>
            </a:r>
            <a:r>
              <a:rPr lang="ko-KR" altLang="en-US" dirty="0" err="1" smtClean="0"/>
              <a:t>라고하며</a:t>
            </a:r>
            <a:r>
              <a:rPr lang="ko-KR" altLang="en-US" dirty="0" smtClean="0"/>
              <a:t> ‘비교문학’은 의미도 구문도 형성 못하는 엉터리 용어</a:t>
            </a:r>
            <a:endParaRPr lang="en-US" altLang="ko-KR" dirty="0"/>
          </a:p>
        </p:txBody>
      </p:sp>
      <p:grpSp>
        <p:nvGrpSpPr>
          <p:cNvPr id="29" name="그룹 61"/>
          <p:cNvGrpSpPr>
            <a:grpSpLocks/>
          </p:cNvGrpSpPr>
          <p:nvPr/>
        </p:nvGrpSpPr>
        <p:grpSpPr bwMode="auto">
          <a:xfrm>
            <a:off x="1071538" y="5727111"/>
            <a:ext cx="7286676" cy="368907"/>
            <a:chOff x="6922678" y="3985198"/>
            <a:chExt cx="7287599" cy="367338"/>
          </a:xfrm>
        </p:grpSpPr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7208466" y="3985198"/>
              <a:ext cx="7001811" cy="36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954" tIns="41477" rIns="82954" bIns="41477">
              <a:spAutoFit/>
            </a:bodyPr>
            <a:lstStyle/>
            <a:p>
              <a:pPr latinLnBrk="0">
                <a:lnSpc>
                  <a:spcPts val="2500"/>
                </a:lnSpc>
              </a:pPr>
              <a:r>
                <a:rPr lang="ko-KR" altLang="en-US" sz="1600" smtClean="0"/>
                <a:t>차라리 </a:t>
              </a:r>
              <a:r>
                <a:rPr lang="ko-KR" altLang="en-US" sz="1600" dirty="0" smtClean="0"/>
                <a:t>‘비교감자’나 ‘비교옥수수껍질’이란 말도 용인되어야 할 것을 역설함</a:t>
              </a:r>
              <a:endParaRPr lang="en-US" altLang="ko-KR" sz="1600" dirty="0"/>
            </a:p>
          </p:txBody>
        </p:sp>
        <p:pic>
          <p:nvPicPr>
            <p:cNvPr id="31" name="그림 50" descr="화살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2678" y="4033999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그룹 59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61" name="TextBox 60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62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767230" cy="400110"/>
              <a:chOff x="309880" y="694905"/>
              <a:chExt cx="1765751" cy="400955"/>
            </a:xfrm>
          </p:grpSpPr>
          <p:sp>
            <p:nvSpPr>
              <p:cNvPr id="64" name="모서리가 둥근 직사각형 6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96978" y="694905"/>
                <a:ext cx="14786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>
                    <a:latin typeface="맑은 고딕" pitchFamily="50" charset="-127"/>
                    <a:ea typeface="맑은 고딕" pitchFamily="50" charset="-127"/>
                  </a:rPr>
                  <a:t>명칭과 </a:t>
                </a:r>
                <a:r>
                  <a:rPr lang="ko-KR" altLang="en-US" sz="2000" b="1" spc="-100" dirty="0" smtClean="0">
                    <a:latin typeface="맑은 고딕" pitchFamily="50" charset="-127"/>
                    <a:ea typeface="맑은 고딕" pitchFamily="50" charset="-127"/>
                  </a:rPr>
                  <a:t>개념</a:t>
                </a:r>
                <a:endParaRPr lang="ko-KR" altLang="en-US" sz="2000" b="1" spc="-1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857224" y="1741682"/>
            <a:ext cx="5576914" cy="338554"/>
            <a:chOff x="857224" y="1741682"/>
            <a:chExt cx="5576914" cy="338554"/>
          </a:xfrm>
        </p:grpSpPr>
        <p:sp>
          <p:nvSpPr>
            <p:cNvPr id="68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54354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웰렉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(Rene </a:t>
              </a:r>
              <a:r>
                <a:rPr lang="en-US" altLang="ko-KR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Wellek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600" b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3" name="그룹 72"/>
          <p:cNvGrpSpPr/>
          <p:nvPr/>
        </p:nvGrpSpPr>
        <p:grpSpPr>
          <a:xfrm>
            <a:off x="857224" y="4257680"/>
            <a:ext cx="5576914" cy="338554"/>
            <a:chOff x="857224" y="1741682"/>
            <a:chExt cx="5576914" cy="338554"/>
          </a:xfrm>
        </p:grpSpPr>
        <p:sp>
          <p:nvSpPr>
            <p:cNvPr id="74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54354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쿠퍼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(Lane Cooper)</a:t>
              </a:r>
              <a:endParaRPr lang="ko-KR" altLang="en-US" sz="1600" b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75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00100" y="2088152"/>
            <a:ext cx="7429552" cy="802884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7" y="2137339"/>
            <a:ext cx="7275309" cy="70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2500"/>
              </a:lnSpc>
            </a:pPr>
            <a:r>
              <a:rPr lang="ko-KR" altLang="en-US" dirty="0" smtClean="0"/>
              <a:t>비교문학</a:t>
            </a:r>
            <a:r>
              <a:rPr lang="en-US" altLang="ko-KR" dirty="0" smtClean="0"/>
              <a:t>』(1931)</a:t>
            </a:r>
            <a:r>
              <a:rPr lang="ko-KR" altLang="en-US" dirty="0" smtClean="0"/>
              <a:t>에 보면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비교문학’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비교근대문학’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제국문학의 </a:t>
            </a:r>
            <a:r>
              <a:rPr lang="ko-KR" altLang="en-US" dirty="0" err="1" smtClean="0"/>
              <a:t>비교사</a:t>
            </a:r>
            <a:r>
              <a:rPr lang="ko-KR" altLang="en-US" dirty="0" smtClean="0"/>
              <a:t>’ </a:t>
            </a:r>
            <a:r>
              <a:rPr lang="en-US" altLang="ko-KR" dirty="0" smtClean="0"/>
              <a:t>· ‘</a:t>
            </a:r>
            <a:r>
              <a:rPr lang="ko-KR" altLang="en-US" dirty="0" err="1" smtClean="0"/>
              <a:t>문학비교사</a:t>
            </a:r>
            <a:r>
              <a:rPr lang="ko-KR" altLang="en-US" dirty="0" smtClean="0"/>
              <a:t>’ 등으로 나타남</a:t>
            </a:r>
            <a:endParaRPr lang="en-US" altLang="ko-KR" dirty="0"/>
          </a:p>
        </p:txBody>
      </p:sp>
      <p:grpSp>
        <p:nvGrpSpPr>
          <p:cNvPr id="32" name="그룹 61"/>
          <p:cNvGrpSpPr>
            <a:grpSpLocks/>
          </p:cNvGrpSpPr>
          <p:nvPr/>
        </p:nvGrpSpPr>
        <p:grpSpPr bwMode="auto">
          <a:xfrm>
            <a:off x="1071538" y="3110873"/>
            <a:ext cx="7286676" cy="1961201"/>
            <a:chOff x="6922678" y="3985200"/>
            <a:chExt cx="7287599" cy="1952858"/>
          </a:xfrm>
        </p:grpSpPr>
        <p:sp>
          <p:nvSpPr>
            <p:cNvPr id="33" name="TextBox 25"/>
            <p:cNvSpPr txBox="1">
              <a:spLocks noChangeArrowheads="1"/>
            </p:cNvSpPr>
            <p:nvPr/>
          </p:nvSpPr>
          <p:spPr bwMode="auto">
            <a:xfrm>
              <a:off x="7208466" y="3985200"/>
              <a:ext cx="7001811" cy="1952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954" tIns="41477" rIns="82954" bIns="41477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kumimoji="0" lang="en-US" altLang="ko-KR" sz="1600" dirty="0" err="1" smtClean="0">
                  <a:latin typeface="맑은 고딕" pitchFamily="50" charset="-127"/>
                  <a:ea typeface="맑은 고딕" pitchFamily="50" charset="-127"/>
                </a:rPr>
                <a:t>Comparee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’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의 기원을 방 띠이겜은 문헌학이나 해부학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그리고 생리학과 거의 동시에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또는 같은 사상의 영향을 받아 문학사에 도입되었다고 말함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‘비교’라는 용어를 문학작품과 그 밖의 해부학과 생리학과 언어학에 적용함으로써 빚어지는 차이점에 대하여 비교문학에서 ‘비교’라는 용어는 일체의 미적 가치를 척결하고 역사적 가치를 받아들이지 않으면 안 됨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나아가서 영향과 차용 등을 발견함과 동시에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한 작품으로 설명하는 것을 가능케 하는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필요한 출발점에 지나지 않는다고 함</a:t>
              </a:r>
              <a:endParaRPr kumimoji="0"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4" name="그림 50" descr="화살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22678" y="4033999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그림 50" descr="화살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22678" y="4598331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그림 50" descr="화살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22678" y="5405590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그룹 37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39" name="TextBox 38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40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767230" cy="400110"/>
              <a:chOff x="309880" y="694905"/>
              <a:chExt cx="1765750" cy="400955"/>
            </a:xfrm>
          </p:grpSpPr>
          <p:sp>
            <p:nvSpPr>
              <p:cNvPr id="42" name="모서리가 둥근 직사각형 41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96977" y="694905"/>
                <a:ext cx="14786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>
                    <a:latin typeface="맑은 고딕" pitchFamily="50" charset="-127"/>
                    <a:ea typeface="맑은 고딕" pitchFamily="50" charset="-127"/>
                  </a:rPr>
                  <a:t>명칭과 </a:t>
                </a:r>
                <a:r>
                  <a:rPr lang="ko-KR" altLang="en-US" sz="2000" b="1" spc="-100" dirty="0" smtClean="0">
                    <a:latin typeface="맑은 고딕" pitchFamily="50" charset="-127"/>
                    <a:ea typeface="맑은 고딕" pitchFamily="50" charset="-127"/>
                  </a:rPr>
                  <a:t>개념</a:t>
                </a:r>
                <a:endParaRPr lang="ko-KR" altLang="en-US" sz="2000" b="1" spc="-1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pic>
        <p:nvPicPr>
          <p:cNvPr id="44" name="그림 14" descr="Untitled-ㄷ.png"/>
          <p:cNvPicPr>
            <a:picLocks noChangeAspect="1"/>
          </p:cNvPicPr>
          <p:nvPr/>
        </p:nvPicPr>
        <p:blipFill>
          <a:blip r:embed="rId3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417877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885825" y="1344852"/>
            <a:ext cx="17796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>
                <a:latin typeface="맑은 고딕" pitchFamily="50" charset="-127"/>
                <a:ea typeface="맑은 고딕" pitchFamily="50" charset="-127"/>
              </a:rPr>
              <a:t>비교문학의 </a:t>
            </a:r>
            <a:r>
              <a:rPr lang="ko-KR" altLang="en-US" b="1" spc="-100" dirty="0" smtClean="0">
                <a:latin typeface="맑은 고딕" pitchFamily="50" charset="-127"/>
                <a:ea typeface="맑은 고딕" pitchFamily="50" charset="-127"/>
              </a:rPr>
              <a:t>용어</a:t>
            </a:r>
            <a:endParaRPr lang="ko-KR" altLang="en-US" b="1" spc="-1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857224" y="1741682"/>
            <a:ext cx="5576914" cy="338554"/>
            <a:chOff x="857224" y="1741682"/>
            <a:chExt cx="5576914" cy="338554"/>
          </a:xfrm>
        </p:grpSpPr>
        <p:sp>
          <p:nvSpPr>
            <p:cNvPr id="4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54354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방 </a:t>
              </a:r>
              <a:r>
                <a:rPr lang="ko-KR" altLang="en-US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띠이겜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(Paul Van </a:t>
              </a:r>
              <a:r>
                <a:rPr lang="en-US" altLang="ko-KR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Tieghem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600" b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00100" y="2093951"/>
            <a:ext cx="7429552" cy="1127349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7" y="2143139"/>
            <a:ext cx="727530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2500"/>
              </a:lnSpc>
            </a:pPr>
            <a:r>
              <a:rPr lang="en-US" altLang="ko-KR" dirty="0" smtClean="0"/>
              <a:t>“</a:t>
            </a:r>
            <a:r>
              <a:rPr lang="ko-KR" altLang="en-US" dirty="0" smtClean="0"/>
              <a:t>비교문학의 본질적인 과제는 문학연구의 특수 분야인 비교문학의 명칭과 그 목표를 정의하는 것”이라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전통적인 프랑스 학파의 협의의 개념과 미국 학파의 폭넓은 개념과의 중간적 입장을 취함</a:t>
            </a:r>
            <a:endParaRPr lang="en-US" altLang="ko-KR" dirty="0"/>
          </a:p>
        </p:txBody>
      </p:sp>
      <p:grpSp>
        <p:nvGrpSpPr>
          <p:cNvPr id="5" name="그룹 61"/>
          <p:cNvGrpSpPr>
            <a:grpSpLocks/>
          </p:cNvGrpSpPr>
          <p:nvPr/>
        </p:nvGrpSpPr>
        <p:grpSpPr bwMode="auto">
          <a:xfrm>
            <a:off x="1071538" y="3431921"/>
            <a:ext cx="7286676" cy="1068649"/>
            <a:chOff x="6922678" y="3985200"/>
            <a:chExt cx="7287599" cy="1064103"/>
          </a:xfrm>
        </p:grpSpPr>
        <p:sp>
          <p:nvSpPr>
            <p:cNvPr id="33" name="TextBox 25"/>
            <p:cNvSpPr txBox="1">
              <a:spLocks noChangeArrowheads="1"/>
            </p:cNvSpPr>
            <p:nvPr/>
          </p:nvSpPr>
          <p:spPr bwMode="auto">
            <a:xfrm>
              <a:off x="7208466" y="3985200"/>
              <a:ext cx="7001811" cy="1064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954" tIns="41477" rIns="82954" bIns="41477"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“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내가 이 중간적 입장을 선택하는 것은 비교문학이라는 학문이 성숙기에 도달하기까지에는 아직 요원하고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그리고 이 학문에 구속을 가할 필요를 느끼지 않기 때문이다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kumimoji="0"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다만 방대한 자료에 관해 체계적인 연구를 하기 위해서는 언제나 소량이 대량보다 더 좋다고 생각하기 때문이다</a:t>
              </a:r>
              <a:r>
                <a:rPr kumimoji="0" lang="en-US" altLang="ko-KR" sz="1600" dirty="0" smtClean="0">
                  <a:latin typeface="맑은 고딕" pitchFamily="50" charset="-127"/>
                  <a:ea typeface="맑은 고딕" pitchFamily="50" charset="-127"/>
                </a:rPr>
                <a:t>.”</a:t>
              </a:r>
            </a:p>
          </p:txBody>
        </p:sp>
        <p:pic>
          <p:nvPicPr>
            <p:cNvPr id="34" name="그림 50" descr="화살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22678" y="4033999"/>
              <a:ext cx="299235" cy="23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그룹 20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22" name="TextBox 21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23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844174" cy="400110"/>
              <a:chOff x="309880" y="694905"/>
              <a:chExt cx="1842628" cy="400955"/>
            </a:xfrm>
          </p:grpSpPr>
          <p:sp>
            <p:nvSpPr>
              <p:cNvPr id="25" name="모서리가 둥근 직사각형 24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96977" y="694905"/>
                <a:ext cx="1555531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>
                    <a:latin typeface="맑은 고딕" pitchFamily="50" charset="-127"/>
                    <a:ea typeface="맑은 고딕" pitchFamily="50" charset="-127"/>
                  </a:rPr>
                  <a:t>명칭과 개념 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684213" y="1344852"/>
            <a:ext cx="1981266" cy="369332"/>
            <a:chOff x="684213" y="1344852"/>
            <a:chExt cx="1981266" cy="369332"/>
          </a:xfrm>
        </p:grpSpPr>
        <p:pic>
          <p:nvPicPr>
            <p:cNvPr id="32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Box 35"/>
            <p:cNvSpPr txBox="1"/>
            <p:nvPr/>
          </p:nvSpPr>
          <p:spPr>
            <a:xfrm>
              <a:off x="885825" y="1344852"/>
              <a:ext cx="177965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latin typeface="맑은 고딕" pitchFamily="50" charset="-127"/>
                  <a:ea typeface="맑은 고딕" pitchFamily="50" charset="-127"/>
                </a:rPr>
                <a:t>비교문학의 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개념</a:t>
              </a:r>
              <a:endParaRPr lang="ko-KR" altLang="en-US" b="1" spc="-1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57224" y="1741682"/>
            <a:ext cx="5576914" cy="338554"/>
            <a:chOff x="857224" y="1741682"/>
            <a:chExt cx="5576914" cy="338554"/>
          </a:xfrm>
        </p:grpSpPr>
        <p:sp>
          <p:nvSpPr>
            <p:cNvPr id="39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54354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바이스슈타인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(Ulrich </a:t>
              </a:r>
              <a:r>
                <a:rPr lang="en-US" altLang="ko-KR" sz="1600" b="1" spc="-100" dirty="0" err="1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Weisstein</a:t>
              </a:r>
              <a:r>
                <a:rPr lang="en-US" altLang="ko-KR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1600" b="1" spc="-100" dirty="0">
                  <a:solidFill>
                    <a:srgbClr val="4D4D4D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22" name="TextBox 33"/>
          <p:cNvSpPr txBox="1">
            <a:spLocks noChangeArrowheads="1"/>
          </p:cNvSpPr>
          <p:nvPr/>
        </p:nvSpPr>
        <p:spPr bwMode="auto">
          <a:xfrm>
            <a:off x="930274" y="2026305"/>
            <a:ext cx="749937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1951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년에 간행된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귀아르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(Marius Francois </a:t>
            </a:r>
            <a:r>
              <a:rPr kumimoji="0" lang="en-US" altLang="ko-KR" sz="1600" dirty="0" err="1" smtClean="0">
                <a:latin typeface="맑은 고딕" pitchFamily="50" charset="-127"/>
                <a:ea typeface="맑은 고딕" pitchFamily="50" charset="-127"/>
              </a:rPr>
              <a:t>Guyard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『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』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의 머리말에서 “비교문학은 단순히 문학의 비교가 아니고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문학사의 한 분야이며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‘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일반문학’이 아니다”라는 세 가지 명제로서 비교문학의 영역을 이렇게 한정하여 정의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근본의도는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웰렉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(Rene </a:t>
            </a:r>
            <a:r>
              <a:rPr kumimoji="0" lang="en-US" altLang="ko-KR" sz="1600" dirty="0" err="1" smtClean="0">
                <a:latin typeface="맑은 고딕" pitchFamily="50" charset="-127"/>
                <a:ea typeface="맑은 고딕" pitchFamily="50" charset="-127"/>
              </a:rPr>
              <a:t>Wellek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을 중심으로 한 미국의 비교문학자들이 주장하고 있었던 ‘일반문학’을 의식한 때문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세 가지 명제 중에서 특히 문학사의 한 분야로서 비교문학의 영역을 한정하여 “비교문학은 문학사의 한 분야이다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즉 그것은 국제간의 정신적 관계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바이런과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푸시낀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괴테와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카알라일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월터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스코트와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알프레드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드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뷔니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사이의 관계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또는 서로 다른 국민문학에 속하는 작품이나 영감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그리고 그 생활까지도 포함하여 그들 상호간의 사실관계를 연구하는 것이다”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국제간의 문학적 영향관계를 바탕으로 그 인과관계를 강조한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까레의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태도는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귀아르에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이르러 보다 경직성을 보임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방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띠이겜이나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까레와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마찬가지로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귀아르도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비교문학의 영역을 문학사에 국한하여 문학이론이나 비평의 도입을 배제하고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역사적인 면을 보다 강조하고 있음을 볼 수 있음</a:t>
            </a: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857224" y="1741682"/>
            <a:ext cx="5576914" cy="338554"/>
            <a:chOff x="857224" y="1741682"/>
            <a:chExt cx="5576914" cy="338554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54354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0">
                <a:spcBef>
                  <a:spcPts val="600"/>
                </a:spcBef>
                <a:buClr>
                  <a:srgbClr val="97652F"/>
                </a:buClr>
              </a:pPr>
              <a:r>
                <a:rPr kumimoji="0"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프랑스 학파의 </a:t>
              </a:r>
              <a:r>
                <a:rPr kumimoji="0" lang="ko-KR" altLang="en-US" sz="1600" b="1" dirty="0" err="1" smtClean="0">
                  <a:latin typeface="맑은 고딕" pitchFamily="50" charset="-127"/>
                  <a:ea typeface="맑은 고딕" pitchFamily="50" charset="-127"/>
                </a:rPr>
                <a:t>까레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(Jean Marie </a:t>
              </a:r>
              <a:r>
                <a:rPr kumimoji="0" lang="en-US" altLang="ko-KR" sz="1600" b="1" dirty="0" err="1" smtClean="0">
                  <a:latin typeface="맑은 고딕" pitchFamily="50" charset="-127"/>
                  <a:ea typeface="맑은 고딕" pitchFamily="50" charset="-127"/>
                </a:rPr>
                <a:t>Carre</a:t>
              </a:r>
              <a:r>
                <a:rPr kumimoji="0"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4" name="그룹 23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25" name="TextBox 24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2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767230" cy="400110"/>
              <a:chOff x="309880" y="694905"/>
              <a:chExt cx="1765750" cy="400955"/>
            </a:xfrm>
          </p:grpSpPr>
          <p:sp>
            <p:nvSpPr>
              <p:cNvPr id="28" name="모서리가 둥근 직사각형 27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6977" y="694905"/>
                <a:ext cx="14786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>
                    <a:latin typeface="맑은 고딕" pitchFamily="50" charset="-127"/>
                    <a:ea typeface="맑은 고딕" pitchFamily="50" charset="-127"/>
                  </a:rPr>
                  <a:t>명칭과 </a:t>
                </a:r>
                <a:r>
                  <a:rPr lang="ko-KR" altLang="en-US" sz="2000" b="1" spc="-100" dirty="0" smtClean="0">
                    <a:latin typeface="맑은 고딕" pitchFamily="50" charset="-127"/>
                    <a:ea typeface="맑은 고딕" pitchFamily="50" charset="-127"/>
                  </a:rPr>
                  <a:t>개념</a:t>
                </a:r>
                <a:endParaRPr lang="ko-KR" altLang="en-US" sz="2000" b="1" spc="-1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684213" y="1344852"/>
            <a:ext cx="1981266" cy="369332"/>
            <a:chOff x="684213" y="1344852"/>
            <a:chExt cx="1981266" cy="369332"/>
          </a:xfrm>
        </p:grpSpPr>
        <p:pic>
          <p:nvPicPr>
            <p:cNvPr id="32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Box 34"/>
            <p:cNvSpPr txBox="1"/>
            <p:nvPr/>
          </p:nvSpPr>
          <p:spPr>
            <a:xfrm>
              <a:off x="885825" y="1344852"/>
              <a:ext cx="177965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latin typeface="맑은 고딕" pitchFamily="50" charset="-127"/>
                  <a:ea typeface="맑은 고딕" pitchFamily="50" charset="-127"/>
                </a:rPr>
                <a:t>비교문학의 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개념</a:t>
              </a:r>
              <a:endParaRPr lang="ko-KR" altLang="en-US" b="1" spc="-1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20" name="TextBox 33"/>
          <p:cNvSpPr txBox="1">
            <a:spLocks noChangeArrowheads="1"/>
          </p:cNvSpPr>
          <p:nvPr/>
        </p:nvSpPr>
        <p:spPr bwMode="auto">
          <a:xfrm>
            <a:off x="998691" y="1741682"/>
            <a:ext cx="5435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ts val="600"/>
              </a:spcBef>
              <a:buClr>
                <a:srgbClr val="97652F"/>
              </a:buClr>
            </a:pPr>
            <a:r>
              <a:rPr kumimoji="0"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웰렉</a:t>
            </a:r>
            <a:endParaRPr kumimoji="0"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33"/>
          <p:cNvSpPr txBox="1">
            <a:spLocks noChangeArrowheads="1"/>
          </p:cNvSpPr>
          <p:nvPr/>
        </p:nvSpPr>
        <p:spPr bwMode="auto">
          <a:xfrm>
            <a:off x="930274" y="2026305"/>
            <a:ext cx="7499377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비교문학은 모든 문학작품과 문학체험의 통합의식과 함께 국제적 시야로부터 모든 문학을 연구하는 것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이러한 개념에서는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물로 나 자신도 포함하여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비교문학은 언어적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종족적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정치적 경계에서 독립한 문학연구와 동일한 것이 됨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비교문학은 하나의 방법으로만 국한하지 말고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비교와 똑같은 중요성으로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기술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특성묘사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해석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서술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설명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평가 등이 그 방법으로 사용되어야 함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어떤 비교도 실질적인 역사적 관계로 제한할 수는 없음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최근 언어학에 관하여 문학자들이 얻은 체험에 따라 독서의 증거로부터 발견할 수 있는 영향관계나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유사성과 마찬가지로 역사적인 연관성이 없는 언어나 장르와 같은 현상의 비교에도 많은 가치가 주어져야 할 것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비교문학은 역사적 접근방법만을 유일한 것으로 생각해서도 안 되고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보편적 문학사라는 원대한 이상을 실현하는 국제적 시야에서 인위적인 제한을 해소하고 국민문학과 일반문학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문학사와 문학비평을 함께 포괄하는 보다 폭넓은 문학연구로 지향해갈 때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비교문학은 활성화될 수 있음</a:t>
            </a: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7224" y="1800674"/>
            <a:ext cx="276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그룹 12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14" name="TextBox 13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5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767230" cy="400110"/>
              <a:chOff x="309880" y="694905"/>
              <a:chExt cx="1765750" cy="400955"/>
            </a:xfrm>
          </p:grpSpPr>
          <p:sp>
            <p:nvSpPr>
              <p:cNvPr id="17" name="모서리가 둥근 직사각형 16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6977" y="694905"/>
                <a:ext cx="14786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>
                    <a:latin typeface="맑은 고딕" pitchFamily="50" charset="-127"/>
                    <a:ea typeface="맑은 고딕" pitchFamily="50" charset="-127"/>
                  </a:rPr>
                  <a:t>명칭과 </a:t>
                </a:r>
                <a:r>
                  <a:rPr lang="ko-KR" altLang="en-US" sz="2000" b="1" spc="-100" dirty="0" smtClean="0">
                    <a:latin typeface="맑은 고딕" pitchFamily="50" charset="-127"/>
                    <a:ea typeface="맑은 고딕" pitchFamily="50" charset="-127"/>
                  </a:rPr>
                  <a:t>개념</a:t>
                </a:r>
                <a:endParaRPr lang="ko-KR" altLang="en-US" sz="2000" b="1" spc="-1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684213" y="1344852"/>
            <a:ext cx="1981266" cy="369332"/>
            <a:chOff x="684213" y="1344852"/>
            <a:chExt cx="1981266" cy="369332"/>
          </a:xfrm>
        </p:grpSpPr>
        <p:pic>
          <p:nvPicPr>
            <p:cNvPr id="2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885825" y="1344852"/>
              <a:ext cx="177965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latin typeface="맑은 고딕" pitchFamily="50" charset="-127"/>
                  <a:ea typeface="맑은 고딕" pitchFamily="50" charset="-127"/>
                </a:rPr>
                <a:t>비교문학의 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개념</a:t>
              </a:r>
              <a:endParaRPr lang="ko-KR" altLang="en-US" b="1" spc="-1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11028" y="885810"/>
            <a:ext cx="308098" cy="400110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150" dirty="0" smtClean="0">
                <a:solidFill>
                  <a:schemeClr val="bg1"/>
                </a:solidFill>
                <a:latin typeface="+mj-lt"/>
                <a:ea typeface="휴먼매직체" pitchFamily="18" charset="-127"/>
              </a:rPr>
              <a:t>2</a:t>
            </a:r>
            <a:endParaRPr kumimoji="0" lang="ko-KR" altLang="en-US" sz="2000" spc="-150" dirty="0">
              <a:solidFill>
                <a:schemeClr val="bg1"/>
              </a:solidFill>
              <a:latin typeface="+mj-lt"/>
              <a:ea typeface="휴먼매직체" pitchFamily="18" charset="-127"/>
            </a:endParaRPr>
          </a:p>
        </p:txBody>
      </p:sp>
      <p:sp>
        <p:nvSpPr>
          <p:cNvPr id="20" name="TextBox 33"/>
          <p:cNvSpPr txBox="1">
            <a:spLocks noChangeArrowheads="1"/>
          </p:cNvSpPr>
          <p:nvPr/>
        </p:nvSpPr>
        <p:spPr bwMode="auto">
          <a:xfrm>
            <a:off x="998691" y="1741682"/>
            <a:ext cx="5435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ts val="600"/>
              </a:spcBef>
              <a:buClr>
                <a:srgbClr val="97652F"/>
              </a:buClr>
            </a:pPr>
            <a:r>
              <a:rPr kumimoji="0"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레마크</a:t>
            </a:r>
            <a:r>
              <a:rPr kumimoji="0" lang="en-US" altLang="ko-KR" sz="1600" b="1" dirty="0" smtClean="0">
                <a:latin typeface="맑은 고딕" pitchFamily="50" charset="-127"/>
                <a:ea typeface="맑은 고딕" pitchFamily="50" charset="-127"/>
              </a:rPr>
              <a:t>(Henry H. H. </a:t>
            </a:r>
            <a:r>
              <a:rPr kumimoji="0" lang="en-US" altLang="ko-KR" sz="1600" b="1" dirty="0" err="1" smtClean="0">
                <a:latin typeface="맑은 고딕" pitchFamily="50" charset="-127"/>
                <a:ea typeface="맑은 고딕" pitchFamily="50" charset="-127"/>
              </a:rPr>
              <a:t>Remak</a:t>
            </a:r>
            <a:r>
              <a:rPr kumimoji="0"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33"/>
          <p:cNvSpPr txBox="1">
            <a:spLocks noChangeArrowheads="1"/>
          </p:cNvSpPr>
          <p:nvPr/>
        </p:nvSpPr>
        <p:spPr bwMode="auto">
          <a:xfrm>
            <a:off x="930274" y="2026305"/>
            <a:ext cx="7570816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비교문학이란 한 특정한 나라의 국경을 넘어서는 문학의 연구이며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동시에 한편으로는 지식과 신념의 다른 영역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예컨대 예술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회화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․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조각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․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건축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․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음악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),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철학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역사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사회과학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정치학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․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경제학 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․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사회학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),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과학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종교 등 제 분야의 관계의 연구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비교문학이 영향문학이 아니라는 것을 잊은 것처럼 생각하고 있는데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문학적 영향관계를 전제하지 않더라도 현저히 비교의 대상이 될 수 있다는 말 속에는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영향의 인과관계를 추구한 프랑스 학자들이 전통적인 방법을 전적으로 배제하지 않고 있음을 시사함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한동안 서로 대립적인 입장을 취해 왔던 프랑스와 미국의 비교문학은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오늘날 그들의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융합점을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찾아 접근되어 가고 있음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‘사실관계’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곧 영향의 인과관계를 중요시하고 엄밀한 역사적 방법을 도입한 프랑스 비교문학자와 ‘대비연구’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를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바탕으로 구조주의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형식주의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뉴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크리티시즘이라는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반역사적 새로운 비평방법을 도입한 미국의 비교문학자들은 평화적 공존의 상태에서 서로 협력하고 있음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7224" y="1800674"/>
            <a:ext cx="276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그룹 12"/>
          <p:cNvGrpSpPr/>
          <p:nvPr/>
        </p:nvGrpSpPr>
        <p:grpSpPr>
          <a:xfrm>
            <a:off x="241508" y="416158"/>
            <a:ext cx="3116046" cy="869762"/>
            <a:chOff x="241508" y="416158"/>
            <a:chExt cx="3116046" cy="869762"/>
          </a:xfrm>
        </p:grpSpPr>
        <p:sp>
          <p:nvSpPr>
            <p:cNvPr id="14" name="TextBox 13"/>
            <p:cNvSpPr txBox="1"/>
            <p:nvPr/>
          </p:nvSpPr>
          <p:spPr>
            <a:xfrm>
              <a:off x="241508" y="416158"/>
              <a:ext cx="311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Ⅰ.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정의</a:t>
              </a:r>
              <a:endParaRPr lang="ko-KR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5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1767229" cy="400110"/>
              <a:chOff x="309880" y="694905"/>
              <a:chExt cx="1765748" cy="400955"/>
            </a:xfrm>
          </p:grpSpPr>
          <p:sp>
            <p:nvSpPr>
              <p:cNvPr id="17" name="모서리가 둥근 직사각형 16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6977" y="694905"/>
                <a:ext cx="1478651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2813">
                  <a:defRPr/>
                </a:pPr>
                <a:r>
                  <a:rPr lang="ko-KR" altLang="en-US" sz="2000" b="1" spc="-100" dirty="0">
                    <a:latin typeface="맑은 고딕" pitchFamily="50" charset="-127"/>
                    <a:ea typeface="맑은 고딕" pitchFamily="50" charset="-127"/>
                  </a:rPr>
                  <a:t>명칭과 </a:t>
                </a:r>
                <a:r>
                  <a:rPr lang="ko-KR" altLang="en-US" sz="2000" b="1" spc="-100" dirty="0" smtClean="0">
                    <a:latin typeface="맑은 고딕" pitchFamily="50" charset="-127"/>
                    <a:ea typeface="맑은 고딕" pitchFamily="50" charset="-127"/>
                  </a:rPr>
                  <a:t>개념</a:t>
                </a:r>
                <a:endParaRPr lang="ko-KR" altLang="en-US" sz="2000" b="1" spc="-1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684213" y="1344852"/>
            <a:ext cx="1981266" cy="369332"/>
            <a:chOff x="684213" y="1344852"/>
            <a:chExt cx="1981266" cy="369332"/>
          </a:xfrm>
        </p:grpSpPr>
        <p:pic>
          <p:nvPicPr>
            <p:cNvPr id="2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885825" y="1344852"/>
              <a:ext cx="177965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b="1" spc="-100" dirty="0">
                  <a:latin typeface="맑은 고딕" pitchFamily="50" charset="-127"/>
                  <a:ea typeface="맑은 고딕" pitchFamily="50" charset="-127"/>
                </a:rPr>
                <a:t>비교문학의 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개념</a:t>
              </a:r>
              <a:endParaRPr lang="ko-KR" altLang="en-US" b="1" spc="-1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1414</Words>
  <Application>Microsoft Office PowerPoint</Application>
  <PresentationFormat>화면 슬라이드 쇼(4:3)</PresentationFormat>
  <Paragraphs>144</Paragraphs>
  <Slides>15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비교문학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비교문학</dc:title>
  <dc:creator>Owner</dc:creator>
  <cp:lastModifiedBy>home</cp:lastModifiedBy>
  <cp:revision>18</cp:revision>
  <dcterms:created xsi:type="dcterms:W3CDTF">2012-12-09T03:17:55Z</dcterms:created>
  <dcterms:modified xsi:type="dcterms:W3CDTF">2012-12-11T07:49:11Z</dcterms:modified>
</cp:coreProperties>
</file>