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732" r:id="rId2"/>
    <p:sldId id="733" r:id="rId3"/>
    <p:sldId id="734" r:id="rId4"/>
    <p:sldId id="735" r:id="rId5"/>
    <p:sldId id="736" r:id="rId6"/>
    <p:sldId id="737" r:id="rId7"/>
    <p:sldId id="739" r:id="rId8"/>
    <p:sldId id="740" r:id="rId9"/>
    <p:sldId id="741" r:id="rId10"/>
    <p:sldId id="742" r:id="rId11"/>
    <p:sldId id="743" r:id="rId12"/>
    <p:sldId id="744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53" autoAdjust="0"/>
  </p:normalViewPr>
  <p:slideViewPr>
    <p:cSldViewPr>
      <p:cViewPr varScale="1">
        <p:scale>
          <a:sx n="63" d="100"/>
          <a:sy n="63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0"/>
    </p:cViewPr>
  </p:sorterViewPr>
  <p:notesViewPr>
    <p:cSldViewPr>
      <p:cViewPr varScale="1">
        <p:scale>
          <a:sx n="83" d="100"/>
          <a:sy n="83" d="100"/>
        </p:scale>
        <p:origin x="-322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EF33D4-31A7-459C-9F91-ED9DA9DA26FF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754D2FC-806A-40DD-A634-F6F7671854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DA510-694A-4784-B070-C73C0396C24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11A49-96D2-4C9F-AC89-9514BC7496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388A-3B44-4569-8ABB-4A8AED242D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F36B-CBC0-40B8-B0CF-852F22717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60420-2FE9-4431-8514-2D3979EFB3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F502-61CA-4FD2-88DC-9477FCF2A7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B639-387E-4AAB-B2D8-E83B1FA10B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5E88-BC01-403C-A7BE-3DF59D50BC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1B7B-6E02-48E9-AA4D-AA9CC92599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E681-2D78-4E2A-B655-80520BABB0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9197-2290-45D4-ABB0-778314FC60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0" y="304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0" y="609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0" y="914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0" y="1219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0" y="1524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0" y="1828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0" y="2133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0" y="2438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2743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0" y="3048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0" y="3352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0" y="3657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3962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0" y="4267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0" y="4572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0" y="4876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0" y="5181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0" y="5486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0" y="5791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0" y="6096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6400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0" y="6705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4"/>
          </p:nvPr>
        </p:nvSpPr>
        <p:spPr>
          <a:xfrm>
            <a:off x="8631238" y="6538913"/>
            <a:ext cx="471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8D5180-DE38-485C-9649-752FCDE0C84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47" name="직사각형 46"/>
          <p:cNvSpPr/>
          <p:nvPr userDrawn="1"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209550" y="609600"/>
            <a:ext cx="8720138" cy="59626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 cmpd="dbl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292725" y="0"/>
            <a:ext cx="386397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000" dirty="0">
                <a:solidFill>
                  <a:schemeClr val="accent2">
                    <a:lumMod val="75000"/>
                  </a:schemeClr>
                </a:solidFill>
                <a:latin typeface="HY산B" pitchFamily="18" charset="-127"/>
                <a:ea typeface="HY산B" pitchFamily="18" charset="-127"/>
              </a:rPr>
              <a:t>한국 </a:t>
            </a:r>
            <a:r>
              <a:rPr kumimoji="0" lang="ko-KR" altLang="en-US" sz="3000">
                <a:solidFill>
                  <a:schemeClr val="accent2">
                    <a:lumMod val="75000"/>
                  </a:schemeClr>
                </a:solidFill>
                <a:latin typeface="HY산B" pitchFamily="18" charset="-127"/>
                <a:ea typeface="HY산B" pitchFamily="18" charset="-127"/>
              </a:rPr>
              <a:t>현대시 읽기</a:t>
            </a:r>
            <a:endParaRPr kumimoji="0" lang="ko-KR" altLang="en-US" sz="3000" dirty="0">
              <a:solidFill>
                <a:schemeClr val="accent2">
                  <a:lumMod val="75000"/>
                </a:schemeClr>
              </a:solidFill>
              <a:latin typeface="HY산B" pitchFamily="18" charset="-127"/>
              <a:ea typeface="HY산B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3" r:id="rId1"/>
    <p:sldLayoutId id="2147485124" r:id="rId2"/>
    <p:sldLayoutId id="2147485125" r:id="rId3"/>
    <p:sldLayoutId id="2147485126" r:id="rId4"/>
    <p:sldLayoutId id="2147485127" r:id="rId5"/>
    <p:sldLayoutId id="2147485128" r:id="rId6"/>
    <p:sldLayoutId id="2147485129" r:id="rId7"/>
    <p:sldLayoutId id="2147485130" r:id="rId8"/>
    <p:sldLayoutId id="2147485131" r:id="rId9"/>
    <p:sldLayoutId id="2147485132" r:id="rId10"/>
    <p:sldLayoutId id="2147485133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5545-96A9-43B5-876D-63B72A251D86}" type="slidenum">
              <a:rPr lang="ko-KR" altLang="en-US"/>
              <a:pPr>
                <a:defRPr/>
              </a:pPr>
              <a:t>1</a:t>
            </a:fld>
            <a:endParaRPr lang="ko-KR" altLang="en-US"/>
          </a:p>
        </p:txBody>
      </p:sp>
      <p:sp>
        <p:nvSpPr>
          <p:cNvPr id="50179" name="TextBox 7"/>
          <p:cNvSpPr txBox="1">
            <a:spLocks noChangeArrowheads="1"/>
          </p:cNvSpPr>
          <p:nvPr/>
        </p:nvSpPr>
        <p:spPr bwMode="auto">
          <a:xfrm>
            <a:off x="1403350" y="1196975"/>
            <a:ext cx="511333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ko-KR" altLang="en-US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아무도 그에게 수심을 일러준 일이 없기에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흰 나비는 도무지 바다가 무섭지 않다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청무우밭인가 해서 내려갔다가는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어린 날개가 물결에 절어서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공주처럼 지쳐서 돌아온다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삼월달 바다가 꽃이 피지 안아서 서거푼 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나비 허리에 새파란 초생달이 시리다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34C41-E799-43A0-B091-0BCFE6671939}" type="slidenum">
              <a:rPr lang="ko-KR" altLang="en-US"/>
              <a:pPr>
                <a:defRPr/>
              </a:pPr>
              <a:t>10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59422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오감도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4360863"/>
            <a:chOff x="1035219" y="3302464"/>
            <a:chExt cx="7137181" cy="244287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0904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그런데 질주하는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중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무서운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무서워하는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몇이든 상관없다고 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그것은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무서운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무서워하는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이루어져 있지만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누가 무섭고 누가 무서워하는지 굳이 따질 필요가 없음을 암시하며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동시에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무서운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아해이자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무서워하는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아해라는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반어적 성격을 나타낸다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그러므로 그들은 서로 무섭고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무서워하는 사이가 되어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아해는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더욱 불안해지는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따라서 그들은 스스로가 불안을 느끼는 존재요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스스로가 불안을 느끼게 하는 존재이므로 질주하는 곳이 막다른 골목이건 뚫린 골목이건 간에 어디에서도 불안을 느낄 수밖에 없는 것이고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도로로 질주해도 결국은 불안을 벗어날 수 없는 것이기에 마지막 행에서는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질주하지 않아도 좋다고 하는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59400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348592" y="1746136"/>
                <a:ext cx="6510434" cy="207203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스스로가 불안을 느끼는 존재요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,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스스로가 불안을 느끼게 하는 존재</a:t>
                </a:r>
              </a:p>
            </p:txBody>
          </p:sp>
          <p:grpSp>
            <p:nvGrpSpPr>
              <p:cNvPr id="59408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9409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8A1DD-9FC5-4477-A9ED-4663712E5AB7}" type="slidenum">
              <a:rPr lang="ko-KR" altLang="en-US"/>
              <a:pPr>
                <a:defRPr/>
              </a:pPr>
              <a:t>11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60446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오감도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368925"/>
            <a:chOff x="1035218" y="3302464"/>
            <a:chExt cx="7137182" cy="3007667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65519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어디를 가건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불안에 떨며 절망적인 삶을 살 수밖에 없는 그들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이것이 바로 시인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이상의 눈에 비친 현대인의 모습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아닐까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?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그러므로 바로 삶의 의미와 방향을 잃고 상호 불신과 치열한 경쟁 속에서 불안 의식을 떨쳐 버리지 못하는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아해는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맹목적인 자신의 삶을 향해 그저 질주할 뿐이다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불안한 모습을 바라보는 까마귀 이상은 아마도 더욱 불안해하며 암울한 식민지 시대를 가슴 졸이며 살았을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현대인의 소외와 불안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고독을 막다른 골목으로 삼아 절망적이고 암담한 현실 상황을 보여 주고 있으며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뚫린 골목으로 나타난 희미한 희망의 불꽃이라도 잡아 보려고 하는 현실의 위기 의식을 도식적으로 구도화한 이 시는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진정한 의미에서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참다운 인간 관계를 열망하는 시인의 마음을 역설적으로 표현한 것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이라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‘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’는 시적 자아가 설정한 대상이며 아이를 어른들의 자아와 비교해 보면 불안한 자아의 영상을 쉽게 감지할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즉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&lt;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시제일호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&gt;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에서 표면으로 드러난 대상은 아이이며 아이의 불완전한 자기확인의 지각이 시작품 전반에 흐르는 정서이다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이상이 중의적이고 복합적인 뜻이 많이 내포된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이란 상징부호를 등장시킨 것은 그가 추구하는 세계가 모호한 불확정적인 세계임을 단적으로 드러내는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60424" name="그룹 227"/>
            <p:cNvGrpSpPr>
              <a:grpSpLocks/>
            </p:cNvGrpSpPr>
            <p:nvPr/>
          </p:nvGrpSpPr>
          <p:grpSpPr bwMode="auto">
            <a:xfrm>
              <a:off x="1035218" y="3302464"/>
              <a:ext cx="7137182" cy="413272"/>
              <a:chOff x="1035218" y="1700782"/>
              <a:chExt cx="7137182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348591" y="1746137"/>
                <a:ext cx="6510435" cy="207210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아마도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더욱 불안해하며 암울한 식민지 시대를 가슴 졸이며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살았을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....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60432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60433" name="그룹 212"/>
              <p:cNvGrpSpPr>
                <a:grpSpLocks/>
              </p:cNvGrpSpPr>
              <p:nvPr/>
            </p:nvGrpSpPr>
            <p:grpSpPr bwMode="auto">
              <a:xfrm flipH="1">
                <a:off x="1035218" y="1716797"/>
                <a:ext cx="5256585" cy="397257"/>
                <a:chOff x="2915816" y="1716797"/>
                <a:chExt cx="5256585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7" y="1716797"/>
                  <a:ext cx="5256584" cy="311442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A120E-52D9-4D6C-B66F-BF878AEF283B}" type="slidenum">
              <a:rPr lang="ko-KR" altLang="en-US"/>
              <a:pPr>
                <a:defRPr/>
              </a:pPr>
              <a:t>12</a:t>
            </a:fld>
            <a:endParaRPr lang="ko-KR" altLang="en-US"/>
          </a:p>
        </p:txBody>
      </p:sp>
      <p:pic>
        <p:nvPicPr>
          <p:cNvPr id="61443" name="Picture 2" descr="C:\Users\전민정\AppData\Local\Microsoft\Windows\Temporary Internet Files\Content.IE5\NM17HXMR\MCj043703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428875"/>
            <a:ext cx="613092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59063" y="2486025"/>
            <a:ext cx="1552575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6000" b="1" dirty="0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간</a:t>
            </a:r>
          </a:p>
        </p:txBody>
      </p:sp>
      <p:sp>
        <p:nvSpPr>
          <p:cNvPr id="61445" name="TextBox 4"/>
          <p:cNvSpPr txBox="1">
            <a:spLocks noChangeArrowheads="1"/>
          </p:cNvSpPr>
          <p:nvPr/>
        </p:nvSpPr>
        <p:spPr bwMode="auto">
          <a:xfrm>
            <a:off x="500063" y="85725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3200" b="1">
                <a:latin typeface="안상수2006가는" pitchFamily="18" charset="-127"/>
                <a:ea typeface="안상수2006가는" pitchFamily="18" charset="-127"/>
              </a:rPr>
              <a:t>윤동주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7F6EC-3D5D-48DD-80FB-4C30B832A798}" type="slidenum">
              <a:rPr lang="ko-KR" altLang="en-US"/>
              <a:pPr>
                <a:defRPr/>
              </a:pPr>
              <a:t>2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51230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바다와 나비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김기림은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1930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년대 중반 이후 모더니즘 시론의 수립과 시 창작에 있어서 과학적 방법의 도입 등으로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시인으로서보다는 비평가로서의 업적이 더 크다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고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시에서 볼 수 있듯이 김기림의 시는 어떤 사상적 깊이보다는 순간적으로 반짝이는 감각적 이미지만이 뚜렷하게 부각되는데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이것은 모더니즘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특히 이미지즘 계열시의 두드러진 특징이라고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시는 그가 한때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T.S.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엘리어트에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경도됨으로써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&lt;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기상도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&gt;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등에서 자주 나타나던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생경한 외래어나 경박함이 사라진 대신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견고하고 선명한 이미지 제시를 통해 전달하고자 하는 바를 적절히 표현함으로써 비교적 성공한 작품으로 </a:t>
              </a:r>
              <a:r>
                <a:rPr lang="ko-KR" altLang="en-US" b="1" kern="0" dirty="0" err="1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평가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받고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삼월 바다의 푸른색과 흰나비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그리고 새파란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초생달의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색채의 대비가 특히 두드러지는 이 시는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간결한 이미지가 ‘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-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다’로 끝나는 어조 속에서 그 냉정함의 긴장을 끝까지 유지하고 있어서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내용과 형식의 조화가 잘 어우러지고 있음을 알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그러나 물결 사나운 바다에 나비를 대비시킨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김기림의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상상력은 신선하다 못해 신비스럽기까지도 하지만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한편으로는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S.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스펜더의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&lt;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바다의 풍경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&gt; 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연을 그대로 재현해 놓았다는 비난을 듣기도 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51208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287331" y="1746136"/>
                <a:ext cx="4632955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순간적으로 반짝이는 감각적 이미지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51216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1217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041B5-67A9-4CD5-851F-DAFBA4D00231}" type="slidenum">
              <a:rPr lang="ko-KR" altLang="en-US"/>
              <a:pPr>
                <a:defRPr/>
              </a:pPr>
              <a:t>3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52254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바다와 나비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‘바다’는 삼월에도 꽃이 피어나지 않는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무생명의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공간으로 문명의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무생명성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내지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불모성을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상징한다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곳을 ‘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청무우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밭’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으로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오해해서 내려갔다가 ‘어린 날개가 물결에 절어서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/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공주처럼 지쳐서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돌아오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’는 ‘흰나비’는 현실의 모진 세파를 경험해 보지 못한 낭만주의적 존재로 어쩌면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김기림의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청년 시절 모습일지도 모른다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육당의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&lt;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해에게서 소년에게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&gt;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이후 ‘바다’는 근대화로 가기 위해서는 반드시 겪어야 할 모험과 시련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또는 문명에 대한 동경을 상징하는 곳일 뿐 아니라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1936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년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29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세의 나이로 시인으로서의 명성과 조선일보 기자라는 안정된 직장을 버리고 다시 일본으로 건너가 일개 외국 문학도가 된 그의 낭만적 기질을 고려해 본다면 충분히 헤아릴 수 있을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따라서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무한한 바다와 한갓 미물에 불과한 흰나비의 대조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를 통해서 시인은 역사 혹은 운명과 같은 거대한 힘 앞에서 좌절할 수밖에 없었던 자신의 모습을 ‘나비 허리에 새파란 초승달이 시리다’는 표현으로 형상화함으로써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힘없이 날개만 파닥거리던 당시 식민지 지식인의 초라한 모습을 투영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시키고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52232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6"/>
                <a:ext cx="5508192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현실의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모진 세파를 경험해 보지 못한 낭만주의적 존재</a:t>
                </a:r>
              </a:p>
            </p:txBody>
          </p:sp>
          <p:grpSp>
            <p:nvGrpSpPr>
              <p:cNvPr id="52240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2241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BBBCA-D822-4711-9D23-E6703E2F77D9}" type="slidenum">
              <a:rPr lang="ko-KR" altLang="en-US"/>
              <a:pPr>
                <a:defRPr/>
              </a:pPr>
              <a:t>4</a:t>
            </a:fld>
            <a:endParaRPr lang="ko-KR" altLang="en-US"/>
          </a:p>
        </p:txBody>
      </p:sp>
      <p:pic>
        <p:nvPicPr>
          <p:cNvPr id="53251" name="Picture 2" descr="C:\Users\전민정\AppData\Local\Microsoft\Windows\Temporary Internet Files\Content.IE5\SYGZ7C8G\MCj04370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2228850"/>
            <a:ext cx="4271962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450" y="2924175"/>
            <a:ext cx="479266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0" b="1" dirty="0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오감도</a:t>
            </a:r>
          </a:p>
        </p:txBody>
      </p: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500063" y="85725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3200" b="1">
                <a:latin typeface="안상수2006가는" pitchFamily="18" charset="-127"/>
                <a:ea typeface="안상수2006가는" pitchFamily="18" charset="-127"/>
              </a:rPr>
              <a:t>이상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23769-3487-4022-B321-D62630DCD9B4}" type="slidenum">
              <a:rPr lang="ko-KR" altLang="en-US"/>
              <a:pPr>
                <a:defRPr/>
              </a:pPr>
              <a:t>5</a:t>
            </a:fld>
            <a:endParaRPr lang="ko-KR" altLang="en-US"/>
          </a:p>
        </p:txBody>
      </p:sp>
      <p:sp>
        <p:nvSpPr>
          <p:cNvPr id="54275" name="TextBox 7"/>
          <p:cNvSpPr txBox="1">
            <a:spLocks noChangeArrowheads="1"/>
          </p:cNvSpPr>
          <p:nvPr/>
        </p:nvSpPr>
        <p:spPr bwMode="auto">
          <a:xfrm>
            <a:off x="468313" y="227013"/>
            <a:ext cx="3455987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ko-KR" altLang="en-US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13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인의 아해가도로로질주하오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길은막다른골목이적당하오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의아해가무섭다고그리오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2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3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3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4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5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6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7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8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9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10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11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12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13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의아해도무섭다고그리오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CC8EC-9CB1-4C4E-A755-8ABE870AC4AA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55299" name="TextBox 7"/>
          <p:cNvSpPr txBox="1">
            <a:spLocks noChangeArrowheads="1"/>
          </p:cNvSpPr>
          <p:nvPr/>
        </p:nvSpPr>
        <p:spPr bwMode="auto">
          <a:xfrm>
            <a:off x="468313" y="642938"/>
            <a:ext cx="73437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ko-KR" altLang="en-US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13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인의아해는무서운아해와무서워하는아해와그렇게뿐이모였소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다른사정은없는것이차라리나았소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.)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그중에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인의아해가무서운아해라도좋소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그중에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2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인의아해가무서운아해라도좋소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그중에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2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인의아해가무서워하는아해라도좋소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그중에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인의아해가무서워하는아해라도좋소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길은뚫린골목이라도적당하오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13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인의아해가도로로질주하지아니하여도좋소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1029-8A13-49E1-8403-DA99D7C8F09E}" type="slidenum">
              <a:rPr lang="ko-KR" altLang="en-US"/>
              <a:pPr>
                <a:defRPr/>
              </a:pPr>
              <a:t>7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56350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오감도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불안과 절망에 허덕이는 인생의 단면을 외형적 소묘로 그린 시로 주제는 역사적 현실에 대한 절망 의식이다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띄어쓰기를 무시한 까닭은 모든 형식에 대한 부정이나 반발을 나타내기 위해서인 것으로 볼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&lt;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시제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호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&gt;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끝 줄에서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질주하지아니하여도좋소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라고 한 것은 무의미하기 때문이다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자동기술법으로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표현한 초현실주의적인 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&lt;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시제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호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&gt;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에서 시적 자아는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도로를 질주하는 모습을 조감하고 있는데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조감도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를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오감도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로 바꾼 의도가 무엇이든지 간에 나타난 현상만으로만 보면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풍경을 조감하는 시적 화자가 자신을 새가 아니라 까마귀와 동일시하고 있음을 알 수 있다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그러므로 시적 화자이자 불길한 새의 표상인 까마귀가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아해들이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질주하는 풍경을 위에서 내려다 보고 있는 이 작품은 곧 자기 풍자의 성격을 지니게 되는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56328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6"/>
                <a:ext cx="5508192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역사적 현실에 대한 절망 의식</a:t>
                </a:r>
              </a:p>
            </p:txBody>
          </p:sp>
          <p:grpSp>
            <p:nvGrpSpPr>
              <p:cNvPr id="56336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6337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3BB42-092A-4E1C-93A7-A76F80EDA92E}" type="slidenum">
              <a:rPr lang="ko-KR" altLang="en-US"/>
              <a:pPr>
                <a:defRPr/>
              </a:pPr>
              <a:t>8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57374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오감도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작품의 감추어진 의미를 찾아내기란 매우 힘들지만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표면적 내용은 매우 단순하다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전체의 내용은 크게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4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단락으로 요약될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sz="105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첫째 단락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: 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도로로 질주한다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둘째 단락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: 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모두가 무섭다고 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셋째 단락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: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중의 어떤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무서운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아해든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무서워하는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아해든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상관없다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넷째 단락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: 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도로로 질주하지 않아도 좋다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sz="105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여기서 먼저 의문점이 생기는 것은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'13'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이라는 숫자이다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이것의 의미는 당시 우리나라의 도가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도였다는 것으로 식민지 조국을 상징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최후의 만찬에 참석한 예수와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12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제자를 상징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무수의 상징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의 금요일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처럼 가장 불길한 숫자로서의 상징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일종의 국외적 성격을 띤 사물의 상징 등 다양하게 해석된다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작품에서의 의미는 분명하지는 않으나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오감도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의 까마귀의 불길함과 연관지어 볼 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이라는 숫자도 불길한 의미로 사용되고 있는 게 아닐까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57352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6"/>
                <a:ext cx="5508192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'13'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이라는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숫자의 의미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57360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7361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524D8-C45E-41B1-9E4F-188D67DE1CE3}" type="slidenum">
              <a:rPr lang="ko-KR" altLang="en-US"/>
              <a:pPr>
                <a:defRPr/>
              </a:pPr>
              <a:t>9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58398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오감도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4071938"/>
            <a:chOff x="1035219" y="3302464"/>
            <a:chExt cx="7137181" cy="2281499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19290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모두가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무섭다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며 질주하는 것은 공포심 때문이다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아해들이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질주하는 길이 막다른 골목이기에 그들이 공포에 떤다고도 할 수 있지만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마지막 연에서 길은 뚫린 골목이라도 상관없다고 한 것을 보면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아해들의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공포에는 뚜렷한 이유가 없다고 보아야 할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뚜렷한 이유가 없는 공포는 곧 불안에 가까운 것으로 도로를 질주하는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아해는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결국 불안을 앓고 있는 셈이다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그러니까 그들이 질주하는 행위는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자신들의 정체 모를 불안으로부터 벗어나려고 하는 필사적인 몸부림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불안감을 갖고 있는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인의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아해가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도로를 질주하는 모습을 까마귀가 내려다 보는 풍경이란 더욱 불안하고 음산한 느낌까지도 준다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58376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45"/>
                <a:ext cx="5508192" cy="207247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'13'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이라는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숫자의 의미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58384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8385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</TotalTime>
  <Words>1187</Words>
  <Application>Microsoft Office PowerPoint</Application>
  <PresentationFormat>화면 슬라이드 쇼(4:3)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굴림</vt:lpstr>
      <vt:lpstr>Arial</vt:lpstr>
      <vt:lpstr>맑은 고딕</vt:lpstr>
      <vt:lpstr>HY산B</vt:lpstr>
      <vt:lpstr>HY강M</vt:lpstr>
      <vt:lpstr>Informal Roman</vt:lpstr>
      <vt:lpstr>안상수2006가는</vt:lpstr>
      <vt:lpstr>HY견명조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전민정</dc:creator>
  <cp:lastModifiedBy>Owner</cp:lastModifiedBy>
  <cp:revision>409</cp:revision>
  <dcterms:created xsi:type="dcterms:W3CDTF">2009-03-17T12:43:12Z</dcterms:created>
  <dcterms:modified xsi:type="dcterms:W3CDTF">2012-12-11T08:46:21Z</dcterms:modified>
</cp:coreProperties>
</file>