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45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5" r:id="rId12"/>
    <p:sldId id="756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53" autoAdjust="0"/>
  </p:normalViewPr>
  <p:slideViewPr>
    <p:cSldViewPr>
      <p:cViewPr varScale="1">
        <p:scale>
          <a:sx n="63" d="100"/>
          <a:sy n="63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notesViewPr>
    <p:cSldViewPr>
      <p:cViewPr varScale="1">
        <p:scale>
          <a:sx n="83" d="100"/>
          <a:sy n="83" d="100"/>
        </p:scale>
        <p:origin x="-322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EF33D4-31A7-459C-9F91-ED9DA9DA26FF}" type="datetimeFigureOut">
              <a:rPr lang="ko-KR" altLang="en-US"/>
              <a:pPr>
                <a:defRPr/>
              </a:pPr>
              <a:t>2012-12-11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54D2FC-806A-40DD-A634-F6F7671854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DA510-694A-4784-B070-C73C0396C24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1A49-96D2-4C9F-AC89-9514BC7496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388A-3B44-4569-8ABB-4A8AED242D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F36B-CBC0-40B8-B0CF-852F2271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60420-2FE9-4431-8514-2D3979EFB3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F502-61CA-4FD2-88DC-9477FCF2A7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EB639-387E-4AAB-B2D8-E83B1FA10BC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15E88-BC01-403C-A7BE-3DF59D50BC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1B7B-6E02-48E9-AA4D-AA9CC92599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3E681-2D78-4E2A-B655-80520BABB0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9197-2290-45D4-ABB0-778314FC60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304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0" y="609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0" y="914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0" y="1219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0" y="1524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0" y="1828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0" y="2133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0" y="2438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0" y="2743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0" y="3048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0" y="3352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0" y="3657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3962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0" y="4267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0" y="4572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0" y="4876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0" y="5181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0" y="54864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0" y="57912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0" y="60960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64008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0" y="6705600"/>
            <a:ext cx="9144000" cy="142875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4"/>
          </p:nvPr>
        </p:nvSpPr>
        <p:spPr>
          <a:xfrm>
            <a:off x="8631238" y="6538913"/>
            <a:ext cx="47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58D5180-DE38-485C-9649-752FCDE0C84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47" name="직사각형 46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209550" y="609600"/>
            <a:ext cx="8720138" cy="59626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 cmpd="dbl">
            <a:solidFill>
              <a:schemeClr val="bg2">
                <a:lumMod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292725" y="0"/>
            <a:ext cx="3863975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000" dirty="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한국 </a:t>
            </a:r>
            <a:r>
              <a:rPr kumimoji="0" lang="ko-KR" altLang="en-US" sz="3000">
                <a:solidFill>
                  <a:schemeClr val="accent2">
                    <a:lumMod val="75000"/>
                  </a:schemeClr>
                </a:solidFill>
                <a:latin typeface="HY산B" pitchFamily="18" charset="-127"/>
                <a:ea typeface="HY산B" pitchFamily="18" charset="-127"/>
              </a:rPr>
              <a:t>현대시 읽기</a:t>
            </a:r>
            <a:endParaRPr kumimoji="0" lang="ko-KR" altLang="en-US" sz="3000" dirty="0">
              <a:solidFill>
                <a:schemeClr val="accent2">
                  <a:lumMod val="75000"/>
                </a:schemeClr>
              </a:solidFill>
              <a:latin typeface="HY산B" pitchFamily="18" charset="-127"/>
              <a:ea typeface="HY산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6792F-BAA1-40B3-B123-B1B99EA39A40}" type="slidenum">
              <a:rPr lang="ko-KR" altLang="en-US"/>
              <a:pPr>
                <a:defRPr/>
              </a:pPr>
              <a:t>1</a:t>
            </a:fld>
            <a:endParaRPr lang="ko-KR" altLang="en-US"/>
          </a:p>
        </p:txBody>
      </p:sp>
      <p:sp>
        <p:nvSpPr>
          <p:cNvPr id="62467" name="TextBox 7"/>
          <p:cNvSpPr txBox="1">
            <a:spLocks noChangeArrowheads="1"/>
          </p:cNvSpPr>
          <p:nvPr/>
        </p:nvSpPr>
        <p:spPr bwMode="auto">
          <a:xfrm>
            <a:off x="468313" y="1268413"/>
            <a:ext cx="4103687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바닷가 햇빛 바른 바위 위에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습한 간을 펴서 말리우자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코카서스 산중에서 도망해 온 토끼처럼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둘러리를 빙빙 돌며 간을 지키자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내가 오래 기르는 여윈 독수리야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와서 뜯어 먹어라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시름없이</a:t>
            </a: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너는 살찌고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여위어야지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그러나</a:t>
            </a:r>
          </a:p>
        </p:txBody>
      </p:sp>
      <p:sp>
        <p:nvSpPr>
          <p:cNvPr id="62468" name="TextBox 7"/>
          <p:cNvSpPr txBox="1">
            <a:spLocks noChangeArrowheads="1"/>
          </p:cNvSpPr>
          <p:nvPr/>
        </p:nvSpPr>
        <p:spPr bwMode="auto">
          <a:xfrm>
            <a:off x="4625975" y="1268413"/>
            <a:ext cx="41036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거북이야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다시는 용궁의 유혹에 안 떨어진다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600">
              <a:latin typeface="HY견명조" pitchFamily="18" charset="-127"/>
              <a:ea typeface="HY견명조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프로메테우스 불쌍한 프로메테우스 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불 도적한 죄로 목에 맷돌을 달고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끝없이 침전하는 프로메테우스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31595-A511-4EB3-AA66-8438B487DF83}" type="slidenum">
              <a:rPr lang="ko-KR" altLang="en-US"/>
              <a:pPr>
                <a:defRPr/>
              </a:pPr>
              <a:t>10</a:t>
            </a:fld>
            <a:endParaRPr lang="ko-KR" altLang="en-US"/>
          </a:p>
        </p:txBody>
      </p:sp>
      <p:sp>
        <p:nvSpPr>
          <p:cNvPr id="71683" name="TextBox 7"/>
          <p:cNvSpPr txBox="1">
            <a:spLocks noChangeArrowheads="1"/>
          </p:cNvSpPr>
          <p:nvPr/>
        </p:nvSpPr>
        <p:spPr bwMode="auto">
          <a:xfrm>
            <a:off x="539750" y="958850"/>
            <a:ext cx="8353425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이리하여 나는 이 습내 나는 춥고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누긋한 방에서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낮이나 밤이나 나는 나 혼자도 너무 많은 것같이 생각하며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딜옹배기에 북덕불이라도 담겨 오면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이것을 안고 손을 쬐며 재 위에 뜻없이 글자를 쓰기도 하며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또 문 밖에 나가지두 않구 자리에 누워서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머리에 손깍지베개를 하고 굴기도 하면서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내 슬픔이며 어리석음이며를 소처럼 연하여 쌔김질하는 것이었다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 가슴이 꽉 메어 올 적이며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 눈에 뜨거운 것이 핑 괴일 적이며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또 내 스스로 화끈 낯이 붉도록 부끄러울 적이며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내 슬픔과 어리석음에 눌리어 죽을 수밖에 없는 것을 느끼는 것이었다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그러나 잠시 뒤에 나는 고개를 들어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허연 문창을 바라보든가 또 눈을 떠서 높은 천정을 쳐다보는 것인데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이때 나는 내 뜻이며 힘으로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나를 이끌어가는 것이 힘든 일인 것을 생각하고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이것들보다 더 크고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높은 것이 있어서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나를 마음대로 굴려가는 것을 생각하는 것인데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008F1-4B49-4F7D-8AFB-24317779B745}" type="slidenum">
              <a:rPr lang="ko-KR" altLang="en-US"/>
              <a:pPr>
                <a:defRPr/>
              </a:pPr>
              <a:t>11</a:t>
            </a:fld>
            <a:endParaRPr lang="ko-KR" altLang="en-US"/>
          </a:p>
        </p:txBody>
      </p:sp>
      <p:sp>
        <p:nvSpPr>
          <p:cNvPr id="72707" name="TextBox 7"/>
          <p:cNvSpPr txBox="1">
            <a:spLocks noChangeArrowheads="1"/>
          </p:cNvSpPr>
          <p:nvPr/>
        </p:nvSpPr>
        <p:spPr bwMode="auto">
          <a:xfrm>
            <a:off x="539750" y="958850"/>
            <a:ext cx="83534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이렇게 하여 여러 날이 지나는 동안에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 어지러운 마음에는 슬픔이며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한탄이며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가라앉을 것은 차츰 앙금이 되어 가라앉고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외로운 생각만이 드는 때쯤 해서는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더러 나줏손에 쌀랑쌀랑 싸락눈이 와서 문창을 치기도 하는 때도 있는데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이런 저녁에는 화로를 더욱 다가 끼며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무릎을 꿇어보며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어느 먼 산 뒷옆에 바우섶에 따로 외로이 서서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어두워 오는데 하이야니 눈을 맞을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마른 잎새에는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쌀랑쌀랑 소리도 나며 눈을 맞을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드물다는 굳고 정한 갈매나무라는 나무를 생각하는 것이었다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38B78-A259-4250-85B0-9B976BDDF392}" type="slidenum">
              <a:rPr lang="ko-KR" altLang="en-US"/>
              <a:pPr>
                <a:defRPr/>
              </a:pPr>
              <a:t>12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871912" cy="466725"/>
            <a:chOff x="1106684" y="1941195"/>
            <a:chExt cx="3468240" cy="466725"/>
          </a:xfrm>
        </p:grpSpPr>
        <p:grpSp>
          <p:nvGrpSpPr>
            <p:cNvPr id="7375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20384" y="1995190"/>
              <a:ext cx="3269209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남신의주 유동 </a:t>
              </a:r>
              <a:r>
                <a:rPr lang="ko-KR" altLang="en-US" b="1" kern="0" dirty="0" err="1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박시봉방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색다른 느낌을 주는 이 시의 제목은 편지 겉봉투에 쓰는 주소를 생각게 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시의 서정적 자아는 남신의주 유동에 있는 박시봉이란 사람 집에 세 들어 살면서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자신의 근황과 참담한 심정을 편지 쓰듯 적어 내려가고 있는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시의 시사적 의미는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식민지 시대에 정결한 영혼을 지닌 한 지성인이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그의 모진 운명을 받아들이면서도 꼿꼿한 삶을 살려는 의지를 잘 보여 준다는 데서 찾을 수 있다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내면에 깊이 침잠하는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라는 서정적 자아의 정서와 사상이 직시되고 있는 시이다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일제 강점기 말기에 중국 등지를 떠돌아다니면서 쓴 백석 시 말기의 대표작이다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고향 상실과 방랑 생활의 숙명을 운명론적 세계관으로 얘기하고 있다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고향을 떠난 한 지식인이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반겨 주고 의지할 곳 없는 외로움 앞에서 무기력한 삶으로 일관하고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굳고 정한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갈매나무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를 생각하며 무릎을 끓어 보며 자신에 대해 반성하고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이것은 그 당시의 지식인의 전형을 보여 주는 것으로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현실에 무기력한 자신을 반성하는 모습을 확인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하게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총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32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행의 시로 사변적인 느낌이 들지만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쉼표를 많이 사용하여 상황이나 사유를 분석적으로 기술하고 있는 것이 특징이다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73736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97341" y="1746136"/>
                <a:ext cx="7012936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모진 운명을 받아들이면서도 꼿꼿한 삶을 살려는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의지를 보여주는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...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7374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73745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0FE5E-6E0D-4DC6-8CF0-9D06D4220A38}" type="slidenum">
              <a:rPr lang="ko-KR" altLang="en-US"/>
              <a:pPr>
                <a:defRPr/>
              </a:pPr>
              <a:t>2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6351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1941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년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29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일 연희 전문학교 졸업반 때 쓴 작품으로 알려진 이 시가 갖는 특수성은 각기 다른 동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·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서양의 두 고전을 형상화한 점에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거북이의 꾐에 빠져 간을 잃을 위기에 처했던 토끼가 특유의 기지를 발휘하여 목숨을 건지는 내용의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귀토지설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과 인간을 위해 제우스를 속이고 불을 훔친 죄로 코카서스 산에 쇠사슬로 묶여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낮에는 독수리에게 간을 쪼아 먹히다가 밤에는 그 간이 되살아나 영원히 고통을 겪는다는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프로메테우스 신화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를 교묘히 결합하여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현실적 고난을 극복하는 의지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를 밝힌 작품이다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두 고전을 차용한 까닭은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귀토지설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에서는 지배자에 대한 피지배자의 항거 의식을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프로메테우스 신화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에서는 속죄양 의식을 나타내기 위함이다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윤동주는 벼랑 끝에 몰린 위기에서도 슬기롭게 자기의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을 지킨 토끼와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죄 아닌 죄를 짓고 속죄양이 될 수밖에 없었던 프로메테우스를 인간의 존엄성과 양심을 지키며 식민지 시대를 살아야 했던 자신과 동일시하고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 그는 두 고전의 문면을 글자 그대로 수용하지 않고 적절히 변용하여 작품 속에 투영시키고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63496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역사적 현실에 대한 절망 의식</a:t>
                </a:r>
              </a:p>
            </p:txBody>
          </p:sp>
          <p:grpSp>
            <p:nvGrpSpPr>
              <p:cNvPr id="6350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3505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DFF1E-654C-448E-8ED2-9E2AC6E67E7B}" type="slidenum">
              <a:rPr lang="ko-KR" altLang="en-US"/>
              <a:pPr>
                <a:defRPr/>
              </a:pPr>
              <a:t>3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64542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먼저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1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연에서는 거북의 유혹에 빠져 목숨을 잃을 뻔 했던 토끼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즉 화자가 지상 낙원이 용궁이 아니라 제가 살고 있는 산중임을 깨달은 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 곳으로 돌아와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을 꺼내 바위 위에 말리는 모습을 보여 주고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이러한 토끼의 행동은 바로 간의 소중함에 대한 재인식으로부터 비롯된 것으로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간이 있어야 살 수 있다는 평범한 사실보다도 간이야말로 거북에게 맞설 수 있는 가장 크고 효율적인 무기가 된다는 것을 깨달았기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간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이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습한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것은 한때 유혹에 빠졌기 때문이며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그것을 햇빛에 말리는 것은 다시는 유혹에 빠져들지 않겠다는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욕망의 절제를 통한 의지의 표현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이라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2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프로메테우스 신화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귀토지설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속에 끼어들고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이것이 가능한 것은 두 고전에 공통적으로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등장하기 때문이며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또한 이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간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은 모두 상대와 맞설 수 있는 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힘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을 상징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하기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64520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간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은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상대와 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맞설 수 있는 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힘</a:t>
                </a:r>
                <a:r>
                  <a:rPr lang="en-US" altLang="ko-KR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'</a:t>
                </a: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을 상징</a:t>
                </a:r>
              </a:p>
            </p:txBody>
          </p:sp>
          <p:grpSp>
            <p:nvGrpSpPr>
              <p:cNvPr id="64528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4529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7FEDD-66C6-44C0-9982-73C7FB1DE05A}" type="slidenum">
              <a:rPr lang="ko-KR" altLang="en-US"/>
              <a:pPr>
                <a:defRPr/>
              </a:pPr>
              <a:t>4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65566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간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3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연에서는 화자가 자신이 기른 독수리에게 자기의 간을 뜯어 먹도록 요구하고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독수리는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4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로 지칭되고 있는데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가 육체적 자아라면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정신적 자아라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결국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너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라는 독수리는 화자 자신에게 고통을 주는 자아의 예리한 의식이 된다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그러므로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너는 살찌고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나는 여위어야지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라는 구절은 자신의 육체는 희생되더라도 정신만은 지키겠다는 의미이다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한편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끝머리의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그러나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여위어 대항할 힘은 없어도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정신만은 빼앗기지 않겠다는 의지의 반영으로</a:t>
              </a:r>
              <a:r>
                <a:rPr lang="en-US" altLang="ko-KR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뜯어 먹히더라도 간은 결코 내놓을 수 없다는 결의를 표명한 것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5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 화자는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다시는 용궁의 유혹에 안 떨어진다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며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자신의 의지를 확인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하고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용궁의 유혹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에 떨어진다는 것은 자신의 생명과도 같은 양심을 저버리는 결과를 가져오기 때문이다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6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연에서는 불쌍하기는 하나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프로메테우스처럼 화자도 인간을 위한 속죄양이 되겠다는 의지를 보여 주고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목에 맷돌을 달고 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/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끝없이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침전하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'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는 것은 그 같은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거룩한 자기 희생 정신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의 표현이다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</a:t>
              </a:r>
            </a:p>
          </p:txBody>
        </p:sp>
        <p:grpSp>
          <p:nvGrpSpPr>
            <p:cNvPr id="65544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거룩한 자기 희생 정신</a:t>
                </a:r>
              </a:p>
            </p:txBody>
          </p:sp>
          <p:grpSp>
            <p:nvGrpSpPr>
              <p:cNvPr id="65552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5553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05AA9-4244-477F-A598-DE297133228A}" type="slidenum">
              <a:rPr lang="ko-KR" altLang="en-US"/>
              <a:pPr>
                <a:defRPr/>
              </a:pPr>
              <a:t>5</a:t>
            </a:fld>
            <a:endParaRPr lang="ko-KR" altLang="en-US"/>
          </a:p>
        </p:txBody>
      </p:sp>
      <p:pic>
        <p:nvPicPr>
          <p:cNvPr id="66563" name="Picture 2" descr="C:\Users\전민정\AppData\Local\Microsoft\Windows\Temporary Internet Files\Content.IE5\98MO2USN\MCj043702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2286000"/>
            <a:ext cx="53117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4213" y="2349500"/>
            <a:ext cx="6767512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붉은 산</a:t>
            </a:r>
          </a:p>
        </p:txBody>
      </p:sp>
      <p:sp>
        <p:nvSpPr>
          <p:cNvPr id="66565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오장환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FDD67-92CA-45FC-A85F-60A330FC56E4}" type="slidenum">
              <a:rPr lang="ko-KR" altLang="en-US"/>
              <a:pPr>
                <a:defRPr/>
              </a:pPr>
              <a:t>6</a:t>
            </a:fld>
            <a:endParaRPr lang="ko-KR" altLang="en-US"/>
          </a:p>
        </p:txBody>
      </p:sp>
      <p:sp>
        <p:nvSpPr>
          <p:cNvPr id="67587" name="TextBox 7"/>
          <p:cNvSpPr txBox="1">
            <a:spLocks noChangeArrowheads="1"/>
          </p:cNvSpPr>
          <p:nvPr/>
        </p:nvSpPr>
        <p:spPr bwMode="auto">
          <a:xfrm>
            <a:off x="1547813" y="1412875"/>
            <a:ext cx="4103687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가도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가도 붉은 산이다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가도 가도 고향뿐이다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이따금 솔나무 숲이 있으나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그것은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내 나이같이 어리고나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가도 가도 붉은 산이다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가도 가도 고향뿐이다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99C60-AC5D-4FD8-9958-1C32598DAE1B}" type="slidenum">
              <a:rPr lang="ko-KR" altLang="en-US"/>
              <a:pPr>
                <a:defRPr/>
              </a:pPr>
              <a:t>7</a:t>
            </a:fld>
            <a:endParaRPr lang="ko-KR" altLang="en-US"/>
          </a:p>
        </p:txBody>
      </p:sp>
      <p:grpSp>
        <p:nvGrpSpPr>
          <p:cNvPr id="3" name="그룹 10"/>
          <p:cNvGrpSpPr>
            <a:grpSpLocks/>
          </p:cNvGrpSpPr>
          <p:nvPr/>
        </p:nvGrpSpPr>
        <p:grpSpPr bwMode="auto">
          <a:xfrm>
            <a:off x="268288" y="339725"/>
            <a:ext cx="3167062" cy="466725"/>
            <a:chOff x="1106684" y="1941195"/>
            <a:chExt cx="3468240" cy="466725"/>
          </a:xfrm>
        </p:grpSpPr>
        <p:grpSp>
          <p:nvGrpSpPr>
            <p:cNvPr id="68638" name="그룹 145"/>
            <p:cNvGrpSpPr>
              <a:grpSpLocks/>
            </p:cNvGrpSpPr>
            <p:nvPr/>
          </p:nvGrpSpPr>
          <p:grpSpPr bwMode="auto">
            <a:xfrm>
              <a:off x="1106684" y="1941195"/>
              <a:ext cx="3468240" cy="466725"/>
              <a:chOff x="1106684" y="1933575"/>
              <a:chExt cx="3468240" cy="515464"/>
            </a:xfrm>
          </p:grpSpPr>
          <p:sp>
            <p:nvSpPr>
              <p:cNvPr id="14" name="모서리가 둥근 직사각형 13"/>
              <p:cNvSpPr/>
              <p:nvPr/>
            </p:nvSpPr>
            <p:spPr>
              <a:xfrm>
                <a:off x="1106684" y="1933575"/>
                <a:ext cx="3468240" cy="51546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47000">
                    <a:srgbClr val="909090"/>
                  </a:gs>
                  <a:gs pos="48000">
                    <a:srgbClr val="ABABAB"/>
                  </a:gs>
                </a:gsLst>
                <a:lin ang="16200000" scaled="0"/>
              </a:gra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1215839" y="2008179"/>
                <a:ext cx="3249930" cy="366256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381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1287934" y="1995190"/>
              <a:ext cx="3111563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‘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붉은 산</a:t>
              </a:r>
              <a:r>
                <a:rPr lang="en-US" altLang="ko-KR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’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의 </a:t>
              </a:r>
              <a:r>
                <a:rPr lang="ko-KR" altLang="en-US" b="1" kern="0" dirty="0">
                  <a:gradFill>
                    <a:gsLst>
                      <a:gs pos="32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rgbClr val="666666"/>
                      </a:gs>
                    </a:gsLst>
                    <a:lin ang="16200000" scaled="0"/>
                  </a:gradFill>
                  <a:latin typeface="Arial" pitchFamily="34" charset="0"/>
                  <a:ea typeface="HY견고딕" pitchFamily="18" charset="-127"/>
                  <a:cs typeface="Arial" pitchFamily="34" charset="0"/>
                </a:rPr>
                <a:t>이해</a:t>
              </a:r>
            </a:p>
          </p:txBody>
        </p:sp>
      </p:grp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468313" y="1228725"/>
            <a:ext cx="8207375" cy="5153025"/>
            <a:chOff x="1035219" y="3302464"/>
            <a:chExt cx="7137181" cy="2886640"/>
          </a:xfrm>
        </p:grpSpPr>
        <p:sp>
          <p:nvSpPr>
            <p:cNvPr id="17" name="직사각형 16"/>
            <p:cNvSpPr/>
            <p:nvPr/>
          </p:nvSpPr>
          <p:spPr>
            <a:xfrm>
              <a:off x="1035219" y="3654932"/>
              <a:ext cx="7127269" cy="253417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/>
              </a:solidFill>
            </a:ln>
            <a:effectLst>
              <a:innerShdw blurRad="50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시가 보여주는 것이 우리 해방을 직후로 한 우리사회의 모습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우리사회 뿐만 아니라 우리 국토의 모습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또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우리가 처해있었던 어떤 현실의 황폐함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이라고 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붉은 산이란 산에 나무가 하나도 없고 그냥 흙만 있는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이 땅의 많은 산들이 그 당시에는 민둥산이었다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나무가 하나도 없는 그냥 벌건 흙만 보이는 그 산의 모습이 </a:t>
              </a:r>
              <a:r>
                <a:rPr lang="ko-KR" altLang="en-US" b="1" kern="0" dirty="0">
                  <a:solidFill>
                    <a:schemeClr val="accent2"/>
                  </a:solidFill>
                  <a:latin typeface="+mn-ea"/>
                  <a:cs typeface="Arial" pitchFamily="34" charset="0"/>
                </a:rPr>
                <a:t>우리 국토 전체의 황폐화된 모습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과 마찬가지였다고 생각할 수 있다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  <a:p>
              <a:pPr latinLnBrk="0">
                <a:defRPr/>
              </a:pPr>
              <a:endParaRPr lang="en-US" altLang="ko-KR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endParaRPr>
            </a:p>
            <a:p>
              <a:pPr latinLnBrk="0">
                <a:defRPr/>
              </a:pP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고향의 모습도 바로 이런 황폐화된 모습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벌거벗은 모습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수탈로 인해서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, 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또 먹을 게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없다보니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우리 스스로 산에 가서 나무해오고 </a:t>
              </a:r>
              <a:r>
                <a:rPr lang="ko-KR" altLang="en-US" b="1" kern="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땔깜하고</a:t>
              </a:r>
              <a:r>
                <a:rPr lang="ko-KR" altLang="en-US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 거기서 이것저것 따고 이러다 보니까 더 이상 얻을 것 없는 자연이 되어버린 이것이 바로 우리 붉은 산의 모습일 뿐만 아니라 우리 고향의 모습이라는 것이다</a:t>
              </a:r>
              <a:r>
                <a:rPr lang="en-US" altLang="ko-KR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Arial" pitchFamily="34" charset="0"/>
                </a:rPr>
                <a:t>. </a:t>
              </a:r>
            </a:p>
          </p:txBody>
        </p:sp>
        <p:grpSp>
          <p:nvGrpSpPr>
            <p:cNvPr id="68616" name="그룹 227"/>
            <p:cNvGrpSpPr>
              <a:grpSpLocks/>
            </p:cNvGrpSpPr>
            <p:nvPr/>
          </p:nvGrpSpPr>
          <p:grpSpPr bwMode="auto">
            <a:xfrm>
              <a:off x="1035219" y="3302464"/>
              <a:ext cx="7137181" cy="413272"/>
              <a:chOff x="1035219" y="1700782"/>
              <a:chExt cx="7137181" cy="413272"/>
            </a:xfrm>
          </p:grpSpPr>
          <p:sp>
            <p:nvSpPr>
              <p:cNvPr id="20" name="직사각형 19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21000">
                    <a:srgbClr val="0070C0"/>
                  </a:gs>
                  <a:gs pos="89000">
                    <a:srgbClr val="00B0F0"/>
                  </a:gs>
                </a:gsLst>
                <a:lin ang="16200000" scaled="0"/>
                <a:tileRect/>
              </a:gradFill>
              <a:ln>
                <a:noFill/>
              </a:ln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" h="508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>
              <a:xfrm>
                <a:off x="1035219" y="1700782"/>
                <a:ext cx="7128792" cy="324872"/>
              </a:xfrm>
              <a:prstGeom prst="rect">
                <a:avLst/>
              </a:pr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1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scene3d>
                <a:camera prst="orthographicFront"/>
                <a:lightRig rig="soft" dir="t">
                  <a:rot lat="0" lon="0" rev="600000"/>
                </a:lightRig>
              </a:scene3d>
              <a:sp3d prstMaterial="plastic">
                <a:bevelT w="38100" h="190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849714" y="1746136"/>
                <a:ext cx="5508192" cy="207205"/>
              </a:xfrm>
              <a:prstGeom prst="rect">
                <a:avLst/>
              </a:prstGeom>
              <a:noFill/>
            </p:spPr>
            <p:txBody>
              <a:bodyPr anchor="ctr">
                <a:spAutoFit/>
              </a:bodyPr>
              <a:lstStyle/>
              <a:p>
                <a:pPr algn="ctr" fontAlgn="auto" latinLnBrk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b="1" dirty="0">
                    <a:solidFill>
                      <a:schemeClr val="bg1"/>
                    </a:solidFill>
                    <a:latin typeface="+mn-ea"/>
                    <a:ea typeface="+mn-ea"/>
                    <a:cs typeface="Arial" pitchFamily="34" charset="0"/>
                  </a:rPr>
                  <a:t>해방 이후 황폐해진 우리 국토의 모습</a:t>
                </a:r>
                <a:endParaRPr lang="ko-KR" altLang="en-US" b="1" dirty="0">
                  <a:solidFill>
                    <a:schemeClr val="bg1"/>
                  </a:solidFill>
                  <a:latin typeface="+mn-ea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68624" name="그룹 211"/>
              <p:cNvGrpSpPr>
                <a:grpSpLocks/>
              </p:cNvGrpSpPr>
              <p:nvPr/>
            </p:nvGrpSpPr>
            <p:grpSpPr bwMode="auto">
              <a:xfrm>
                <a:off x="2915816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7" name="자유형 26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자유형 27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68625" name="그룹 212"/>
              <p:cNvGrpSpPr>
                <a:grpSpLocks/>
              </p:cNvGrpSpPr>
              <p:nvPr/>
            </p:nvGrpSpPr>
            <p:grpSpPr bwMode="auto">
              <a:xfrm flipH="1">
                <a:off x="1035219" y="1716797"/>
                <a:ext cx="5256584" cy="397257"/>
                <a:chOff x="2915816" y="1716797"/>
                <a:chExt cx="5256584" cy="397257"/>
              </a:xfrm>
            </p:grpSpPr>
            <p:sp>
              <p:nvSpPr>
                <p:cNvPr id="25" name="자유형 24"/>
                <p:cNvSpPr/>
                <p:nvPr/>
              </p:nvSpPr>
              <p:spPr>
                <a:xfrm>
                  <a:off x="2915816" y="1716797"/>
                  <a:ext cx="5256584" cy="311441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137181" h="273147">
                      <a:moveTo>
                        <a:pt x="5016" y="144770"/>
                      </a:moveTo>
                      <a:cubicBezTo>
                        <a:pt x="2251832" y="273147"/>
                        <a:pt x="4121575" y="212493"/>
                        <a:pt x="7137181" y="0"/>
                      </a:cubicBezTo>
                      <a:lnTo>
                        <a:pt x="7128792" y="270283"/>
                      </a:lnTo>
                      <a:lnTo>
                        <a:pt x="0" y="270283"/>
                      </a:lnTo>
                      <a:lnTo>
                        <a:pt x="5016" y="14477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자유형 25"/>
                <p:cNvSpPr/>
                <p:nvPr/>
              </p:nvSpPr>
              <p:spPr>
                <a:xfrm>
                  <a:off x="2915816" y="1797536"/>
                  <a:ext cx="5250406" cy="316518"/>
                </a:xfrm>
                <a:custGeom>
                  <a:avLst/>
                  <a:gdLst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0 w 7128792"/>
                    <a:gd name="connsiteY4" fmla="*/ 0 h 360040"/>
                    <a:gd name="connsiteX0" fmla="*/ 0 w 7128792"/>
                    <a:gd name="connsiteY0" fmla="*/ 0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5" fmla="*/ 0 w 7128792"/>
                    <a:gd name="connsiteY5" fmla="*/ 0 h 360040"/>
                    <a:gd name="connsiteX0" fmla="*/ 5016 w 7128792"/>
                    <a:gd name="connsiteY0" fmla="*/ 234527 h 360040"/>
                    <a:gd name="connsiteX1" fmla="*/ 7128792 w 7128792"/>
                    <a:gd name="connsiteY1" fmla="*/ 0 h 360040"/>
                    <a:gd name="connsiteX2" fmla="*/ 7128792 w 7128792"/>
                    <a:gd name="connsiteY2" fmla="*/ 360040 h 360040"/>
                    <a:gd name="connsiteX3" fmla="*/ 0 w 7128792"/>
                    <a:gd name="connsiteY3" fmla="*/ 360040 h 360040"/>
                    <a:gd name="connsiteX4" fmla="*/ 5016 w 7128792"/>
                    <a:gd name="connsiteY4" fmla="*/ 234527 h 360040"/>
                    <a:gd name="connsiteX0" fmla="*/ 5016 w 7137181"/>
                    <a:gd name="connsiteY0" fmla="*/ 144770 h 270283"/>
                    <a:gd name="connsiteX1" fmla="*/ 7137181 w 7137181"/>
                    <a:gd name="connsiteY1" fmla="*/ 0 h 270283"/>
                    <a:gd name="connsiteX2" fmla="*/ 7128792 w 7137181"/>
                    <a:gd name="connsiteY2" fmla="*/ 270283 h 270283"/>
                    <a:gd name="connsiteX3" fmla="*/ 0 w 7137181"/>
                    <a:gd name="connsiteY3" fmla="*/ 270283 h 270283"/>
                    <a:gd name="connsiteX4" fmla="*/ 5016 w 7137181"/>
                    <a:gd name="connsiteY4" fmla="*/ 144770 h 270283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5016 w 7137181"/>
                    <a:gd name="connsiteY0" fmla="*/ 144770 h 273147"/>
                    <a:gd name="connsiteX1" fmla="*/ 7137181 w 7137181"/>
                    <a:gd name="connsiteY1" fmla="*/ 0 h 273147"/>
                    <a:gd name="connsiteX2" fmla="*/ 7128792 w 7137181"/>
                    <a:gd name="connsiteY2" fmla="*/ 270283 h 273147"/>
                    <a:gd name="connsiteX3" fmla="*/ 0 w 7137181"/>
                    <a:gd name="connsiteY3" fmla="*/ 270283 h 273147"/>
                    <a:gd name="connsiteX4" fmla="*/ 5016 w 7137181"/>
                    <a:gd name="connsiteY4" fmla="*/ 144770 h 273147"/>
                    <a:gd name="connsiteX0" fmla="*/ 0 w 7137181"/>
                    <a:gd name="connsiteY0" fmla="*/ 270283 h 270284"/>
                    <a:gd name="connsiteX1" fmla="*/ 7137181 w 7137181"/>
                    <a:gd name="connsiteY1" fmla="*/ 0 h 270284"/>
                    <a:gd name="connsiteX2" fmla="*/ 7128792 w 7137181"/>
                    <a:gd name="connsiteY2" fmla="*/ 270283 h 270284"/>
                    <a:gd name="connsiteX3" fmla="*/ 0 w 7137181"/>
                    <a:gd name="connsiteY3" fmla="*/ 270283 h 270284"/>
                    <a:gd name="connsiteX0" fmla="*/ 0 w 7137181"/>
                    <a:gd name="connsiteY0" fmla="*/ 270283 h 270282"/>
                    <a:gd name="connsiteX1" fmla="*/ 7137181 w 7137181"/>
                    <a:gd name="connsiteY1" fmla="*/ 0 h 270282"/>
                    <a:gd name="connsiteX2" fmla="*/ 7128792 w 7137181"/>
                    <a:gd name="connsiteY2" fmla="*/ 270283 h 270282"/>
                    <a:gd name="connsiteX3" fmla="*/ 0 w 7137181"/>
                    <a:gd name="connsiteY3" fmla="*/ 270283 h 270282"/>
                    <a:gd name="connsiteX0" fmla="*/ 0 w 7128791"/>
                    <a:gd name="connsiteY0" fmla="*/ 354007 h 354007"/>
                    <a:gd name="connsiteX1" fmla="*/ 7121730 w 7128791"/>
                    <a:gd name="connsiteY1" fmla="*/ 0 h 354007"/>
                    <a:gd name="connsiteX2" fmla="*/ 7128792 w 7128791"/>
                    <a:gd name="connsiteY2" fmla="*/ 354007 h 354007"/>
                    <a:gd name="connsiteX3" fmla="*/ 0 w 7128791"/>
                    <a:gd name="connsiteY3" fmla="*/ 354007 h 354007"/>
                    <a:gd name="connsiteX0" fmla="*/ 0 w 7128792"/>
                    <a:gd name="connsiteY0" fmla="*/ 354007 h 489618"/>
                    <a:gd name="connsiteX1" fmla="*/ 7121730 w 7128792"/>
                    <a:gd name="connsiteY1" fmla="*/ 0 h 489618"/>
                    <a:gd name="connsiteX2" fmla="*/ 7128792 w 7128792"/>
                    <a:gd name="connsiteY2" fmla="*/ 354007 h 489618"/>
                    <a:gd name="connsiteX3" fmla="*/ 0 w 7128792"/>
                    <a:gd name="connsiteY3" fmla="*/ 354007 h 48961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128792" h="489618">
                      <a:moveTo>
                        <a:pt x="0" y="354007"/>
                      </a:moveTo>
                      <a:cubicBezTo>
                        <a:pt x="2379060" y="263913"/>
                        <a:pt x="3851416" y="489618"/>
                        <a:pt x="7121730" y="0"/>
                      </a:cubicBezTo>
                      <a:lnTo>
                        <a:pt x="7128792" y="354007"/>
                      </a:lnTo>
                      <a:lnTo>
                        <a:pt x="0" y="354007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A676C">
                        <a:alpha val="0"/>
                      </a:srgbClr>
                    </a:gs>
                    <a:gs pos="83000">
                      <a:schemeClr val="bg1">
                        <a:alpha val="10000"/>
                      </a:schemeClr>
                    </a:gs>
                  </a:gsLst>
                  <a:lin ang="0" scaled="0"/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1A2BB-FDD8-4D12-8954-846A69D6F734}" type="slidenum">
              <a:rPr lang="ko-KR" altLang="en-US"/>
              <a:pPr>
                <a:defRPr/>
              </a:pPr>
              <a:t>8</a:t>
            </a:fld>
            <a:endParaRPr lang="ko-KR" altLang="en-US"/>
          </a:p>
        </p:txBody>
      </p:sp>
      <p:pic>
        <p:nvPicPr>
          <p:cNvPr id="69635" name="Picture 2" descr="C:\Users\전민정\AppData\Local\Microsoft\Windows\Temporary Internet Files\Content.IE5\SYGZ7C8G\MCj04370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8" y="2228850"/>
            <a:ext cx="4271962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38" y="2924175"/>
            <a:ext cx="75215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dirty="0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남신의주 유동 </a:t>
            </a:r>
            <a:r>
              <a:rPr kumimoji="0" lang="ko-KR" altLang="en-US" sz="4800" b="1" dirty="0" err="1">
                <a:solidFill>
                  <a:schemeClr val="accent3">
                    <a:lumMod val="50000"/>
                  </a:schemeClr>
                </a:solidFill>
                <a:latin typeface="Informal Roman" pitchFamily="66" charset="0"/>
                <a:ea typeface="+mn-ea"/>
              </a:rPr>
              <a:t>박시봉방</a:t>
            </a:r>
            <a:endParaRPr kumimoji="0" lang="ko-KR" altLang="en-US" sz="4800" b="1" dirty="0">
              <a:solidFill>
                <a:schemeClr val="accent3">
                  <a:lumMod val="50000"/>
                </a:schemeClr>
              </a:solidFill>
              <a:latin typeface="Informal Roman" pitchFamily="66" charset="0"/>
              <a:ea typeface="+mn-ea"/>
            </a:endParaRPr>
          </a:p>
        </p:txBody>
      </p:sp>
      <p:sp>
        <p:nvSpPr>
          <p:cNvPr id="69637" name="TextBox 4"/>
          <p:cNvSpPr txBox="1">
            <a:spLocks noChangeArrowheads="1"/>
          </p:cNvSpPr>
          <p:nvPr/>
        </p:nvSpPr>
        <p:spPr bwMode="auto">
          <a:xfrm>
            <a:off x="500063" y="857250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3200" b="1">
                <a:latin typeface="안상수2006가는" pitchFamily="18" charset="-127"/>
                <a:ea typeface="안상수2006가는" pitchFamily="18" charset="-127"/>
              </a:rPr>
              <a:t>백석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7DA29-C634-4B95-85CC-C48AF3CA847F}" type="slidenum">
              <a:rPr lang="ko-KR" altLang="en-US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70659" name="TextBox 7"/>
          <p:cNvSpPr txBox="1">
            <a:spLocks noChangeArrowheads="1"/>
          </p:cNvSpPr>
          <p:nvPr/>
        </p:nvSpPr>
        <p:spPr bwMode="auto">
          <a:xfrm>
            <a:off x="539750" y="958850"/>
            <a:ext cx="7848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어느 사이에 나는 아내도 없고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아내와 같이 살던 집도 없어지고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그리고 살뜰한 부모며 동생들과도 멀리 떨어져서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그 어느 바람 세인 쓸쓸한 거리 끝에 헤매이었다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바로 날도 저물어서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바람은 더욱 세게 불고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 </a:t>
            </a: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추위는 점점 더해 오는데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나는 어느 목수네 집 헌 삿을 깐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>
                <a:latin typeface="HY견명조" pitchFamily="18" charset="-127"/>
                <a:ea typeface="HY견명조" pitchFamily="18" charset="-127"/>
              </a:rPr>
              <a:t>한 방에 들어서 쥔을 붙이었다</a:t>
            </a:r>
            <a:r>
              <a:rPr lang="en-US" altLang="ko-KR" sz="1600">
                <a:latin typeface="HY견명조" pitchFamily="18" charset="-127"/>
                <a:ea typeface="HY견명조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1218</Words>
  <Application>Microsoft Office PowerPoint</Application>
  <PresentationFormat>화면 슬라이드 쇼(4:3)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굴림</vt:lpstr>
      <vt:lpstr>Arial</vt:lpstr>
      <vt:lpstr>맑은 고딕</vt:lpstr>
      <vt:lpstr>HY산B</vt:lpstr>
      <vt:lpstr>HY강M</vt:lpstr>
      <vt:lpstr>Informal Roman</vt:lpstr>
      <vt:lpstr>안상수2006가는</vt:lpstr>
      <vt:lpstr>HY견명조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전민정</dc:creator>
  <cp:lastModifiedBy>Owner</cp:lastModifiedBy>
  <cp:revision>410</cp:revision>
  <dcterms:created xsi:type="dcterms:W3CDTF">2009-03-17T12:43:12Z</dcterms:created>
  <dcterms:modified xsi:type="dcterms:W3CDTF">2012-12-11T08:46:43Z</dcterms:modified>
</cp:coreProperties>
</file>