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757" r:id="rId2"/>
    <p:sldId id="758" r:id="rId3"/>
    <p:sldId id="759" r:id="rId4"/>
    <p:sldId id="760" r:id="rId5"/>
    <p:sldId id="762" r:id="rId6"/>
    <p:sldId id="763" r:id="rId7"/>
    <p:sldId id="761" r:id="rId8"/>
    <p:sldId id="764" r:id="rId9"/>
    <p:sldId id="765" r:id="rId10"/>
    <p:sldId id="766" r:id="rId11"/>
    <p:sldId id="767" r:id="rId12"/>
    <p:sldId id="768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53" autoAdjust="0"/>
  </p:normalViewPr>
  <p:slideViewPr>
    <p:cSldViewPr>
      <p:cViewPr varScale="1">
        <p:scale>
          <a:sx n="63" d="100"/>
          <a:sy n="63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0"/>
    </p:cViewPr>
  </p:sorterViewPr>
  <p:notesViewPr>
    <p:cSldViewPr>
      <p:cViewPr varScale="1">
        <p:scale>
          <a:sx n="83" d="100"/>
          <a:sy n="83" d="100"/>
        </p:scale>
        <p:origin x="-322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EF33D4-31A7-459C-9F91-ED9DA9DA26FF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754D2FC-806A-40DD-A634-F6F7671854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A510-694A-4784-B070-C73C0396C24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11A49-96D2-4C9F-AC89-9514BC7496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388A-3B44-4569-8ABB-4A8AED242D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F36B-CBC0-40B8-B0CF-852F22717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60420-2FE9-4431-8514-2D3979EFB3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F502-61CA-4FD2-88DC-9477FCF2A7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B639-387E-4AAB-B2D8-E83B1FA10B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5E88-BC01-403C-A7BE-3DF59D50BC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1B7B-6E02-48E9-AA4D-AA9CC92599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E681-2D78-4E2A-B655-80520BABB0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9197-2290-45D4-ABB0-778314FC60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304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0" y="609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0" y="914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1219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0" y="1524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0" y="1828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0" y="2133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0" y="2438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2743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0" y="3048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0" y="3352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0" y="3657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3962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0" y="4267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0" y="4572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0" y="4876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0" y="5181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0" y="5486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0" y="5791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0" y="6096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6400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0" y="6705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4"/>
          </p:nvPr>
        </p:nvSpPr>
        <p:spPr>
          <a:xfrm>
            <a:off x="8631238" y="6538913"/>
            <a:ext cx="471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8D5180-DE38-485C-9649-752FCDE0C84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47" name="직사각형 46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209550" y="609600"/>
            <a:ext cx="8720138" cy="59626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 cmpd="dbl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292725" y="0"/>
            <a:ext cx="386397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000" dirty="0">
                <a:solidFill>
                  <a:schemeClr val="accent2">
                    <a:lumMod val="75000"/>
                  </a:schemeClr>
                </a:solidFill>
                <a:latin typeface="HY산B" pitchFamily="18" charset="-127"/>
                <a:ea typeface="HY산B" pitchFamily="18" charset="-127"/>
              </a:rPr>
              <a:t>한국 </a:t>
            </a:r>
            <a:r>
              <a:rPr kumimoji="0" lang="ko-KR" altLang="en-US" sz="3000">
                <a:solidFill>
                  <a:schemeClr val="accent2">
                    <a:lumMod val="75000"/>
                  </a:schemeClr>
                </a:solidFill>
                <a:latin typeface="HY산B" pitchFamily="18" charset="-127"/>
                <a:ea typeface="HY산B" pitchFamily="18" charset="-127"/>
              </a:rPr>
              <a:t>현대시 읽기</a:t>
            </a:r>
            <a:endParaRPr kumimoji="0" lang="ko-KR" altLang="en-US" sz="3000" dirty="0">
              <a:solidFill>
                <a:schemeClr val="accent2">
                  <a:lumMod val="75000"/>
                </a:schemeClr>
              </a:solidFill>
              <a:latin typeface="HY산B" pitchFamily="18" charset="-127"/>
              <a:ea typeface="HY산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3" r:id="rId1"/>
    <p:sldLayoutId id="2147485124" r:id="rId2"/>
    <p:sldLayoutId id="2147485125" r:id="rId3"/>
    <p:sldLayoutId id="2147485126" r:id="rId4"/>
    <p:sldLayoutId id="2147485127" r:id="rId5"/>
    <p:sldLayoutId id="2147485128" r:id="rId6"/>
    <p:sldLayoutId id="2147485129" r:id="rId7"/>
    <p:sldLayoutId id="2147485130" r:id="rId8"/>
    <p:sldLayoutId id="2147485131" r:id="rId9"/>
    <p:sldLayoutId id="2147485132" r:id="rId10"/>
    <p:sldLayoutId id="2147485133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F4E8E-BC66-4715-B718-CFFE3173B6ED}" type="slidenum">
              <a:rPr lang="ko-KR" altLang="en-US"/>
              <a:pPr>
                <a:defRPr/>
              </a:pPr>
              <a:t>1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871912" cy="466725"/>
            <a:chOff x="1106684" y="1941195"/>
            <a:chExt cx="3468240" cy="466725"/>
          </a:xfrm>
        </p:grpSpPr>
        <p:grpSp>
          <p:nvGrpSpPr>
            <p:cNvPr id="74782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20384" y="1995190"/>
              <a:ext cx="3269209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남신의주 유동 </a:t>
              </a:r>
              <a:r>
                <a:rPr lang="ko-KR" altLang="en-US" b="1" kern="0" dirty="0" err="1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박시봉방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시의 제목은 편지 봉투에 적힌 발신인의 주소를 가리킨다고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즉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남신의주 유동에 살고 있는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박시봉이라는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사람의 집에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세들어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살고 있는 이가 보낸 편지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 형식을 취하고 있는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이러한 편지 형식의 시는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자신의 근황과 내면을 표현하기에 적당하기 때문에 일찍이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1920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년대 말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임화의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우리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옵바와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화로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같은 작품에서 시도된 이래 여러 시인들의 시에서 채택되었던 것으로 결코 낯선 것이라고 할 수 없다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시의 문맥으로 미루어 볼 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시적 자아는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박시봉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이라는 목수의 집에 임시로 세들어 살고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가족과 떨어져 홀로 객지에 나와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습내나는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춥고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누긋한 방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에서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슬픔과 어리석음으로 얼룩진 자신의 삶을 돌이켜보면서 회한에 젖는다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그리고 한편으로는 그런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자신의 삶을 자신의 의지와 무관한 운명의 탓으로 돌림으로써 운명론적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수동적인 세계관에 빠져드는 기미를 보여 주기도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하지만 마지막 행에 이르면 시적 자아는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굳고 정한 </a:t>
              </a:r>
              <a:r>
                <a:rPr lang="ko-KR" altLang="en-US" b="1" kern="0" dirty="0" err="1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갈매나무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처럼 굳세고 깨끗하게 살아갈 것을 다짐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74760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97341" y="1746136"/>
                <a:ext cx="7012936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굳고 정한 </a:t>
                </a:r>
                <a:r>
                  <a:rPr lang="ko-KR" altLang="en-US" b="1" dirty="0" err="1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갈매나무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처럼 굳세고 깨끗하게 살아갈 것</a:t>
                </a:r>
              </a:p>
            </p:txBody>
          </p:sp>
          <p:grpSp>
            <p:nvGrpSpPr>
              <p:cNvPr id="74768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74769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3A260-DD7C-4A73-9BC1-6B40C0E08961}" type="slidenum">
              <a:rPr lang="ko-KR" altLang="en-US"/>
              <a:pPr>
                <a:defRPr/>
              </a:pPr>
              <a:t>10</a:t>
            </a:fld>
            <a:endParaRPr lang="ko-KR" altLang="en-US"/>
          </a:p>
        </p:txBody>
      </p:sp>
      <p:pic>
        <p:nvPicPr>
          <p:cNvPr id="83971" name="Picture 2" descr="C:\Users\전민정\AppData\Local\Microsoft\Windows\Temporary Internet Files\Content.IE5\SYGZ7C8G\MCj04370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2228850"/>
            <a:ext cx="4271962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3800" y="1844675"/>
            <a:ext cx="19050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8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해</a:t>
            </a:r>
          </a:p>
        </p:txBody>
      </p:sp>
      <p:sp>
        <p:nvSpPr>
          <p:cNvPr id="83973" name="TextBox 4"/>
          <p:cNvSpPr txBox="1">
            <a:spLocks noChangeArrowheads="1"/>
          </p:cNvSpPr>
          <p:nvPr/>
        </p:nvSpPr>
        <p:spPr bwMode="auto">
          <a:xfrm>
            <a:off x="500063" y="8572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3200" b="1">
                <a:latin typeface="안상수2006가는" pitchFamily="18" charset="-127"/>
                <a:ea typeface="안상수2006가는" pitchFamily="18" charset="-127"/>
              </a:rPr>
              <a:t>박두진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0F72A-33ED-4C03-947F-994355ED271D}" type="slidenum">
              <a:rPr lang="ko-KR" altLang="en-US"/>
              <a:pPr>
                <a:defRPr/>
              </a:pPr>
              <a:t>11</a:t>
            </a:fld>
            <a:endParaRPr lang="ko-KR" altLang="en-US"/>
          </a:p>
        </p:txBody>
      </p:sp>
      <p:sp>
        <p:nvSpPr>
          <p:cNvPr id="84995" name="TextBox 7"/>
          <p:cNvSpPr txBox="1">
            <a:spLocks noChangeArrowheads="1"/>
          </p:cNvSpPr>
          <p:nvPr/>
        </p:nvSpPr>
        <p:spPr bwMode="auto">
          <a:xfrm>
            <a:off x="539750" y="958850"/>
            <a:ext cx="8135938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해야 솟아라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해야 솟아라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말갛게 씻은 얼굴 고운 해야 솟아라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산 너머 산 너머서 어둠을 살라 먹고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산 넘어서 밤새도록 어둠을 살라먹고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이글이글 앳된 얼굴 고운 해야 솟아라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 latinLnBrk="0"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달밤이 싫어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달밤이 싫어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눈물 같은 골짜기에 달밤이 싫어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아무도 없는 뜰에 달밤이 나는 싫어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……</a:t>
            </a:r>
          </a:p>
          <a:p>
            <a:pPr latinLnBrk="0"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해야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고운 해야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늬가 오면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늬가사 오면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나는 나는 청산이 좋아라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훨훨훨 깃을 치는 청산이 좋아라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청산이 있으면 홀로라도 좋아라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 latinLnBrk="0"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사슴을 따라 사슴을 따라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양지로 양지로 사슴을 따라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사슴을 만나면 사슴과 놀고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칡범을 따라 칡범을 따라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칡범을 만나면 칡범과 놀고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……</a:t>
            </a:r>
          </a:p>
          <a:p>
            <a:pPr latinLnBrk="0"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해야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고운 해야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해야 솟아라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꿈이 아니라도 너를 만나면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꽃도 새도 짐승도 한자리 앉아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워어이 워어이 모두 불러 한자리 앉아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앳되고 고운 날을 누려보리라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78622-A2AC-4152-AD18-C8854FAC7D8C}" type="slidenum">
              <a:rPr lang="ko-KR" altLang="en-US"/>
              <a:pPr>
                <a:defRPr/>
              </a:pPr>
              <a:t>12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86046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해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4721225"/>
            <a:chOff x="1035219" y="3302464"/>
            <a:chExt cx="7137181" cy="2644584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3"/>
              <a:ext cx="7127269" cy="229211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작품은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1946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5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월에 발표되었으나 씌어진 것은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8·15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해방 전이 아닌가 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그렇다면 여기서 말한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`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어둠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이란 일제하의 상황을 뜻하는 것으로 보아도 무리가 없을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작중 인물은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`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해야 솟아라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해야 솟아라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라고 간절하게 외친다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이를 뒤집어 보면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그가 현재 처해 있는 상황은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`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어둠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그는 사슴과 만나면 사슴과 놀고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칡범을 만나면 칡범과 노는 세계를 갈망한다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이를 뒤집어 보면 그가 현재 속해 있는 세계는 사람과 사슴과 칡범이 서로를 두려워하며 해치는 공포스러운 상황이라는 의미가 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그것을 인간적인 의미로 풀이한다면 사람들이 서로를 해치고 억압하고 약탈하며 괴로움을 당하는 현실의 모습이 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작품의 의미는 이러한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어둠의 시대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공포와 갈등의 세계를 벗어나 밝고 아름다운 삶을 찾고자 하는 간절한 소망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에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작품의 급박한 호흡은 그 소망의 절실함 때문이며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반복되는 말들도 또한 그 때문이다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86024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3"/>
                <a:ext cx="5508192" cy="207191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현재 처해 있는 상황은 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`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어둠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86032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6033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8132A-EB7C-4643-92E3-F7DD398E1E8F}" type="slidenum">
              <a:rPr lang="ko-KR" altLang="en-US"/>
              <a:pPr>
                <a:defRPr/>
              </a:pPr>
              <a:t>2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871912" cy="466725"/>
            <a:chOff x="1106684" y="1941195"/>
            <a:chExt cx="3468240" cy="466725"/>
          </a:xfrm>
        </p:grpSpPr>
        <p:grpSp>
          <p:nvGrpSpPr>
            <p:cNvPr id="75806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20384" y="1995190"/>
              <a:ext cx="3269209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남신의주 유동 </a:t>
              </a:r>
              <a:r>
                <a:rPr lang="ko-KR" altLang="en-US" b="1" kern="0" dirty="0" err="1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박시봉방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32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행으로 된 자유시로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1930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년대 후반에 주로 활동한 백석의 대표적인 작품이다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그는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평안주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정주 지방의 사투리를 구사하거나 토속적인 소재들을 시어로 채택함으로써 파괴되지 않은 농촌 공동체를 중심으로 한 민족적 삶을 풍부하게 형상화하고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작품은 암흑기 지식인의 무력한 자화상을 확인하는 전반부와 그 무력감이 개인의 그릇된 삶에 있다기보다는 식민지 현실에 놓여 있음을 자각하는 내용으로 이루어져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곧 전반부와 후반부가 명확하게 상이한 관점 아래 구성되어 있는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주로 전반부에 나타난 것이 고향 상실의 정서와 이런 생활을 숙명적으로 받아들이는 운명론적 세계관이라면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후반부에는 정결한 마음으로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싸락눈이 와서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문창을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치기도 하는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겨울 들녘을 온몸으로 버티어 내는 </a:t>
              </a:r>
              <a:r>
                <a:rPr lang="ko-KR" altLang="en-US" b="1" kern="0" dirty="0" err="1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갈매나무의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 형상을 통해 식민지 시대의 암흑기를 밝혀 내고자 하는 치열한 인식에 도달하고 있다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태도는 소극적인 인고의 의미이나 당대 상황을 고려할 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인고만으로도 충분히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의미있는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자각이라고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75784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97341" y="1746136"/>
                <a:ext cx="7012936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모진 운명을 받아들이면서도 꼿꼿한 삶을 살려는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의지를 보여주는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...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75792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75793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B9DF1-6054-4A2F-ABEE-B709BFDF1154}" type="slidenum">
              <a:rPr lang="ko-KR" altLang="en-US"/>
              <a:pPr>
                <a:defRPr/>
              </a:pPr>
              <a:t>3</a:t>
            </a:fld>
            <a:endParaRPr lang="ko-KR" altLang="en-US"/>
          </a:p>
        </p:txBody>
      </p:sp>
      <p:pic>
        <p:nvPicPr>
          <p:cNvPr id="76803" name="Picture 2" descr="C:\Users\전민정\AppData\Local\Microsoft\Windows\Temporary Internet Files\Content.IE5\98MO2USN\MCj043702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2286000"/>
            <a:ext cx="531177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4213" y="2349500"/>
            <a:ext cx="6767512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낡은 집</a:t>
            </a:r>
          </a:p>
        </p:txBody>
      </p:sp>
      <p:sp>
        <p:nvSpPr>
          <p:cNvPr id="76805" name="TextBox 4"/>
          <p:cNvSpPr txBox="1">
            <a:spLocks noChangeArrowheads="1"/>
          </p:cNvSpPr>
          <p:nvPr/>
        </p:nvSpPr>
        <p:spPr bwMode="auto">
          <a:xfrm>
            <a:off x="500063" y="8572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3200" b="1">
                <a:latin typeface="안상수2006가는" pitchFamily="18" charset="-127"/>
                <a:ea typeface="안상수2006가는" pitchFamily="18" charset="-127"/>
              </a:rPr>
              <a:t>이용악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0D448-76B7-406C-9DD2-C40D076A03C3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  <p:sp>
        <p:nvSpPr>
          <p:cNvPr id="77827" name="TextBox 7"/>
          <p:cNvSpPr txBox="1">
            <a:spLocks noChangeArrowheads="1"/>
          </p:cNvSpPr>
          <p:nvPr/>
        </p:nvSpPr>
        <p:spPr bwMode="auto">
          <a:xfrm>
            <a:off x="468313" y="1125538"/>
            <a:ext cx="4103687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날로 밤으로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왕거미 줄치기에 분주한 집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마을서 흉집이라고 꺼리는 낡은 집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 집에 살았다는 백성들은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대대손손에 물려줄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은동곳도 산호관자도 갖지 못했니라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재를 넘어 무곡을 다니던 당나귀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항구로 가는 콩실이에 늙은 둥글소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모두 없어진 지 오래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오양간에 아직 초라한 내음새 그윽하다만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털보네 간 곳은 아모도 모른다</a:t>
            </a:r>
          </a:p>
        </p:txBody>
      </p:sp>
      <p:sp>
        <p:nvSpPr>
          <p:cNvPr id="77828" name="TextBox 7"/>
          <p:cNvSpPr txBox="1">
            <a:spLocks noChangeArrowheads="1"/>
          </p:cNvSpPr>
          <p:nvPr/>
        </p:nvSpPr>
        <p:spPr bwMode="auto">
          <a:xfrm>
            <a:off x="4610100" y="1125538"/>
            <a:ext cx="41052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찻길이 뇌이기 전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노루 멧돼지 쪽제비 이런 것들이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앞 뒤 산을 마음놓고 뛰어다니던 시절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털보의 셋째아들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나의 싸리말 동무는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 집 안방 짓두광주리 옆에서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첫울음을 울었다고 한다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“털보네는 또 아들을 봤다우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송아지래두 불었으면 팔아나 먹지”</a:t>
            </a:r>
          </a:p>
          <a:p>
            <a:pPr>
              <a:lnSpc>
                <a:spcPct val="150000"/>
              </a:lnSpc>
            </a:pPr>
            <a:endParaRPr lang="ko-KR" altLang="en-US" sz="1600"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C42D7-8C5A-45CA-BB35-33FE90311175}" type="slidenum">
              <a:rPr lang="ko-KR" altLang="en-US"/>
              <a:pPr>
                <a:defRPr/>
              </a:pPr>
              <a:t>5</a:t>
            </a:fld>
            <a:endParaRPr lang="ko-KR" altLang="en-US"/>
          </a:p>
        </p:txBody>
      </p:sp>
      <p:sp>
        <p:nvSpPr>
          <p:cNvPr id="78851" name="TextBox 7"/>
          <p:cNvSpPr txBox="1">
            <a:spLocks noChangeArrowheads="1"/>
          </p:cNvSpPr>
          <p:nvPr/>
        </p:nvSpPr>
        <p:spPr bwMode="auto">
          <a:xfrm>
            <a:off x="395288" y="1125538"/>
            <a:ext cx="4176712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마을 아낙네들은 무심코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차그운 이야기를 가을 냇물에 실어보냈다는그날 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저릎등이 시름시름 타들어가고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소주에 취한 털보의 눈도 일층 붉더란다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갓지주 이야기와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무서운 전설 가운데서 가난 속에서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나의 동무는 늘 마음졸이며 자랐다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당나귀 몰고 간 애비 돌아오지 않는밤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노랑고양이 울어 울어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종시 잠 이루지 못하는 밤이면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이미 분주히 일하는 방앗간 한구석에서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나의 동무는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도토리의 꿈을 키웠다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  <p:sp>
        <p:nvSpPr>
          <p:cNvPr id="78852" name="TextBox 7"/>
          <p:cNvSpPr txBox="1">
            <a:spLocks noChangeArrowheads="1"/>
          </p:cNvSpPr>
          <p:nvPr/>
        </p:nvSpPr>
        <p:spPr bwMode="auto">
          <a:xfrm>
            <a:off x="4610100" y="1125538"/>
            <a:ext cx="428307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그가 아홉살 되던 해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사냥개 꿩을 쫓아다니는 겨울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 집에 살던 일곱 식솔이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어데론지 사라지고 이튿날 아침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북쪽을 향한 발자국만이 눈 우에 떨고 있었다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더러는 오랑캐령 쪽으로 갔으리라고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더러는 아리사로 갔으리라고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이웃 늙은이들은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모두 무서운 곳을 짚었다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EABC0-446E-4340-BAEA-7018B964EB71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79875" name="TextBox 7"/>
          <p:cNvSpPr txBox="1">
            <a:spLocks noChangeArrowheads="1"/>
          </p:cNvSpPr>
          <p:nvPr/>
        </p:nvSpPr>
        <p:spPr bwMode="auto">
          <a:xfrm>
            <a:off x="468313" y="1125538"/>
            <a:ext cx="41751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지금은 아무도 살지 않는 집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마을서 흉집이라고 꺼리는 낡은 집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제철마다 먹음직한 열매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탐스럽게 열던 살구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살구나무도 글거리만 남았길래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꽃피는 철이 와도 가도 뒤울안에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꿀벌 하나 날아들지 않는다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38065-336F-4344-B740-FDE81AD82789}" type="slidenum">
              <a:rPr lang="ko-KR" altLang="en-US"/>
              <a:pPr>
                <a:defRPr/>
              </a:pPr>
              <a:t>7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80926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낡은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집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3352800"/>
            <a:chOff x="1035219" y="3302464"/>
            <a:chExt cx="7137181" cy="1878072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3"/>
              <a:ext cx="7127269" cy="152560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이용악의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초기시는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이미지즘 경향이 짙게 나타난다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그러나 해방 후 ‘조선 문학가 동맹’에 참여하면서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유이민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문제를 비롯하여 일제하의 민족 현실을 형상화하는 데 주력하였다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작품은 국권을 상실한 민족의 처절한 현실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사랑하는 조국을 뒤에 두고 멀리 만주와 시베리아 등지로 떠날 수밖에 없던 유랑민들에 대한 연민을 떠올리게 함으로써 역사 인식을 새롭게 하는 작품이라고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80904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3"/>
                <a:ext cx="5508192" cy="207192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유랑민들에 대한 연민</a:t>
                </a:r>
              </a:p>
            </p:txBody>
          </p:sp>
          <p:grpSp>
            <p:nvGrpSpPr>
              <p:cNvPr id="80912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0913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3BB22-CECF-4533-9060-CC35D5EAED3C}" type="slidenum">
              <a:rPr lang="ko-KR" altLang="en-US"/>
              <a:pPr>
                <a:defRPr/>
              </a:pPr>
              <a:t>8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81950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낡은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집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1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3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시는 고향 마을의 흉가라고 꺼리는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낡은 집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을 배경으로 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일제의 압제를 피해 고향을 뒤로하고 만주와 시베리아 등지로 떠돌던 수많은 </a:t>
              </a:r>
              <a:r>
                <a:rPr lang="ko-KR" altLang="en-US" b="1" kern="0" dirty="0" err="1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유이민들의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 비극적인 삶의 이야기를 들려주는 작품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시의 설화성은 이야기 줄거리에서 감지할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퇴락한 낡은 집에는 털보네 가 살아왔고 그 집 아들은 화자인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 친구였으며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친구가 아홉 살 되던 해 겨울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가족들이 고향을 떠나지 않을 수 없었던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1930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년에 후반의 삶의 고달픔을 사실적으로 묘사하고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흉가라고 꺼리는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낡은 집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은 곧 우리 민족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(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주로 농민들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)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 몰락한 현실을 반영하는 것이고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또한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항구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는 식민지 수탈의 상징적 공간으로서 농민들의 피땀어린 농산물들이 일본인들에 의해 실려 나가던 곳이다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늙은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둥글소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가 일제의 수탈에 등이 휜 농민의 모습을 연상케 한다면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시름시름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타들어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가는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저릎등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은 속타는 농민의 심정을 생각케 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81928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 err="1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유이민들의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 비극적인 삶의 이야기</a:t>
                </a:r>
              </a:p>
            </p:txBody>
          </p:sp>
          <p:grpSp>
            <p:nvGrpSpPr>
              <p:cNvPr id="81936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1937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ABDA1-4122-455B-8636-FC39B1E56742}" type="slidenum">
              <a:rPr lang="ko-KR" altLang="en-US"/>
              <a:pPr>
                <a:defRPr/>
              </a:pPr>
              <a:t>9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82974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낡은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집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1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3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이용악의 시에서 ‘고향’은 자기 충족적인 세계가 아니며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신비와 경이의 세계도 아니다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거기에는 화해보다는 갈등이 자리하고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그것은 식민지의 정치 상황을 비유하는 시적 징표이며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정신의 각성에 머물게 하는 시적 매개물’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작용한다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그의 대표작인 이 시에서는 하층민 가족이 몰락하여 마침내는 자신의 고향을 떠나게 되는 이야기를 매우 선명하게 그려냈다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시에서 털보네 가족이 살던 낡은 집은 그 곳에 살던 백성들의 집으로 확장되면서 분명하게 한 계층의 빼앗긴 삶과 분노를 환기하는 이미지가 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거기에는 점점 틈이 벌어지기 시작하는 갈등의 세계가 노정되어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이용악에게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고향의 삶과 밀착된 존재들은 이제는 그러한 갈등이 본격화된 세계에서의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뿌리뽑힘과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가난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한을 의미화하기 위한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고향에서 안정된 삶을 찾지 못하고 쫓겨난 자들의 한과 분노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가 그의 서정적 시 세계의 특징을 이룬다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82952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고향과 낡은 집의 의미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82960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2961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1185</Words>
  <Application>Microsoft Office PowerPoint</Application>
  <PresentationFormat>화면 슬라이드 쇼(4:3)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굴림</vt:lpstr>
      <vt:lpstr>Arial</vt:lpstr>
      <vt:lpstr>맑은 고딕</vt:lpstr>
      <vt:lpstr>HY산B</vt:lpstr>
      <vt:lpstr>HY강M</vt:lpstr>
      <vt:lpstr>Informal Roman</vt:lpstr>
      <vt:lpstr>안상수2006가는</vt:lpstr>
      <vt:lpstr>HY견명조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전민정</dc:creator>
  <cp:lastModifiedBy>Owner</cp:lastModifiedBy>
  <cp:revision>411</cp:revision>
  <dcterms:created xsi:type="dcterms:W3CDTF">2009-03-17T12:43:12Z</dcterms:created>
  <dcterms:modified xsi:type="dcterms:W3CDTF">2012-12-11T08:47:18Z</dcterms:modified>
</cp:coreProperties>
</file>