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9" d="100"/>
          <a:sy n="39" d="100"/>
        </p:scale>
        <p:origin x="-75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0EBC3F-F961-4926-84A6-2C823364E7D9}" type="datetimeFigureOut">
              <a:rPr lang="ko-KR" altLang="en-US" smtClean="0"/>
              <a:pPr/>
              <a:t>2012-12-21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04D4B4-001A-4792-BC4F-2E2D35D4A81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직사각형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직사각형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직사각형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직사각형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직사각형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모서리가 둥근 직사각형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모서리가 둥근 직사각형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직사각형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직사각형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직사각형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직사각형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제목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9" name="부제목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ko-KR" altLang="en-US" smtClean="0"/>
              <a:t>마스터 부제목 스타일 편집</a:t>
            </a:r>
            <a:endParaRPr kumimoji="0" lang="en-US"/>
          </a:p>
        </p:txBody>
      </p:sp>
      <p:sp>
        <p:nvSpPr>
          <p:cNvPr id="28" name="날짜 개체 틀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5A33FA9D-F1B3-4D18-9EF0-083DF8D51A80}" type="datetime1">
              <a:rPr lang="ko-KR" altLang="en-US" smtClean="0"/>
              <a:pPr/>
              <a:t>2012-12-21</a:t>
            </a:fld>
            <a:endParaRPr lang="ko-KR" altLang="en-US"/>
          </a:p>
        </p:txBody>
      </p:sp>
      <p:sp>
        <p:nvSpPr>
          <p:cNvPr id="17" name="바닥글 개체 틀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29" name="슬라이드 번호 개체 틀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4C587-A1F5-4DDD-B040-02B0ADE7A84F}" type="datetime1">
              <a:rPr lang="ko-KR" altLang="en-US" smtClean="0"/>
              <a:pPr/>
              <a:t>2012-12-21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6637A-2742-4E23-BB80-BB5527977F88}" type="datetime1">
              <a:rPr lang="ko-KR" altLang="en-US" smtClean="0"/>
              <a:pPr/>
              <a:t>2012-12-21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C79C9-6A7E-4E00-B452-860F1AFAC806}" type="datetime1">
              <a:rPr lang="ko-KR" altLang="en-US" smtClean="0"/>
              <a:pPr/>
              <a:t>2012-12-21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606D7-060D-4868-A2B2-3B731D995AF9}" type="datetime1">
              <a:rPr lang="ko-KR" altLang="en-US" smtClean="0"/>
              <a:pPr/>
              <a:t>2012-12-21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7BFA9-DECE-4314-9D1F-C180A97EFCB6}" type="datetime1">
              <a:rPr lang="ko-KR" altLang="en-US" smtClean="0"/>
              <a:pPr/>
              <a:t>2012-12-21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5" name="내용 개체 틀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26" name="날짜 개체 틀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03CAB6E-BD0C-4547-B1E2-044CFFF8EAAD}" type="datetime1">
              <a:rPr lang="ko-KR" altLang="en-US" smtClean="0"/>
              <a:pPr/>
              <a:t>2012-12-21</a:t>
            </a:fld>
            <a:endParaRPr lang="ko-KR" altLang="en-US"/>
          </a:p>
        </p:txBody>
      </p:sp>
      <p:sp>
        <p:nvSpPr>
          <p:cNvPr id="27" name="슬라이드 번호 개체 틀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28" name="바닥글 개체 틀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354AB4FE-1520-4FDD-A86D-D4E09D904F8B}" type="datetime1">
              <a:rPr lang="ko-KR" altLang="en-US" smtClean="0"/>
              <a:pPr/>
              <a:t>2012-12-21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B7BF6-8877-41AC-AC6A-612905864DD7}" type="datetime1">
              <a:rPr lang="ko-KR" altLang="en-US" smtClean="0"/>
              <a:pPr/>
              <a:t>2012-12-21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1E736-5ECB-4E43-9740-D29D82C0E9A6}" type="datetime1">
              <a:rPr lang="ko-KR" altLang="en-US" smtClean="0"/>
              <a:pPr/>
              <a:t>2012-12-21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ko-KR" altLang="en-US" smtClean="0"/>
              <a:t>그림을 추가하려면 아이콘을 클릭하십시오</a:t>
            </a:r>
            <a:endParaRPr kumimoji="0" 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28730-9558-42F4-8166-994C06458181}" type="datetime1">
              <a:rPr lang="ko-KR" altLang="en-US" smtClean="0"/>
              <a:pPr/>
              <a:t>2012-12-21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직사각형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직사각형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직사각형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직사각형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직사각형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모서리가 둥근 직사각형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모서리가 둥근 직사각형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직사각형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직사각형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직사각형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직사각형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직사각형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직사각형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제목 개체 틀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13" name="텍스트 개체 틀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kumimoji="0" lang="ko-KR" altLang="en-US" smtClean="0"/>
              <a:t>둘째 수준</a:t>
            </a:r>
          </a:p>
          <a:p>
            <a:pPr lvl="2" eaLnBrk="1" latinLnBrk="0" hangingPunct="1"/>
            <a:r>
              <a:rPr kumimoji="0" lang="ko-KR" altLang="en-US" smtClean="0"/>
              <a:t>셋째 수준</a:t>
            </a:r>
          </a:p>
          <a:p>
            <a:pPr lvl="3" eaLnBrk="1" latinLnBrk="0" hangingPunct="1"/>
            <a:r>
              <a:rPr kumimoji="0" lang="ko-KR" altLang="en-US" smtClean="0"/>
              <a:t>넷째 수준</a:t>
            </a:r>
          </a:p>
          <a:p>
            <a:pPr lvl="4" eaLnBrk="1" latinLnBrk="0" hangingPunct="1"/>
            <a:r>
              <a:rPr kumimoji="0" lang="ko-KR" altLang="en-US" smtClean="0"/>
              <a:t>다섯째 수준</a:t>
            </a:r>
            <a:endParaRPr kumimoji="0" lang="en-US"/>
          </a:p>
        </p:txBody>
      </p:sp>
      <p:sp>
        <p:nvSpPr>
          <p:cNvPr id="14" name="날짜 개체 틀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013965EA-3B68-4D9A-B836-3AC95E0DDC6F}" type="datetime1">
              <a:rPr lang="ko-KR" altLang="en-US" smtClean="0"/>
              <a:pPr/>
              <a:t>2012-12-21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23" name="슬라이드 번호 개체 틀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1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1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1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1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1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1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1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1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1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1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altLang="ko-KR" sz="4800" dirty="0" smtClean="0">
                <a:solidFill>
                  <a:srgbClr val="C00000"/>
                </a:solidFill>
              </a:rPr>
              <a:t>6</a:t>
            </a:r>
            <a:r>
              <a:rPr lang="ko-KR" altLang="en-US" sz="4800" dirty="0" smtClean="0">
                <a:solidFill>
                  <a:srgbClr val="C00000"/>
                </a:solidFill>
              </a:rPr>
              <a:t>장 </a:t>
            </a:r>
            <a:r>
              <a:rPr lang="en-US" altLang="ko-KR" sz="4800" dirty="0" smtClean="0">
                <a:solidFill>
                  <a:srgbClr val="C00000"/>
                </a:solidFill>
              </a:rPr>
              <a:t>: </a:t>
            </a:r>
            <a:r>
              <a:rPr lang="ko-KR" altLang="en-US" sz="4800" b="1" dirty="0" smtClean="0">
                <a:solidFill>
                  <a:srgbClr val="C00000"/>
                </a:solidFill>
              </a:rPr>
              <a:t>설문지</a:t>
            </a:r>
            <a:r>
              <a:rPr lang="en-US" altLang="ko-KR" sz="4800" b="1" dirty="0" smtClean="0">
                <a:solidFill>
                  <a:srgbClr val="C00000"/>
                </a:solidFill>
              </a:rPr>
              <a:t>(</a:t>
            </a:r>
            <a:r>
              <a:rPr lang="en-US" altLang="ko-KR" sz="4800" dirty="0" smtClean="0">
                <a:solidFill>
                  <a:srgbClr val="C00000"/>
                </a:solidFill>
              </a:rPr>
              <a:t>2)</a:t>
            </a:r>
            <a:endParaRPr lang="ko-KR" altLang="en-US" sz="4800" dirty="0">
              <a:solidFill>
                <a:srgbClr val="C00000"/>
              </a:solidFill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1</a:t>
            </a:fld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표 1"/>
          <p:cNvGraphicFramePr>
            <a:graphicFrameLocks noGrp="1"/>
          </p:cNvGraphicFramePr>
          <p:nvPr/>
        </p:nvGraphicFramePr>
        <p:xfrm>
          <a:off x="323528" y="836712"/>
          <a:ext cx="8496944" cy="4901504"/>
        </p:xfrm>
        <a:graphic>
          <a:graphicData uri="http://schemas.openxmlformats.org/drawingml/2006/table">
            <a:tbl>
              <a:tblPr/>
              <a:tblGrid>
                <a:gridCol w="8496944"/>
              </a:tblGrid>
              <a:tr h="4901504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2200" b="1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안녕하십니까</a:t>
                      </a:r>
                      <a:r>
                        <a:rPr lang="en-US" altLang="ko-KR" sz="2200" b="1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? </a:t>
                      </a:r>
                      <a:r>
                        <a:rPr lang="ko-KR" altLang="en-US" sz="2200" b="1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저는 면접조사원</a:t>
                      </a:r>
                      <a:r>
                        <a:rPr lang="en-US" altLang="ko-KR" sz="2200" b="1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_____________</a:t>
                      </a:r>
                      <a:r>
                        <a:rPr lang="ko-KR" altLang="en-US" sz="2200" b="1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입니다</a:t>
                      </a:r>
                      <a:r>
                        <a:rPr lang="en-US" altLang="ko-KR" sz="2200" b="1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. [</a:t>
                      </a:r>
                      <a:r>
                        <a:rPr lang="ko-KR" altLang="en-US" sz="2200" b="1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전화번호</a:t>
                      </a:r>
                      <a:r>
                        <a:rPr lang="en-US" altLang="ko-KR" sz="2200" b="1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: </a:t>
                      </a:r>
                      <a:r>
                        <a:rPr lang="en-US" altLang="ko-KR" sz="2200" b="1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  ]</a:t>
                      </a:r>
                    </a:p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2200" b="1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2200" b="1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저희 </a:t>
                      </a:r>
                      <a:r>
                        <a:rPr lang="en-US" altLang="ko-KR" sz="2200" b="1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『</a:t>
                      </a:r>
                      <a:r>
                        <a:rPr lang="ko-KR" altLang="en-US" sz="2200" b="1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신라대학교 국제지역연구소</a:t>
                      </a:r>
                      <a:r>
                        <a:rPr lang="en-US" altLang="ko-KR" sz="2200" b="1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』</a:t>
                      </a:r>
                      <a:r>
                        <a:rPr lang="ko-KR" altLang="en-US" sz="2200" b="1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는 </a:t>
                      </a:r>
                      <a:r>
                        <a:rPr lang="ko-KR" altLang="en-US" sz="2200" b="1" u="sng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+mn-ea"/>
                          <a:ea typeface="+mn-ea"/>
                        </a:rPr>
                        <a:t>「시민 </a:t>
                      </a:r>
                      <a:r>
                        <a:rPr lang="ko-KR" altLang="en-US" sz="2200" b="1" u="sng" dirty="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+mn-ea"/>
                          <a:ea typeface="+mn-ea"/>
                        </a:rPr>
                        <a:t>정치의식」</a:t>
                      </a:r>
                      <a:r>
                        <a:rPr lang="ko-KR" altLang="en-US" sz="2200" b="1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에 관한 </a:t>
                      </a:r>
                      <a:r>
                        <a:rPr lang="ko-KR" altLang="en-US" sz="2200" b="1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여론조사를 </a:t>
                      </a:r>
                      <a:r>
                        <a:rPr lang="ko-KR" altLang="en-US" sz="2200" b="1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실시하게 되었습니다</a:t>
                      </a:r>
                      <a:r>
                        <a:rPr lang="en-US" altLang="ko-KR" sz="2200" b="1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. 2</a:t>
                      </a:r>
                      <a:r>
                        <a:rPr lang="ko-KR" altLang="en-US" sz="2200" b="1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분 이내에 마치려고 하오니 설문에 응해 </a:t>
                      </a:r>
                      <a:r>
                        <a:rPr lang="ko-KR" altLang="en-US" sz="2200" b="1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주시겠습니까</a:t>
                      </a:r>
                      <a:r>
                        <a:rPr lang="en-US" altLang="ko-KR" sz="2200" b="1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?</a:t>
                      </a:r>
                      <a:endParaRPr lang="ko-KR" altLang="en-US" sz="2200" b="1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2200" b="1" dirty="0">
                          <a:solidFill>
                            <a:srgbClr val="7030A0"/>
                          </a:solidFill>
                          <a:latin typeface="+mn-ea"/>
                          <a:ea typeface="+mn-ea"/>
                        </a:rPr>
                        <a:t>(</a:t>
                      </a:r>
                      <a:r>
                        <a:rPr lang="ko-KR" altLang="en-US" sz="2200" b="1" dirty="0">
                          <a:solidFill>
                            <a:srgbClr val="7030A0"/>
                          </a:solidFill>
                          <a:latin typeface="+mn-ea"/>
                          <a:ea typeface="+mn-ea"/>
                        </a:rPr>
                        <a:t>설문에 응해 주면</a:t>
                      </a:r>
                      <a:r>
                        <a:rPr lang="en-US" altLang="ko-KR" sz="2200" b="1" dirty="0">
                          <a:solidFill>
                            <a:srgbClr val="7030A0"/>
                          </a:solidFill>
                          <a:latin typeface="+mn-ea"/>
                          <a:ea typeface="+mn-ea"/>
                        </a:rPr>
                        <a:t>) </a:t>
                      </a:r>
                      <a:r>
                        <a:rPr lang="ko-KR" altLang="en-US" sz="2200" b="1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귀하께서 응답해 주시는 내용은 </a:t>
                      </a:r>
                      <a:r>
                        <a:rPr lang="ko-KR" altLang="en-US" sz="2200" b="1" u="sng" dirty="0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+mn-ea"/>
                          <a:ea typeface="+mn-ea"/>
                        </a:rPr>
                        <a:t>통계적 자료</a:t>
                      </a:r>
                      <a:r>
                        <a:rPr lang="ko-KR" altLang="en-US" sz="2200" b="1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로만 </a:t>
                      </a:r>
                      <a:r>
                        <a:rPr lang="ko-KR" altLang="en-US" sz="2200" b="1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사용</a:t>
                      </a:r>
                      <a:endParaRPr lang="en-US" altLang="ko-KR" sz="2200" b="1" dirty="0" smtClean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2200" b="1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되고 응답 </a:t>
                      </a:r>
                      <a:r>
                        <a:rPr lang="ko-KR" altLang="en-US" sz="2200" b="1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내용에 대해서는 </a:t>
                      </a:r>
                      <a:r>
                        <a:rPr lang="ko-KR" altLang="en-US" sz="2200" b="1" u="sng" dirty="0">
                          <a:solidFill>
                            <a:srgbClr val="7030A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+mn-ea"/>
                          <a:ea typeface="+mn-ea"/>
                        </a:rPr>
                        <a:t>절대 비밀</a:t>
                      </a:r>
                      <a:r>
                        <a:rPr lang="ko-KR" altLang="en-US" sz="2200" b="1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이 보장됩니다</a:t>
                      </a:r>
                      <a:r>
                        <a:rPr lang="en-US" altLang="ko-KR" sz="2200" b="1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. </a:t>
                      </a:r>
                      <a:r>
                        <a:rPr lang="ko-KR" altLang="en-US" sz="2200" b="1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바쁘시더라도 귀하의 </a:t>
                      </a:r>
                      <a:endParaRPr lang="en-US" altLang="ko-KR" sz="2200" b="1" dirty="0" smtClean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2200" b="1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평소 각을 </a:t>
                      </a:r>
                      <a:r>
                        <a:rPr lang="ko-KR" altLang="en-US" sz="2200" b="1" u="sng" dirty="0">
                          <a:solidFill>
                            <a:srgbClr val="7030A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+mn-ea"/>
                          <a:ea typeface="+mn-ea"/>
                        </a:rPr>
                        <a:t>솔직</a:t>
                      </a:r>
                      <a:r>
                        <a:rPr lang="ko-KR" altLang="en-US" sz="2200" b="1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하게 응답해 주시기 바랍니다</a:t>
                      </a:r>
                      <a:r>
                        <a:rPr lang="en-US" altLang="ko-KR" sz="2200" b="1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. </a:t>
                      </a:r>
                      <a:r>
                        <a:rPr lang="ko-KR" altLang="en-US" sz="2200" b="1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감사합니다</a:t>
                      </a:r>
                      <a:r>
                        <a:rPr lang="en-US" altLang="ko-KR" sz="2200" b="1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.</a:t>
                      </a:r>
                      <a:endParaRPr lang="en-US" altLang="ko-KR" sz="2200" b="1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2200" b="1" baseline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 </a:t>
                      </a:r>
                      <a:r>
                        <a:rPr lang="en-US" altLang="ko-KR" sz="2200" b="1" baseline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                   </a:t>
                      </a:r>
                      <a:r>
                        <a:rPr lang="en-US" altLang="ko-KR" sz="2200" b="1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[</a:t>
                      </a:r>
                      <a:r>
                        <a:rPr lang="ko-KR" altLang="en-US" sz="2200" b="1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신라대학교 국제지역연구소 강경태</a:t>
                      </a:r>
                      <a:r>
                        <a:rPr lang="en-US" altLang="ko-KR" sz="2200" b="1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: 999-5728]</a:t>
                      </a:r>
                      <a:endParaRPr lang="ko-KR" altLang="en-US" sz="2200" b="1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2</a:t>
            </a:fld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0" y="620688"/>
            <a:ext cx="8751114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ko-KR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ea"/>
                <a:ea typeface="+mj-ea"/>
              </a:rPr>
              <a:t>**</a:t>
            </a:r>
            <a:r>
              <a:rPr kumimoji="1" lang="ko-KR" alt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ea"/>
                <a:ea typeface="+mj-ea"/>
              </a:rPr>
              <a:t>조사대상이 만</a:t>
            </a:r>
            <a:r>
              <a:rPr kumimoji="1" lang="en-US" altLang="ko-KR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ea"/>
                <a:ea typeface="+mj-ea"/>
              </a:rPr>
              <a:t>19</a:t>
            </a:r>
            <a:r>
              <a:rPr kumimoji="1" lang="ko-KR" alt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ea"/>
                <a:ea typeface="+mj-ea"/>
              </a:rPr>
              <a:t>세 이상인데</a:t>
            </a:r>
            <a:r>
              <a:rPr kumimoji="1" lang="en-US" altLang="ko-KR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ea"/>
                <a:ea typeface="+mj-ea"/>
              </a:rPr>
              <a:t>, </a:t>
            </a:r>
            <a:r>
              <a:rPr kumimoji="1" lang="ko-KR" alt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ea"/>
                <a:ea typeface="+mj-ea"/>
              </a:rPr>
              <a:t>실례지만 연세가 어떻게 되십니까</a:t>
            </a:r>
            <a:r>
              <a:rPr kumimoji="1" lang="en-US" altLang="ko-KR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ea"/>
                <a:ea typeface="+mj-ea"/>
              </a:rPr>
              <a:t>?</a:t>
            </a:r>
            <a:endParaRPr kumimoji="1" lang="en-US" altLang="ko-KR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ea"/>
              <a:ea typeface="+mj-ea"/>
            </a:endParaRPr>
          </a:p>
          <a:p>
            <a:pPr marL="457200" marR="0" lvl="0" indent="-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1" lang="ko-KR" alt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ea"/>
                <a:ea typeface="+mj-ea"/>
              </a:rPr>
              <a:t>연령</a:t>
            </a:r>
            <a:r>
              <a:rPr kumimoji="1" lang="en-US" altLang="ko-KR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ea"/>
                <a:ea typeface="+mj-ea"/>
              </a:rPr>
              <a:t>: </a:t>
            </a:r>
            <a:r>
              <a:rPr kumimoji="1" lang="ko-KR" alt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ea"/>
                <a:ea typeface="+mj-ea"/>
              </a:rPr>
              <a:t>만</a:t>
            </a:r>
            <a:r>
              <a:rPr kumimoji="1" lang="en-US" altLang="ko-KR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ea"/>
                <a:ea typeface="+mj-ea"/>
              </a:rPr>
              <a:t>______</a:t>
            </a:r>
            <a:r>
              <a:rPr kumimoji="1" lang="ko-KR" alt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ea"/>
                <a:ea typeface="+mj-ea"/>
              </a:rPr>
              <a:t>세</a:t>
            </a:r>
            <a:endParaRPr kumimoji="1" lang="en-US" altLang="ko-KR" sz="24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+mj-ea"/>
              <a:ea typeface="+mj-ea"/>
            </a:endParaRPr>
          </a:p>
          <a:p>
            <a:pPr marL="457200" indent="-457200" algn="just" eaLnBrk="0" fontAlgn="base" latinLnBrk="0" hangingPunct="0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2400" b="1" dirty="0" smtClean="0">
                <a:solidFill>
                  <a:srgbClr val="000000"/>
                </a:solidFill>
                <a:latin typeface="+mj-ea"/>
              </a:rPr>
              <a:t>(</a:t>
            </a:r>
            <a:r>
              <a:rPr kumimoji="1" lang="ko-KR" altLang="en-US" sz="2400" b="1" dirty="0" smtClean="0">
                <a:solidFill>
                  <a:srgbClr val="000000"/>
                </a:solidFill>
                <a:latin typeface="+mj-ea"/>
              </a:rPr>
              <a:t>만 </a:t>
            </a:r>
            <a:r>
              <a:rPr kumimoji="1" lang="en-US" altLang="ko-KR" sz="2400" b="1" dirty="0" smtClean="0">
                <a:solidFill>
                  <a:srgbClr val="000000"/>
                </a:solidFill>
                <a:latin typeface="+mj-ea"/>
              </a:rPr>
              <a:t>19</a:t>
            </a:r>
            <a:r>
              <a:rPr kumimoji="1" lang="ko-KR" altLang="en-US" sz="2400" b="1" dirty="0" smtClean="0">
                <a:solidFill>
                  <a:srgbClr val="000000"/>
                </a:solidFill>
                <a:latin typeface="+mj-ea"/>
              </a:rPr>
              <a:t>세 미만이면 다른 사람으로 바꾸도록 유도한다</a:t>
            </a:r>
            <a:r>
              <a:rPr kumimoji="1" lang="en-US" altLang="ko-KR" sz="2400" b="1" dirty="0" smtClean="0">
                <a:solidFill>
                  <a:srgbClr val="000000"/>
                </a:solidFill>
                <a:latin typeface="+mj-ea"/>
              </a:rPr>
              <a:t>.)</a:t>
            </a:r>
            <a:endParaRPr kumimoji="1" lang="en-US" altLang="ko-KR" sz="2400" b="1" dirty="0" smtClean="0">
              <a:latin typeface="+mj-ea"/>
            </a:endParaRPr>
          </a:p>
          <a:p>
            <a:pPr marL="457200" marR="0" lvl="0" indent="-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endParaRPr kumimoji="1" lang="en-US" altLang="ko-KR" sz="24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+mj-ea"/>
              <a:ea typeface="+mj-ea"/>
            </a:endParaRPr>
          </a:p>
          <a:p>
            <a:pPr marL="457200" marR="0" lvl="0" indent="-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1" lang="en-US" altLang="ko-KR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ea"/>
                <a:ea typeface="+mj-ea"/>
              </a:rPr>
              <a:t>2. </a:t>
            </a:r>
            <a:r>
              <a:rPr kumimoji="1" lang="ko-KR" alt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ea"/>
                <a:ea typeface="+mj-ea"/>
              </a:rPr>
              <a:t>성별 </a:t>
            </a:r>
            <a:r>
              <a:rPr kumimoji="1" lang="ko-KR" alt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궁서"/>
                <a:ea typeface="궁서"/>
              </a:rPr>
              <a:t>①</a:t>
            </a:r>
            <a:r>
              <a:rPr kumimoji="1" lang="ko-KR" alt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ea"/>
                <a:ea typeface="+mj-ea"/>
              </a:rPr>
              <a:t> 남  ②여</a:t>
            </a:r>
            <a:endParaRPr kumimoji="1" lang="ko-KR" alt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ea"/>
              <a:ea typeface="+mj-ea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ko-KR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ea"/>
                <a:ea typeface="+mj-ea"/>
              </a:rPr>
              <a:t>  </a:t>
            </a:r>
            <a:endParaRPr kumimoji="1" lang="en-US" altLang="ko-KR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ea"/>
              <a:ea typeface="+mj-ea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ko-KR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ea"/>
                <a:ea typeface="+mj-ea"/>
              </a:rPr>
              <a:t>  </a:t>
            </a:r>
            <a:endParaRPr kumimoji="1" lang="en-US" altLang="ko-KR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ea"/>
              <a:ea typeface="+mj-ea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ko-KR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ea"/>
                <a:ea typeface="+mj-ea"/>
              </a:rPr>
              <a:t>3.</a:t>
            </a:r>
            <a:r>
              <a:rPr kumimoji="1" lang="ko-KR" alt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ea"/>
                <a:ea typeface="+mj-ea"/>
              </a:rPr>
              <a:t>귀하께서는 평소 우리나라 정치에 어느 정도 관심을 갖고 계십니까</a:t>
            </a:r>
            <a:r>
              <a:rPr kumimoji="1" lang="en-US" altLang="ko-KR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ea"/>
                <a:ea typeface="+mj-ea"/>
              </a:rPr>
              <a:t>?</a:t>
            </a:r>
            <a:endParaRPr kumimoji="1" lang="en-US" altLang="ko-KR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ea"/>
              <a:ea typeface="+mj-ea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ko-KR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ea"/>
                <a:ea typeface="+mj-ea"/>
              </a:rPr>
              <a:t> ①</a:t>
            </a:r>
            <a:r>
              <a:rPr kumimoji="1" lang="ko-KR" alt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ea"/>
                <a:ea typeface="+mj-ea"/>
              </a:rPr>
              <a:t>관심이 </a:t>
            </a:r>
            <a:r>
              <a:rPr kumimoji="1" lang="ko-KR" alt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+mj-ea"/>
              </a:rPr>
              <a:t>매우 많다  ②다소 관심이 있다 ③관심이 별로 없다 </a:t>
            </a:r>
            <a:endParaRPr kumimoji="1" lang="ko-KR" alt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ea typeface="+mj-ea"/>
            </a:endParaRPr>
          </a:p>
          <a:p>
            <a:pPr lvl="0" algn="just" eaLnBrk="0" fontAlgn="base" latinLnBrk="0" hangingPunct="0">
              <a:spcBef>
                <a:spcPct val="0"/>
              </a:spcBef>
              <a:spcAft>
                <a:spcPct val="0"/>
              </a:spcAft>
            </a:pPr>
            <a:r>
              <a:rPr kumimoji="1" lang="ko-KR" alt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+mj-ea"/>
              </a:rPr>
              <a:t> ④전혀 관심이 없다  </a:t>
            </a:r>
            <a:r>
              <a:rPr lang="ko-KR" altLang="ko-KR" sz="2400" b="1" dirty="0" smtClean="0">
                <a:latin typeface="+mj-lt"/>
              </a:rPr>
              <a:t>⑨</a:t>
            </a:r>
            <a:r>
              <a:rPr kumimoji="1" lang="ko-KR" altLang="en-US" sz="2400" b="1" dirty="0" smtClean="0">
                <a:latin typeface="+mj-lt"/>
                <a:ea typeface="휴먼모음T" pitchFamily="18" charset="-127"/>
              </a:rPr>
              <a:t>잘 모르겠다</a:t>
            </a:r>
            <a:endParaRPr kumimoji="1" lang="en-US" altLang="ko-KR" sz="2400" b="1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+mj-lt"/>
              <a:ea typeface="+mj-ea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ko-KR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ea"/>
                <a:ea typeface="+mj-ea"/>
              </a:rPr>
              <a:t>  </a:t>
            </a:r>
            <a:endParaRPr kumimoji="1" lang="en-US" altLang="ko-KR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ea"/>
              <a:ea typeface="+mj-ea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ko-KR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ea"/>
                <a:ea typeface="+mj-ea"/>
              </a:rPr>
              <a:t>4. </a:t>
            </a:r>
            <a:r>
              <a:rPr kumimoji="1" lang="ko-KR" alt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ea"/>
                <a:ea typeface="+mj-ea"/>
              </a:rPr>
              <a:t>귀하께서는 </a:t>
            </a:r>
            <a:r>
              <a:rPr kumimoji="1" lang="ko-KR" altLang="en-US" sz="24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j-ea"/>
                <a:ea typeface="+mj-ea"/>
              </a:rPr>
              <a:t>이명박</a:t>
            </a:r>
            <a:r>
              <a:rPr kumimoji="1" lang="ko-KR" alt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ea"/>
                <a:ea typeface="+mj-ea"/>
              </a:rPr>
              <a:t> 대통령을 대체로 어떻게 평가하십니까</a:t>
            </a:r>
            <a:r>
              <a:rPr kumimoji="1" lang="en-US" altLang="ko-KR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ea"/>
                <a:ea typeface="+mj-ea"/>
              </a:rPr>
              <a:t>?</a:t>
            </a:r>
            <a:endParaRPr kumimoji="1" lang="en-US" altLang="ko-KR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ea"/>
              <a:ea typeface="+mj-ea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ko-KR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ea"/>
                <a:ea typeface="+mj-ea"/>
              </a:rPr>
              <a:t> </a:t>
            </a:r>
            <a:r>
              <a:rPr kumimoji="1" lang="en-US" altLang="ko-KR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궁서"/>
                <a:ea typeface="궁서"/>
              </a:rPr>
              <a:t>①</a:t>
            </a:r>
            <a:r>
              <a:rPr kumimoji="1" lang="ko-KR" alt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ea"/>
                <a:ea typeface="+mj-ea"/>
              </a:rPr>
              <a:t>아주 잘한다  </a:t>
            </a:r>
            <a:r>
              <a:rPr kumimoji="1" lang="en-US" altLang="ko-KR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ea"/>
                <a:ea typeface="+mj-ea"/>
              </a:rPr>
              <a:t>	</a:t>
            </a:r>
            <a:r>
              <a:rPr kumimoji="1" lang="ko-KR" alt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ea"/>
                <a:ea typeface="+mj-ea"/>
              </a:rPr>
              <a:t>②잘한다  </a:t>
            </a:r>
            <a:r>
              <a:rPr kumimoji="1" lang="en-US" altLang="ko-KR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ea"/>
                <a:ea typeface="+mj-ea"/>
              </a:rPr>
              <a:t>		</a:t>
            </a:r>
            <a:r>
              <a:rPr kumimoji="1" lang="ko-KR" alt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ea"/>
                <a:ea typeface="+mj-ea"/>
              </a:rPr>
              <a:t>③보통이다 </a:t>
            </a:r>
            <a:endParaRPr kumimoji="1" lang="ko-KR" alt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ea"/>
              <a:ea typeface="+mj-ea"/>
            </a:endParaRPr>
          </a:p>
          <a:p>
            <a:pPr lvl="0" algn="just" eaLnBrk="0" fontAlgn="base" latinLnBrk="0" hangingPunct="0">
              <a:spcBef>
                <a:spcPct val="0"/>
              </a:spcBef>
              <a:spcAft>
                <a:spcPct val="0"/>
              </a:spcAft>
            </a:pPr>
            <a:r>
              <a:rPr kumimoji="1" lang="ko-KR" alt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ea"/>
                <a:ea typeface="+mj-ea"/>
              </a:rPr>
              <a:t> ④잘못한다  </a:t>
            </a:r>
            <a:r>
              <a:rPr kumimoji="1" lang="en-US" altLang="ko-KR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ea"/>
                <a:ea typeface="+mj-ea"/>
              </a:rPr>
              <a:t>		</a:t>
            </a:r>
            <a:r>
              <a:rPr kumimoji="1" lang="ko-KR" alt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ea"/>
                <a:ea typeface="+mj-ea"/>
              </a:rPr>
              <a:t>⑤아주 잘못한다 </a:t>
            </a:r>
            <a:r>
              <a:rPr lang="ko-KR" altLang="ko-KR" sz="2400" b="1" dirty="0" smtClean="0"/>
              <a:t> ⑨</a:t>
            </a:r>
            <a:r>
              <a:rPr kumimoji="1" lang="ko-KR" altLang="en-US" sz="2400" b="1" dirty="0" smtClean="0">
                <a:ea typeface="휴먼모음T" pitchFamily="18" charset="-127"/>
              </a:rPr>
              <a:t>잘 모르겠다</a:t>
            </a:r>
            <a:endParaRPr kumimoji="1" lang="ko-KR" altLang="en-US" sz="2400" b="1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+mj-ea"/>
              <a:ea typeface="+mj-ea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ko-KR" alt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ea"/>
                <a:ea typeface="+mj-ea"/>
              </a:rPr>
              <a:t>  </a:t>
            </a:r>
            <a:endParaRPr kumimoji="1" lang="ko-KR" alt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ea"/>
              <a:ea typeface="+mj-ea"/>
            </a:endParaRPr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3</a:t>
            </a:fld>
            <a:endParaRPr lang="ko-KR" alt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/>
          <p:cNvSpPr>
            <a:spLocks noChangeArrowheads="1"/>
          </p:cNvSpPr>
          <p:nvPr/>
        </p:nvSpPr>
        <p:spPr bwMode="auto">
          <a:xfrm>
            <a:off x="0" y="551148"/>
            <a:ext cx="8748464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ko-KR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</a:rPr>
              <a:t>5. </a:t>
            </a:r>
            <a:r>
              <a:rPr kumimoji="1" lang="ko-KR" alt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</a:rPr>
              <a:t>귀하께서는 </a:t>
            </a:r>
            <a:r>
              <a:rPr kumimoji="1" lang="en-US" altLang="ko-KR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</a:rPr>
              <a:t>2012</a:t>
            </a:r>
            <a:r>
              <a:rPr kumimoji="1" lang="ko-KR" altLang="en-US" sz="24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</a:rPr>
              <a:t>년말</a:t>
            </a:r>
            <a:r>
              <a:rPr kumimoji="1" lang="ko-KR" alt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</a:rPr>
              <a:t> 대통령선거에서 투표를 하셨습니까</a:t>
            </a:r>
            <a:r>
              <a:rPr kumimoji="1" lang="en-US" altLang="ko-KR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</a:rPr>
              <a:t>?</a:t>
            </a:r>
            <a:endParaRPr kumimoji="1" lang="en-US" altLang="ko-KR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ea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ko-KR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</a:rPr>
              <a:t> ①</a:t>
            </a:r>
            <a:r>
              <a:rPr kumimoji="1" lang="ko-KR" alt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</a:rPr>
              <a:t>투표하겠다  ②기권하겠다</a:t>
            </a:r>
            <a:endParaRPr kumimoji="1" lang="ko-KR" alt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ea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ko-KR" alt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</a:rPr>
              <a:t>  </a:t>
            </a:r>
            <a:endParaRPr kumimoji="1" lang="ko-KR" alt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ea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ko-KR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</a:rPr>
              <a:t>6. </a:t>
            </a:r>
            <a:r>
              <a:rPr kumimoji="1" lang="ko-KR" alt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</a:rPr>
              <a:t>귀하께서 다음 후보가 올해 대통령 선거에 출마한다면 </a:t>
            </a:r>
            <a:endParaRPr kumimoji="1" lang="en-US" altLang="ko-KR" sz="24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+mn-ea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ko-KR" sz="2400" b="1" dirty="0" smtClean="0">
                <a:solidFill>
                  <a:srgbClr val="000000"/>
                </a:solidFill>
                <a:latin typeface="+mn-ea"/>
              </a:rPr>
              <a:t>  </a:t>
            </a:r>
            <a:r>
              <a:rPr kumimoji="1" lang="ko-KR" alt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</a:rPr>
              <a:t>어느 후보를 선택하시겠습니까</a:t>
            </a:r>
            <a:r>
              <a:rPr kumimoji="1" lang="en-US" altLang="ko-KR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</a:rPr>
              <a:t>?</a:t>
            </a:r>
            <a:endParaRPr kumimoji="1" lang="en-US" altLang="ko-KR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ea"/>
            </a:endParaRPr>
          </a:p>
          <a:p>
            <a:pPr lvl="0" algn="just" eaLnBrk="0" fontAlgn="base" latinLnBrk="0" hangingPunct="0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</a:rPr>
              <a:t> ① </a:t>
            </a:r>
            <a:r>
              <a:rPr kumimoji="1" lang="ko-KR" altLang="en-US" sz="2400" b="1" dirty="0" smtClean="0">
                <a:solidFill>
                  <a:srgbClr val="000000"/>
                </a:solidFill>
                <a:latin typeface="+mn-ea"/>
              </a:rPr>
              <a:t>문재인 </a:t>
            </a:r>
            <a:r>
              <a:rPr kumimoji="1" lang="en-US" altLang="ko-KR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</a:rPr>
              <a:t>	</a:t>
            </a:r>
            <a:r>
              <a:rPr kumimoji="1" lang="ko-KR" altLang="en-US" sz="2400" b="1" dirty="0" smtClean="0">
                <a:solidFill>
                  <a:srgbClr val="000000"/>
                </a:solidFill>
                <a:latin typeface="+mn-ea"/>
              </a:rPr>
              <a:t>② 박근혜 </a:t>
            </a:r>
            <a:r>
              <a:rPr kumimoji="1" lang="en-US" altLang="ko-KR" sz="2400" b="1" dirty="0" smtClean="0">
                <a:solidFill>
                  <a:srgbClr val="000000"/>
                </a:solidFill>
                <a:latin typeface="+mn-ea"/>
              </a:rPr>
              <a:t>		</a:t>
            </a:r>
            <a:r>
              <a:rPr kumimoji="1" lang="ko-KR" alt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</a:rPr>
              <a:t>③ 기타</a:t>
            </a:r>
            <a:endParaRPr kumimoji="1" lang="ko-KR" alt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ea"/>
            </a:endParaRPr>
          </a:p>
          <a:p>
            <a:pPr lvl="0" algn="just" eaLnBrk="0" fontAlgn="base" latinLnBrk="0" hangingPunct="0">
              <a:spcBef>
                <a:spcPct val="0"/>
              </a:spcBef>
              <a:spcAft>
                <a:spcPct val="0"/>
              </a:spcAft>
            </a:pPr>
            <a:r>
              <a:rPr kumimoji="1" lang="ko-KR" alt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</a:rPr>
              <a:t> </a:t>
            </a:r>
            <a:r>
              <a:rPr lang="ko-KR" altLang="ko-KR" sz="2400" b="1" dirty="0" smtClean="0"/>
              <a:t>⑨</a:t>
            </a:r>
            <a:r>
              <a:rPr kumimoji="1" lang="ko-KR" altLang="en-US" sz="2400" b="1" dirty="0" smtClean="0">
                <a:ea typeface="휴먼모음T" pitchFamily="18" charset="-127"/>
              </a:rPr>
              <a:t>잘 모르겠다</a:t>
            </a:r>
            <a:endParaRPr kumimoji="1" lang="ko-KR" altLang="en-US" sz="2400" b="1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+mn-ea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ko-KR" alt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</a:rPr>
              <a:t>  </a:t>
            </a:r>
            <a:endParaRPr kumimoji="1" lang="ko-KR" alt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ea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altLang="ko-KR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ea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ko-KR" alt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한양신명조"/>
                <a:ea typeface="굴림" pitchFamily="50" charset="-127"/>
              </a:rPr>
              <a:t> </a:t>
            </a:r>
            <a:r>
              <a:rPr kumimoji="1" lang="ko-KR" alt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굴림" pitchFamily="50" charset="-127"/>
                <a:ea typeface="굴림" pitchFamily="50" charset="-127"/>
              </a:rPr>
              <a:t> </a:t>
            </a:r>
            <a:endParaRPr kumimoji="1" lang="ko-KR" alt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4</a:t>
            </a:fld>
            <a:endParaRPr lang="ko-KR" alt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323528" y="548680"/>
            <a:ext cx="8247290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eaLnBrk="0" fontAlgn="base" latinLnBrk="0" hangingPunct="0">
              <a:spcBef>
                <a:spcPct val="0"/>
              </a:spcBef>
              <a:spcAft>
                <a:spcPct val="0"/>
              </a:spcAft>
            </a:pPr>
            <a:r>
              <a:rPr kumimoji="1" lang="ko-KR" altLang="en-US" sz="2600" b="1" dirty="0" smtClean="0">
                <a:solidFill>
                  <a:srgbClr val="000000"/>
                </a:solidFill>
                <a:latin typeface="+mn-ea"/>
              </a:rPr>
              <a:t>**대단히 감사합니다</a:t>
            </a:r>
            <a:r>
              <a:rPr kumimoji="1" lang="en-US" altLang="ko-KR" sz="2600" b="1" dirty="0" smtClean="0">
                <a:solidFill>
                  <a:srgbClr val="000000"/>
                </a:solidFill>
                <a:latin typeface="+mn-ea"/>
              </a:rPr>
              <a:t>. </a:t>
            </a:r>
            <a:r>
              <a:rPr kumimoji="1" lang="ko-KR" altLang="en-US" sz="2600" b="1" dirty="0" smtClean="0">
                <a:solidFill>
                  <a:srgbClr val="000000"/>
                </a:solidFill>
                <a:latin typeface="+mn-ea"/>
              </a:rPr>
              <a:t>마지막으로 몇 가지 개인적인 </a:t>
            </a:r>
            <a:endParaRPr kumimoji="1" lang="en-US" altLang="ko-KR" sz="2600" b="1" dirty="0" smtClean="0">
              <a:solidFill>
                <a:srgbClr val="000000"/>
              </a:solidFill>
              <a:latin typeface="+mn-ea"/>
            </a:endParaRPr>
          </a:p>
          <a:p>
            <a:pPr lvl="0" algn="just" eaLnBrk="0" fontAlgn="base" latinLnBrk="0" hangingPunct="0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2600" b="1" dirty="0" smtClean="0">
                <a:solidFill>
                  <a:srgbClr val="000000"/>
                </a:solidFill>
                <a:latin typeface="+mn-ea"/>
              </a:rPr>
              <a:t>  </a:t>
            </a:r>
            <a:r>
              <a:rPr kumimoji="1" lang="ko-KR" altLang="en-US" sz="2600" b="1" dirty="0" err="1" smtClean="0">
                <a:solidFill>
                  <a:srgbClr val="000000"/>
                </a:solidFill>
                <a:latin typeface="+mn-ea"/>
              </a:rPr>
              <a:t>인적사항을</a:t>
            </a:r>
            <a:r>
              <a:rPr kumimoji="1" lang="ko-KR" altLang="en-US" sz="2600" b="1" dirty="0" smtClean="0">
                <a:solidFill>
                  <a:srgbClr val="000000"/>
                </a:solidFill>
                <a:latin typeface="+mn-ea"/>
              </a:rPr>
              <a:t> 여쭈어 보겠습니다</a:t>
            </a:r>
            <a:r>
              <a:rPr kumimoji="1" lang="en-US" altLang="ko-KR" sz="2600" b="1" dirty="0" smtClean="0">
                <a:solidFill>
                  <a:srgbClr val="000000"/>
                </a:solidFill>
                <a:latin typeface="+mn-ea"/>
              </a:rPr>
              <a:t>.</a:t>
            </a:r>
          </a:p>
          <a:p>
            <a:pPr lvl="0" algn="just" eaLnBrk="0" fontAlgn="base" latinLnBrk="0" hangingPunct="0">
              <a:spcBef>
                <a:spcPct val="0"/>
              </a:spcBef>
              <a:spcAft>
                <a:spcPct val="0"/>
              </a:spcAft>
            </a:pPr>
            <a:endParaRPr kumimoji="1" lang="en-US" altLang="ko-KR" sz="2600" b="1" dirty="0" smtClean="0">
              <a:latin typeface="+mn-ea"/>
            </a:endParaRPr>
          </a:p>
          <a:p>
            <a:pPr lvl="0" algn="just" eaLnBrk="0" fontAlgn="base" latinLnBrk="0" hangingPunct="0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2600" b="1" dirty="0" smtClean="0">
                <a:solidFill>
                  <a:srgbClr val="000000"/>
                </a:solidFill>
                <a:latin typeface="+mn-ea"/>
              </a:rPr>
              <a:t>7. </a:t>
            </a:r>
            <a:r>
              <a:rPr kumimoji="1" lang="ko-KR" altLang="en-US" sz="2600" b="1" dirty="0" smtClean="0">
                <a:solidFill>
                  <a:srgbClr val="000000"/>
                </a:solidFill>
                <a:latin typeface="+mn-ea"/>
              </a:rPr>
              <a:t>귀하의 최종 학력은 어떻게 되십니까</a:t>
            </a:r>
            <a:r>
              <a:rPr kumimoji="1" lang="en-US" altLang="ko-KR" sz="2600" b="1" dirty="0" smtClean="0">
                <a:solidFill>
                  <a:srgbClr val="000000"/>
                </a:solidFill>
                <a:latin typeface="+mn-ea"/>
              </a:rPr>
              <a:t>?</a:t>
            </a:r>
            <a:endParaRPr kumimoji="1" lang="en-US" altLang="ko-KR" sz="2600" b="1" dirty="0" smtClean="0">
              <a:latin typeface="+mn-ea"/>
            </a:endParaRPr>
          </a:p>
          <a:p>
            <a:pPr lvl="0" algn="just" eaLnBrk="0" fontAlgn="base" latinLnBrk="0" hangingPunct="0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2600" b="1" dirty="0" smtClean="0">
                <a:solidFill>
                  <a:srgbClr val="000000"/>
                </a:solidFill>
                <a:latin typeface="+mn-ea"/>
              </a:rPr>
              <a:t> ①</a:t>
            </a:r>
            <a:r>
              <a:rPr kumimoji="1" lang="ko-KR" altLang="en-US" sz="2600" b="1" dirty="0" smtClean="0">
                <a:solidFill>
                  <a:srgbClr val="000000"/>
                </a:solidFill>
                <a:latin typeface="+mn-ea"/>
              </a:rPr>
              <a:t>국졸 이하 ②중졸  ③고졸  ④대졸 이상</a:t>
            </a:r>
            <a:endParaRPr kumimoji="1" lang="ko-KR" altLang="en-US" sz="2600" b="1" dirty="0" smtClean="0">
              <a:latin typeface="+mn-ea"/>
            </a:endParaRPr>
          </a:p>
          <a:p>
            <a:pPr lvl="0" algn="just" eaLnBrk="0" fontAlgn="base" latinLnBrk="0" hangingPunct="0">
              <a:spcBef>
                <a:spcPct val="0"/>
              </a:spcBef>
              <a:spcAft>
                <a:spcPct val="0"/>
              </a:spcAft>
            </a:pPr>
            <a:r>
              <a:rPr kumimoji="1" lang="ko-KR" altLang="en-US" sz="2600" b="1" dirty="0" smtClean="0">
                <a:solidFill>
                  <a:srgbClr val="000000"/>
                </a:solidFill>
                <a:latin typeface="+mn-ea"/>
              </a:rPr>
              <a:t>  </a:t>
            </a:r>
            <a:endParaRPr kumimoji="1" lang="ko-KR" altLang="en-US" sz="2600" b="1" dirty="0" smtClean="0">
              <a:latin typeface="+mn-ea"/>
            </a:endParaRPr>
          </a:p>
          <a:p>
            <a:pPr lvl="0" algn="just" eaLnBrk="0" fontAlgn="base" latinLnBrk="0" hangingPunct="0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2600" b="1" dirty="0" smtClean="0">
                <a:solidFill>
                  <a:srgbClr val="000000"/>
                </a:solidFill>
                <a:latin typeface="+mn-ea"/>
              </a:rPr>
              <a:t>8. </a:t>
            </a:r>
            <a:r>
              <a:rPr kumimoji="1" lang="ko-KR" altLang="en-US" sz="2600" b="1" dirty="0" smtClean="0">
                <a:solidFill>
                  <a:srgbClr val="000000"/>
                </a:solidFill>
                <a:latin typeface="+mn-ea"/>
              </a:rPr>
              <a:t>귀하의 종교는 무엇입니까</a:t>
            </a:r>
            <a:r>
              <a:rPr kumimoji="1" lang="en-US" altLang="ko-KR" sz="2600" b="1" dirty="0" smtClean="0">
                <a:solidFill>
                  <a:srgbClr val="000000"/>
                </a:solidFill>
                <a:latin typeface="+mn-ea"/>
              </a:rPr>
              <a:t>?</a:t>
            </a:r>
          </a:p>
          <a:p>
            <a:pPr lvl="0" algn="just" eaLnBrk="0" fontAlgn="base" latinLnBrk="0" hangingPunct="0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2600" b="1" dirty="0" smtClean="0">
                <a:solidFill>
                  <a:srgbClr val="000000"/>
                </a:solidFill>
                <a:latin typeface="+mn-ea"/>
              </a:rPr>
              <a:t> ①</a:t>
            </a:r>
            <a:r>
              <a:rPr kumimoji="1" lang="ko-KR" altLang="en-US" sz="2600" b="1" dirty="0" smtClean="0">
                <a:solidFill>
                  <a:srgbClr val="000000"/>
                </a:solidFill>
                <a:latin typeface="+mn-ea"/>
              </a:rPr>
              <a:t>기독교 ②불교 ③천주교</a:t>
            </a:r>
            <a:r>
              <a:rPr kumimoji="1" lang="ko-KR" altLang="en-US" sz="2600" b="1" dirty="0" smtClean="0">
                <a:latin typeface="+mn-ea"/>
              </a:rPr>
              <a:t>  </a:t>
            </a:r>
            <a:r>
              <a:rPr kumimoji="1" lang="ko-KR" altLang="en-US" sz="2600" b="1" dirty="0" smtClean="0">
                <a:solidFill>
                  <a:srgbClr val="000000"/>
                </a:solidFill>
                <a:latin typeface="+mn-ea"/>
              </a:rPr>
              <a:t>④기타 종교 ⑤없다</a:t>
            </a:r>
            <a:endParaRPr kumimoji="1" lang="en-US" altLang="ko-KR" sz="2600" b="1" dirty="0" smtClean="0">
              <a:solidFill>
                <a:srgbClr val="000000"/>
              </a:solidFill>
              <a:latin typeface="+mn-ea"/>
            </a:endParaRPr>
          </a:p>
          <a:p>
            <a:pPr lvl="0" algn="just" eaLnBrk="0" fontAlgn="base" latinLnBrk="0" hangingPunct="0">
              <a:spcBef>
                <a:spcPct val="0"/>
              </a:spcBef>
              <a:spcAft>
                <a:spcPct val="0"/>
              </a:spcAft>
            </a:pPr>
            <a:endParaRPr kumimoji="1" lang="en-US" altLang="ko-KR" sz="2600" b="1" dirty="0" smtClean="0">
              <a:solidFill>
                <a:srgbClr val="000000"/>
              </a:solidFill>
              <a:latin typeface="+mn-ea"/>
            </a:endParaRPr>
          </a:p>
          <a:p>
            <a:pPr algn="just" eaLnBrk="0" fontAlgn="base" latinLnBrk="0" hangingPunct="0">
              <a:spcBef>
                <a:spcPct val="0"/>
              </a:spcBef>
              <a:spcAft>
                <a:spcPct val="0"/>
              </a:spcAft>
            </a:pPr>
            <a:r>
              <a:rPr lang="ko-KR" altLang="en-US" sz="2600" b="1" dirty="0" smtClean="0">
                <a:latin typeface="+mn-ea"/>
              </a:rPr>
              <a:t>*조사에 </a:t>
            </a:r>
            <a:r>
              <a:rPr lang="ko-KR" altLang="en-US" sz="2600" b="1" dirty="0" smtClean="0">
                <a:latin typeface="+mn-ea"/>
              </a:rPr>
              <a:t>응해 주신데 대해 다시 한번 </a:t>
            </a:r>
            <a:r>
              <a:rPr lang="ko-KR" altLang="en-US" sz="2600" b="1" dirty="0" err="1" smtClean="0">
                <a:latin typeface="+mn-ea"/>
              </a:rPr>
              <a:t>감사드립니다</a:t>
            </a:r>
            <a:r>
              <a:rPr lang="en-US" altLang="ko-KR" sz="2600" b="1" dirty="0" smtClean="0">
                <a:latin typeface="+mn-ea"/>
              </a:rPr>
              <a:t>. </a:t>
            </a:r>
          </a:p>
          <a:p>
            <a:pPr algn="just" eaLnBrk="0" fontAlgn="base" latinLnBrk="0" hangingPunct="0">
              <a:spcBef>
                <a:spcPct val="0"/>
              </a:spcBef>
              <a:spcAft>
                <a:spcPct val="0"/>
              </a:spcAft>
            </a:pPr>
            <a:r>
              <a:rPr lang="en-US" altLang="ko-KR" sz="2600" b="1" dirty="0" smtClean="0">
                <a:latin typeface="+mn-ea"/>
              </a:rPr>
              <a:t>  </a:t>
            </a:r>
            <a:r>
              <a:rPr lang="ko-KR" altLang="en-US" sz="2600" b="1" dirty="0" smtClean="0">
                <a:latin typeface="+mn-ea"/>
              </a:rPr>
              <a:t>안녕히 계십시오</a:t>
            </a:r>
            <a:r>
              <a:rPr lang="en-US" altLang="ko-KR" sz="2600" b="1" dirty="0" smtClean="0">
                <a:latin typeface="+mn-ea"/>
              </a:rPr>
              <a:t>. </a:t>
            </a:r>
            <a:endParaRPr lang="en-US" altLang="ko-KR" sz="2600" b="1" dirty="0" smtClean="0">
              <a:latin typeface="+mn-ea"/>
            </a:endParaRPr>
          </a:p>
          <a:p>
            <a:pPr algn="just" eaLnBrk="0" fontAlgn="base" latinLnBrk="0" hangingPunct="0">
              <a:spcBef>
                <a:spcPct val="0"/>
              </a:spcBef>
              <a:spcAft>
                <a:spcPct val="0"/>
              </a:spcAft>
            </a:pPr>
            <a:endParaRPr lang="en-US" altLang="ko-KR" sz="2600" b="1" dirty="0" smtClean="0">
              <a:latin typeface="+mn-ea"/>
            </a:endParaRPr>
          </a:p>
          <a:p>
            <a:pPr algn="just" eaLnBrk="0" fontAlgn="base" latinLnBrk="0" hangingPunct="0">
              <a:spcBef>
                <a:spcPct val="0"/>
              </a:spcBef>
              <a:spcAft>
                <a:spcPct val="0"/>
              </a:spcAft>
            </a:pPr>
            <a:r>
              <a:rPr lang="en-US" altLang="ko-KR" sz="2600" b="1" dirty="0" smtClean="0">
                <a:latin typeface="+mn-ea"/>
              </a:rPr>
              <a:t>**</a:t>
            </a:r>
            <a:r>
              <a:rPr lang="ko-KR" altLang="en-US" sz="2000" b="1" dirty="0" smtClean="0">
                <a:latin typeface="+mn-ea"/>
              </a:rPr>
              <a:t>간단한 </a:t>
            </a:r>
            <a:r>
              <a:rPr lang="ko-KR" altLang="en-US" sz="2000" b="1" dirty="0" smtClean="0">
                <a:latin typeface="+mn-ea"/>
              </a:rPr>
              <a:t>내용이지만 이 설문지를 </a:t>
            </a:r>
            <a:r>
              <a:rPr kumimoji="1" lang="en-US" altLang="ko-KR" sz="2000" b="1" dirty="0" smtClean="0">
                <a:solidFill>
                  <a:srgbClr val="000000"/>
                </a:solidFill>
                <a:latin typeface="+mn-ea"/>
              </a:rPr>
              <a:t>10-20</a:t>
            </a:r>
            <a:r>
              <a:rPr kumimoji="1" lang="ko-KR" altLang="en-US" sz="2000" b="1" dirty="0" smtClean="0">
                <a:solidFill>
                  <a:srgbClr val="000000"/>
                </a:solidFill>
                <a:latin typeface="+mn-ea"/>
              </a:rPr>
              <a:t>장 정도 복사하여 </a:t>
            </a:r>
            <a:r>
              <a:rPr lang="ko-KR" altLang="en-US" sz="2000" b="1" dirty="0" smtClean="0">
                <a:latin typeface="+mn-ea"/>
              </a:rPr>
              <a:t>필드에 나가거나 무작위 전화로 </a:t>
            </a:r>
            <a:r>
              <a:rPr lang="ko-KR" altLang="en-US" sz="2000" b="1" dirty="0" smtClean="0">
                <a:solidFill>
                  <a:srgbClr val="FF0000"/>
                </a:solidFill>
                <a:latin typeface="+mn-ea"/>
              </a:rPr>
              <a:t>설문조사를 직접 해보시면 </a:t>
            </a:r>
            <a:r>
              <a:rPr lang="ko-KR" altLang="en-US" sz="2000" b="1" dirty="0" smtClean="0">
                <a:latin typeface="+mn-ea"/>
              </a:rPr>
              <a:t>설문조사의 </a:t>
            </a:r>
            <a:r>
              <a:rPr kumimoji="1" lang="ko-KR" altLang="en-US" sz="2000" b="1" dirty="0" smtClean="0">
                <a:solidFill>
                  <a:srgbClr val="000000"/>
                </a:solidFill>
                <a:latin typeface="+mn-ea"/>
              </a:rPr>
              <a:t>현장상황에 대한 실질적인 이해 그리고 앞으로 데이터 분석에 많은 도움이 됩니다</a:t>
            </a:r>
            <a:r>
              <a:rPr kumimoji="1" lang="en-US" altLang="ko-KR" sz="2000" b="1" dirty="0" smtClean="0">
                <a:solidFill>
                  <a:srgbClr val="000000"/>
                </a:solidFill>
                <a:latin typeface="+mn-ea"/>
              </a:rPr>
              <a:t>. </a:t>
            </a:r>
            <a:endParaRPr kumimoji="1" lang="ko-KR" altLang="en-US" sz="2000" b="1" dirty="0" smtClean="0">
              <a:latin typeface="+mn-ea"/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214282" y="1500174"/>
            <a:ext cx="8358246" cy="28931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altLang="ko-KR" sz="2600" b="1" dirty="0" smtClean="0">
              <a:latin typeface="+mn-ea"/>
            </a:endParaRPr>
          </a:p>
          <a:p>
            <a:endParaRPr lang="en-US" altLang="ko-KR" sz="2600" b="1" dirty="0" smtClean="0">
              <a:latin typeface="+mn-ea"/>
            </a:endParaRPr>
          </a:p>
          <a:p>
            <a:endParaRPr lang="en-US" altLang="ko-KR" sz="2600" b="1" dirty="0" smtClean="0">
              <a:latin typeface="+mn-ea"/>
            </a:endParaRPr>
          </a:p>
          <a:p>
            <a:endParaRPr lang="en-US" altLang="ko-KR" sz="2600" b="1" dirty="0" smtClean="0">
              <a:latin typeface="+mn-ea"/>
            </a:endParaRPr>
          </a:p>
          <a:p>
            <a:endParaRPr lang="en-US" altLang="ko-KR" sz="2600" b="1" dirty="0" smtClean="0">
              <a:latin typeface="+mn-ea"/>
            </a:endParaRPr>
          </a:p>
          <a:p>
            <a:endParaRPr lang="en-US" altLang="ko-KR" sz="2600" b="1" dirty="0" smtClean="0">
              <a:latin typeface="+mn-ea"/>
            </a:endParaRPr>
          </a:p>
          <a:p>
            <a:endParaRPr lang="ko-KR" altLang="en-US" sz="2600" b="1" dirty="0">
              <a:latin typeface="+mn-ea"/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5</a:t>
            </a:fld>
            <a:endParaRPr lang="ko-KR" alt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ps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pss ppt">
      <a:majorFont>
        <a:latin typeface="휴먼모음T"/>
        <a:ea typeface="휴먼모음T"/>
        <a:cs typeface=""/>
      </a:majorFont>
      <a:minorFont>
        <a:latin typeface="휴먼모음T"/>
        <a:ea typeface="휴먼모음T"/>
        <a:cs typeface=""/>
      </a:minorFont>
    </a:fontScheme>
    <a:fmtScheme name="도시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126</TotalTime>
  <Words>172</Words>
  <Application>Microsoft Office PowerPoint</Application>
  <PresentationFormat>화면 슬라이드 쇼(4:3)</PresentationFormat>
  <Paragraphs>56</Paragraphs>
  <Slides>5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5</vt:i4>
      </vt:variant>
    </vt:vector>
  </HeadingPairs>
  <TitlesOfParts>
    <vt:vector size="6" baseType="lpstr">
      <vt:lpstr>spss</vt:lpstr>
      <vt:lpstr>6장 : 설문지(2)</vt:lpstr>
      <vt:lpstr>슬라이드 2</vt:lpstr>
      <vt:lpstr>슬라이드 3</vt:lpstr>
      <vt:lpstr>슬라이드 4</vt:lpstr>
      <vt:lpstr>슬라이드 5</vt:lpstr>
    </vt:vector>
  </TitlesOfParts>
  <Company>R&amp;D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5강:_4장_설문지_2</dc:title>
  <dc:creator>Microsoft Corporation</dc:creator>
  <cp:lastModifiedBy>User</cp:lastModifiedBy>
  <cp:revision>18</cp:revision>
  <dcterms:created xsi:type="dcterms:W3CDTF">2006-10-05T04:04:58Z</dcterms:created>
  <dcterms:modified xsi:type="dcterms:W3CDTF">2012-12-21T05:08:24Z</dcterms:modified>
</cp:coreProperties>
</file>