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8" r:id="rId5"/>
    <p:sldId id="259" r:id="rId6"/>
    <p:sldId id="267" r:id="rId7"/>
    <p:sldId id="261" r:id="rId8"/>
    <p:sldId id="266" r:id="rId9"/>
    <p:sldId id="269" r:id="rId10"/>
    <p:sldId id="262" r:id="rId11"/>
    <p:sldId id="265" r:id="rId12"/>
    <p:sldId id="263" r:id="rId13"/>
    <p:sldId id="264" r:id="rId14"/>
    <p:sldId id="270" r:id="rId15"/>
    <p:sldId id="271" r:id="rId16"/>
    <p:sldId id="272" r:id="rId17"/>
    <p:sldId id="273" r:id="rId18"/>
    <p:sldId id="274" r:id="rId19"/>
    <p:sldId id="275" r:id="rId20"/>
    <p:sldId id="276" r:id="rId21"/>
    <p:sldId id="280" r:id="rId22"/>
    <p:sldId id="277" r:id="rId23"/>
    <p:sldId id="281" r:id="rId24"/>
    <p:sldId id="278" r:id="rId25"/>
    <p:sldId id="283" r:id="rId26"/>
    <p:sldId id="282" r:id="rId27"/>
    <p:sldId id="284" r:id="rId28"/>
    <p:sldId id="279" r:id="rId2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DBD3B-4947-4C86-9516-6505966854D5}" type="datetimeFigureOut">
              <a:rPr lang="ko-KR" altLang="en-US" smtClean="0"/>
              <a:t>2009-03-20</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9F6661-8FC6-430A-BB37-DD6A2883236C}" type="slidenum">
              <a:rPr lang="ko-KR" altLang="en-US" smtClean="0"/>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AC96A17-E113-497B-82F3-EC7DF74472CC}" type="datetime1">
              <a:rPr lang="ko-KR" altLang="en-US" smtClean="0"/>
              <a:t>2009-03-20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A743F13-9A54-43AC-AD9E-B928B6C4FF5D}" type="datetime1">
              <a:rPr lang="ko-KR" altLang="en-US" smtClean="0"/>
              <a:t>2009-03-20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A3FEDCB-DF75-47E3-80ED-C70C2E6431D0}" type="datetime1">
              <a:rPr lang="ko-KR" altLang="en-US" smtClean="0"/>
              <a:t>2009-03-20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32FCA6D-5C7A-462C-B1AD-51FE6608B648}" type="datetime1">
              <a:rPr lang="ko-KR" altLang="en-US" smtClean="0"/>
              <a:t>2009-03-20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B4A7D67-885C-43F0-A564-7A11538D8E84}" type="datetime1">
              <a:rPr lang="ko-KR" altLang="en-US" smtClean="0"/>
              <a:t>2009-03-20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A9EED78-139A-4E3D-B87A-B8052A7B8D56}" type="datetime1">
              <a:rPr lang="ko-KR" altLang="en-US" smtClean="0"/>
              <a:t>2009-03-20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006ED93-FFE2-4695-87E3-6E69DAADE9D8}" type="datetime1">
              <a:rPr lang="ko-KR" altLang="en-US" smtClean="0"/>
              <a:t>2009-03-20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27863EA0-24B8-407C-A55B-2D56F6B3C8DC}" type="datetime1">
              <a:rPr lang="ko-KR" altLang="en-US" smtClean="0"/>
              <a:t>2009-03-20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13E168B-554C-4A4B-839C-E4E4D83B0C51}" type="datetime1">
              <a:rPr lang="ko-KR" altLang="en-US" smtClean="0"/>
              <a:t>2009-03-20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074382E-E000-43A6-91FD-84B7A5985228}" type="datetime1">
              <a:rPr lang="ko-KR" altLang="en-US" smtClean="0"/>
              <a:t>2009-03-20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3A7D4C6-645C-4D08-8403-82E6FFF29060}" type="datetime1">
              <a:rPr lang="ko-KR" altLang="en-US" smtClean="0"/>
              <a:t>2009-03-20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BFCD5D1-E25D-4B96-B94C-800C66A2EE0E}"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D4388-C295-4D32-AC7E-9ECFF69B91D1}" type="datetime1">
              <a:rPr lang="ko-KR" altLang="en-US" smtClean="0"/>
              <a:t>2009-03-20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CD5D1-E25D-4B96-B94C-800C66A2EE0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CONTRACTS(3)</a:t>
            </a:r>
            <a:endParaRPr lang="ko-KR" altLang="en-US" dirty="0"/>
          </a:p>
        </p:txBody>
      </p:sp>
      <p:sp>
        <p:nvSpPr>
          <p:cNvPr id="3" name="부제목 2"/>
          <p:cNvSpPr>
            <a:spLocks noGrp="1"/>
          </p:cNvSpPr>
          <p:nvPr>
            <p:ph type="subTitle" idx="1"/>
          </p:nvPr>
        </p:nvSpPr>
        <p:spPr/>
        <p:txBody>
          <a:bodyPr/>
          <a:lstStyle/>
          <a:p>
            <a:pPr marL="514350" lvl="0" indent="-514350">
              <a:buFont typeface="Arial" pitchFamily="34" charset="0"/>
              <a:buAutoNum type="arabicPeriod"/>
            </a:pPr>
            <a:r>
              <a:rPr lang="en-US" dirty="0" err="1" smtClean="0"/>
              <a:t>Offeror</a:t>
            </a:r>
            <a:endParaRPr lang="ko-KR" altLang="en-US" dirty="0"/>
          </a:p>
          <a:p>
            <a:pPr marL="514350" lvl="0" indent="-514350">
              <a:buFont typeface="Arial" pitchFamily="34" charset="0"/>
              <a:buAutoNum type="arabicPeriod"/>
            </a:pPr>
            <a:r>
              <a:rPr lang="en-US" dirty="0"/>
              <a:t>Defective </a:t>
            </a:r>
            <a:r>
              <a:rPr lang="en-US" dirty="0" smtClean="0"/>
              <a:t>acceptance</a:t>
            </a:r>
          </a:p>
          <a:p>
            <a:pPr marL="514350" indent="-514350">
              <a:buFont typeface="Arial" pitchFamily="34" charset="0"/>
              <a:buAutoNum type="arabicPeriod"/>
            </a:pPr>
            <a:r>
              <a:rPr lang="en-US" dirty="0"/>
              <a:t>Contracts</a:t>
            </a:r>
            <a:endParaRPr lang="ko-KR" altLang="en-US" dirty="0"/>
          </a:p>
          <a:p>
            <a:pPr marL="514350" lvl="0" indent="-514350"/>
            <a:endParaRPr lang="ko-KR" altLang="en-US" dirty="0"/>
          </a:p>
          <a:p>
            <a:pPr marL="514350" indent="-514350"/>
            <a:endParaRPr lang="en-US" altLang="ko-KR" dirty="0" smtClean="0"/>
          </a:p>
          <a:p>
            <a:pPr marL="514350" indent="-514350">
              <a:buAutoNum type="arabicPeriod"/>
            </a:pP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a:t>
            </a:fld>
            <a:endParaRPr lang="ko-K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428604"/>
            <a:ext cx="8229600" cy="5697559"/>
          </a:xfrm>
        </p:spPr>
        <p:txBody>
          <a:bodyPr>
            <a:normAutofit/>
          </a:bodyPr>
          <a:lstStyle/>
          <a:p>
            <a:pPr lvl="1"/>
            <a:r>
              <a:rPr lang="en-US" dirty="0"/>
              <a:t>If </a:t>
            </a:r>
            <a:r>
              <a:rPr lang="en-US" dirty="0" err="1"/>
              <a:t>offeree</a:t>
            </a:r>
            <a:r>
              <a:rPr lang="en-US" dirty="0"/>
              <a:t> responds to offer in any way that </a:t>
            </a:r>
            <a:r>
              <a:rPr lang="en-US" b="1" dirty="0"/>
              <a:t>tampers with the terms</a:t>
            </a:r>
            <a:r>
              <a:rPr lang="en-US" dirty="0"/>
              <a:t>:</a:t>
            </a:r>
            <a:endParaRPr lang="ko-KR" altLang="en-US" dirty="0"/>
          </a:p>
          <a:p>
            <a:pPr lvl="2"/>
            <a:r>
              <a:rPr lang="en-US" dirty="0"/>
              <a:t>No K is formed.</a:t>
            </a:r>
            <a:endParaRPr lang="ko-KR" altLang="en-US" dirty="0"/>
          </a:p>
          <a:p>
            <a:pPr lvl="2"/>
            <a:r>
              <a:rPr lang="en-US" dirty="0"/>
              <a:t>Original offer is destroyed.</a:t>
            </a:r>
            <a:endParaRPr lang="ko-KR" altLang="en-US" dirty="0"/>
          </a:p>
          <a:p>
            <a:pPr lvl="2"/>
            <a:r>
              <a:rPr lang="en-US" u="sng" dirty="0"/>
              <a:t>Rejection-counteroffer rule</a:t>
            </a:r>
            <a:r>
              <a:rPr lang="en-US" dirty="0"/>
              <a:t>.</a:t>
            </a:r>
            <a:endParaRPr lang="ko-KR" altLang="en-US" dirty="0"/>
          </a:p>
          <a:p>
            <a:pPr lvl="3"/>
            <a:r>
              <a:rPr lang="en-US" u="sng" dirty="0"/>
              <a:t>UCC 2</a:t>
            </a:r>
            <a:r>
              <a:rPr lang="en-US" dirty="0"/>
              <a:t>-207 (formation by an </a:t>
            </a:r>
            <a:r>
              <a:rPr lang="en-US" dirty="0" err="1"/>
              <a:t>offeree</a:t>
            </a:r>
            <a:r>
              <a:rPr lang="en-US" dirty="0"/>
              <a:t> who attempts to add additional or variant terms).</a:t>
            </a:r>
            <a:endParaRPr lang="ko-KR" altLang="en-US"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10</a:t>
            </a:fld>
            <a:endParaRPr lang="ko-K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357166"/>
            <a:ext cx="8229600" cy="5768997"/>
          </a:xfrm>
        </p:spPr>
        <p:txBody>
          <a:bodyPr>
            <a:normAutofit/>
          </a:bodyPr>
          <a:lstStyle/>
          <a:p>
            <a:pPr lvl="2"/>
            <a:r>
              <a:rPr lang="en-US" u="sng" dirty="0" smtClean="0"/>
              <a:t>Common law</a:t>
            </a:r>
            <a:r>
              <a:rPr lang="en-US" dirty="0" smtClean="0"/>
              <a:t> gave the </a:t>
            </a:r>
            <a:r>
              <a:rPr lang="en-US" dirty="0" err="1" smtClean="0"/>
              <a:t>offeree</a:t>
            </a:r>
            <a:r>
              <a:rPr lang="en-US" dirty="0" smtClean="0"/>
              <a:t> limited, narrow window of opportunity for acceptance </a:t>
            </a:r>
            <a:r>
              <a:rPr lang="en-US" dirty="0" smtClean="0">
                <a:sym typeface="Wingdings"/>
              </a:rPr>
              <a:t></a:t>
            </a:r>
            <a:r>
              <a:rPr lang="en-US" dirty="0" smtClean="0"/>
              <a:t> </a:t>
            </a:r>
            <a:r>
              <a:rPr lang="en-US" b="1" dirty="0" smtClean="0"/>
              <a:t>mirror image rule</a:t>
            </a:r>
            <a:r>
              <a:rPr lang="en-US" dirty="0" smtClean="0"/>
              <a:t>.</a:t>
            </a:r>
            <a:endParaRPr lang="ko-KR" altLang="en-US" dirty="0" smtClean="0"/>
          </a:p>
          <a:p>
            <a:pPr lvl="3"/>
            <a:r>
              <a:rPr lang="en-US" u="sng" dirty="0" smtClean="0"/>
              <a:t>Ex</a:t>
            </a:r>
            <a:r>
              <a:rPr lang="en-US" dirty="0" smtClean="0"/>
              <a:t>: </a:t>
            </a:r>
            <a:r>
              <a:rPr lang="en-US" b="1" u="sng" dirty="0" smtClean="0"/>
              <a:t>Doctrine of revival</a:t>
            </a:r>
            <a:r>
              <a:rPr lang="en-US" dirty="0" smtClean="0"/>
              <a:t>.  If there is an offer and counteroffer, rejection by </a:t>
            </a:r>
            <a:r>
              <a:rPr lang="en-US" dirty="0" err="1" smtClean="0"/>
              <a:t>offeror</a:t>
            </a:r>
            <a:r>
              <a:rPr lang="en-US" dirty="0" smtClean="0"/>
              <a:t>, another counteroffer and I accept, this would not trigger an acceptance with merely “I accept” – should make more explicit acceptance.</a:t>
            </a:r>
            <a:endParaRPr lang="ko-KR" altLang="en-US" dirty="0" smtClean="0"/>
          </a:p>
          <a:p>
            <a:pPr lvl="3"/>
            <a:r>
              <a:rPr lang="en-US" dirty="0" smtClean="0"/>
              <a:t>“I reject” would not reject the offer.  1 hour later I can say “I accept.”</a:t>
            </a:r>
            <a:endParaRPr lang="ko-KR" altLang="en-US" dirty="0" smtClean="0"/>
          </a:p>
          <a:p>
            <a:pPr lvl="3"/>
            <a:r>
              <a:rPr lang="en-US" dirty="0" err="1" smtClean="0"/>
              <a:t>Offeree</a:t>
            </a:r>
            <a:r>
              <a:rPr lang="en-US" dirty="0" smtClean="0"/>
              <a:t> saying “there has to be an implied warranty of merchantability.”  </a:t>
            </a:r>
            <a:r>
              <a:rPr lang="en-US" dirty="0" err="1" smtClean="0"/>
              <a:t>Offeror</a:t>
            </a:r>
            <a:r>
              <a:rPr lang="en-US" dirty="0" smtClean="0"/>
              <a:t> says “I reject – we don’t offer that.”  Then, </a:t>
            </a:r>
            <a:r>
              <a:rPr lang="en-US" dirty="0" err="1" smtClean="0"/>
              <a:t>offeror</a:t>
            </a:r>
            <a:r>
              <a:rPr lang="en-US" dirty="0" smtClean="0"/>
              <a:t> offers her the car, it’s subject to the implied warranty b/c of no disclaimer of the implied warranty of merchantability.</a:t>
            </a: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11</a:t>
            </a:fld>
            <a:endParaRPr lang="ko-K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a:bodyPr>
          <a:lstStyle/>
          <a:p>
            <a:pPr lvl="1"/>
            <a:r>
              <a:rPr lang="en-US" dirty="0"/>
              <a:t>UCC</a:t>
            </a:r>
            <a:endParaRPr lang="ko-KR" altLang="en-US" dirty="0"/>
          </a:p>
          <a:p>
            <a:pPr lvl="2"/>
            <a:r>
              <a:rPr lang="en-US" u="sng" dirty="0"/>
              <a:t>Attempted acceptance</a:t>
            </a:r>
            <a:r>
              <a:rPr lang="en-US" dirty="0"/>
              <a:t>: </a:t>
            </a:r>
            <a:r>
              <a:rPr lang="en-US" dirty="0" err="1"/>
              <a:t>Offeree</a:t>
            </a:r>
            <a:r>
              <a:rPr lang="en-US" dirty="0"/>
              <a:t> says: I accept your offer, but adds a few more terms (at c/l this would be fatal, killing the K).  At UCC, this would not be fatal – there would be always be a K.</a:t>
            </a:r>
            <a:endParaRPr lang="ko-KR" altLang="en-US" dirty="0"/>
          </a:p>
          <a:p>
            <a:pPr lvl="2"/>
            <a:r>
              <a:rPr lang="en-US" dirty="0" err="1"/>
              <a:t>Offeror</a:t>
            </a:r>
            <a:r>
              <a:rPr lang="en-US" dirty="0"/>
              <a:t> may say: take it or leave it (</a:t>
            </a:r>
            <a:r>
              <a:rPr lang="en-US" u="sng" dirty="0"/>
              <a:t>iron clad rule</a:t>
            </a:r>
            <a:r>
              <a:rPr lang="en-US" dirty="0"/>
              <a:t>).  Therefore, </a:t>
            </a:r>
            <a:r>
              <a:rPr lang="en-US" dirty="0" err="1"/>
              <a:t>offeror</a:t>
            </a:r>
            <a:r>
              <a:rPr lang="en-US" dirty="0"/>
              <a:t> won’t be bound to </a:t>
            </a:r>
            <a:r>
              <a:rPr lang="en-US" dirty="0" err="1"/>
              <a:t>offeree’s</a:t>
            </a:r>
            <a:r>
              <a:rPr lang="en-US" dirty="0"/>
              <a:t> counteroffer terms.</a:t>
            </a:r>
            <a:endParaRPr lang="ko-KR" altLang="en-US" dirty="0"/>
          </a:p>
          <a:p>
            <a:pPr lvl="2"/>
            <a:r>
              <a:rPr lang="en-US" dirty="0"/>
              <a:t>Whether or not the terms originating with the </a:t>
            </a:r>
            <a:r>
              <a:rPr lang="en-US" dirty="0" err="1"/>
              <a:t>offeree</a:t>
            </a:r>
            <a:r>
              <a:rPr lang="en-US" dirty="0"/>
              <a:t> are consistent or inconsistent with the offer</a:t>
            </a:r>
            <a:r>
              <a:rPr lang="en-US" dirty="0" smtClean="0"/>
              <a:t>….</a:t>
            </a: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12</a:t>
            </a:fld>
            <a:endParaRPr lang="ko-K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428604"/>
            <a:ext cx="8229600" cy="5697559"/>
          </a:xfrm>
        </p:spPr>
        <p:txBody>
          <a:bodyPr>
            <a:normAutofit/>
          </a:bodyPr>
          <a:lstStyle/>
          <a:p>
            <a:pPr lvl="3"/>
            <a:r>
              <a:rPr lang="en-US" sz="2800" dirty="0" smtClean="0"/>
              <a:t>Consequence of consistency:</a:t>
            </a:r>
            <a:endParaRPr lang="ko-KR" altLang="en-US" sz="2800" dirty="0" smtClean="0"/>
          </a:p>
          <a:p>
            <a:pPr lvl="4"/>
            <a:r>
              <a:rPr lang="en-US" sz="2800" dirty="0" smtClean="0"/>
              <a:t>If the terms proposed by the </a:t>
            </a:r>
            <a:r>
              <a:rPr lang="en-US" sz="2800" dirty="0" err="1" smtClean="0"/>
              <a:t>offeree</a:t>
            </a:r>
            <a:r>
              <a:rPr lang="en-US" sz="2800" dirty="0" smtClean="0"/>
              <a:t> are </a:t>
            </a:r>
            <a:r>
              <a:rPr lang="en-US" sz="2800" u="sng" dirty="0" smtClean="0"/>
              <a:t>consistent</a:t>
            </a:r>
            <a:r>
              <a:rPr lang="en-US" sz="2800" dirty="0" smtClean="0"/>
              <a:t> with the terms of the offer, a K is </a:t>
            </a:r>
            <a:r>
              <a:rPr lang="en-US" sz="2800" u="sng" dirty="0" smtClean="0"/>
              <a:t>immediately formed</a:t>
            </a:r>
            <a:r>
              <a:rPr lang="en-US" sz="2800" dirty="0" smtClean="0"/>
              <a:t>, where </a:t>
            </a:r>
            <a:r>
              <a:rPr lang="en-US" sz="2800" dirty="0" err="1" smtClean="0"/>
              <a:t>offeree</a:t>
            </a:r>
            <a:r>
              <a:rPr lang="en-US" sz="2800" dirty="0" smtClean="0"/>
              <a:t> proposes additional terms…unless the </a:t>
            </a:r>
            <a:r>
              <a:rPr lang="en-US" sz="2800" dirty="0" err="1" smtClean="0"/>
              <a:t>offeror</a:t>
            </a:r>
            <a:r>
              <a:rPr lang="en-US" sz="2800" dirty="0" smtClean="0"/>
              <a:t> speaks out and rejects the </a:t>
            </a:r>
            <a:r>
              <a:rPr lang="en-US" sz="2800" dirty="0" err="1" smtClean="0"/>
              <a:t>offeree’s</a:t>
            </a:r>
            <a:r>
              <a:rPr lang="en-US" sz="2800" dirty="0" smtClean="0"/>
              <a:t> consistent, additional terms.</a:t>
            </a:r>
            <a:endParaRPr lang="ko-KR" altLang="en-US" sz="2800" dirty="0" smtClean="0"/>
          </a:p>
          <a:p>
            <a:pPr lvl="5"/>
            <a:r>
              <a:rPr lang="en-US" sz="2800" dirty="0" smtClean="0"/>
              <a:t>If </a:t>
            </a:r>
            <a:r>
              <a:rPr lang="en-US" sz="2800" dirty="0" err="1" smtClean="0"/>
              <a:t>offeror</a:t>
            </a:r>
            <a:r>
              <a:rPr lang="en-US" sz="2800" dirty="0" smtClean="0"/>
              <a:t> does not reject the </a:t>
            </a:r>
            <a:r>
              <a:rPr lang="en-US" sz="2800" dirty="0" err="1" smtClean="0"/>
              <a:t>offeree’s</a:t>
            </a:r>
            <a:r>
              <a:rPr lang="en-US" sz="2800" dirty="0" smtClean="0"/>
              <a:t> consistent, additional terms, no K under UCC.  (Compare c/l: no K – counteroffer rule).</a:t>
            </a:r>
            <a:endParaRPr lang="ko-KR" altLang="en-US" sz="2800"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13</a:t>
            </a:fld>
            <a:endParaRPr lang="ko-K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a:bodyPr>
          <a:lstStyle/>
          <a:p>
            <a:pPr lvl="3"/>
            <a:r>
              <a:rPr lang="en-US" dirty="0" smtClean="0"/>
              <a:t>Consequence of consistency:</a:t>
            </a:r>
          </a:p>
          <a:p>
            <a:pPr lvl="4"/>
            <a:r>
              <a:rPr lang="en-US" dirty="0" smtClean="0"/>
              <a:t>Inconsistent terms proposed by </a:t>
            </a:r>
            <a:r>
              <a:rPr lang="en-US" dirty="0" err="1" smtClean="0"/>
              <a:t>offeree</a:t>
            </a:r>
            <a:r>
              <a:rPr lang="en-US" dirty="0" smtClean="0"/>
              <a:t> do not enter the K unless the </a:t>
            </a:r>
            <a:r>
              <a:rPr lang="en-US" dirty="0" err="1" smtClean="0"/>
              <a:t>offeror</a:t>
            </a:r>
            <a:r>
              <a:rPr lang="en-US" dirty="0" smtClean="0"/>
              <a:t> expressly speaks out and </a:t>
            </a:r>
            <a:r>
              <a:rPr lang="en-US" u="sng" dirty="0" smtClean="0"/>
              <a:t>assents to it</a:t>
            </a:r>
            <a:r>
              <a:rPr lang="en-US" dirty="0" smtClean="0"/>
              <a:t>.</a:t>
            </a:r>
            <a:endParaRPr lang="ko-KR" altLang="en-US" dirty="0" smtClean="0"/>
          </a:p>
          <a:p>
            <a:pPr lvl="5"/>
            <a:r>
              <a:rPr lang="en-US" dirty="0" smtClean="0"/>
              <a:t>Terms proposed by </a:t>
            </a:r>
            <a:r>
              <a:rPr lang="en-US" dirty="0" err="1" smtClean="0"/>
              <a:t>offereee</a:t>
            </a:r>
            <a:r>
              <a:rPr lang="en-US" dirty="0" smtClean="0"/>
              <a:t> have to materially shift the economic advantage of the proposed transaction, </a:t>
            </a:r>
            <a:r>
              <a:rPr lang="en-US" u="sng" dirty="0" smtClean="0"/>
              <a:t>not consistent</a:t>
            </a:r>
            <a:r>
              <a:rPr lang="en-US" dirty="0" smtClean="0"/>
              <a:t>.</a:t>
            </a:r>
            <a:endParaRPr lang="ko-KR" altLang="en-US" dirty="0" smtClean="0"/>
          </a:p>
          <a:p>
            <a:pPr lvl="5"/>
            <a:r>
              <a:rPr lang="en-US" dirty="0" smtClean="0"/>
              <a:t>Terms dramatically shift the </a:t>
            </a:r>
            <a:r>
              <a:rPr lang="en-US" u="sng" dirty="0" smtClean="0"/>
              <a:t>incidence of loss</a:t>
            </a:r>
            <a:r>
              <a:rPr lang="en-US" dirty="0" smtClean="0"/>
              <a:t>, </a:t>
            </a:r>
            <a:r>
              <a:rPr lang="en-US" u="sng" dirty="0" smtClean="0"/>
              <a:t>not consistent</a:t>
            </a:r>
            <a:r>
              <a:rPr lang="en-US" dirty="0" smtClean="0"/>
              <a:t>.</a:t>
            </a:r>
            <a:endParaRPr lang="ko-KR" altLang="en-US" dirty="0" smtClean="0"/>
          </a:p>
          <a:p>
            <a:pPr lvl="5"/>
            <a:r>
              <a:rPr lang="en-US" i="1" dirty="0" smtClean="0"/>
              <a:t>Per se</a:t>
            </a:r>
            <a:r>
              <a:rPr lang="en-US" dirty="0" smtClean="0"/>
              <a:t> rule: if any term of the acceptance would impair a remedy which would otherwise have been made available in event of breach of K, the term is </a:t>
            </a:r>
            <a:r>
              <a:rPr lang="en-US" u="sng" dirty="0" smtClean="0"/>
              <a:t>not consistent.</a:t>
            </a: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14</a:t>
            </a:fld>
            <a:endParaRPr lang="ko-K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en-US" dirty="0" smtClean="0"/>
              <a:t>Contracts</a:t>
            </a:r>
            <a:endParaRPr lang="ko-KR" altLang="en-US" dirty="0"/>
          </a:p>
        </p:txBody>
      </p:sp>
      <p:sp>
        <p:nvSpPr>
          <p:cNvPr id="3" name="내용 개체 틀 2"/>
          <p:cNvSpPr>
            <a:spLocks noGrp="1"/>
          </p:cNvSpPr>
          <p:nvPr>
            <p:ph idx="1"/>
          </p:nvPr>
        </p:nvSpPr>
        <p:spPr/>
        <p:txBody>
          <a:bodyPr/>
          <a:lstStyle/>
          <a:p>
            <a:r>
              <a:rPr lang="en-US" dirty="0"/>
              <a:t>Bilateral </a:t>
            </a:r>
            <a:r>
              <a:rPr lang="en-US" dirty="0" smtClean="0"/>
              <a:t>K or </a:t>
            </a:r>
            <a:r>
              <a:rPr lang="en-US" dirty="0"/>
              <a:t>Unilateral </a:t>
            </a:r>
            <a:r>
              <a:rPr lang="en-US" dirty="0" smtClean="0"/>
              <a:t>K</a:t>
            </a:r>
            <a:endParaRPr lang="en-US" dirty="0"/>
          </a:p>
          <a:p>
            <a:pPr marL="342900" lvl="1" indent="-342900">
              <a:buFont typeface="Arial" pitchFamily="34" charset="0"/>
              <a:buChar char="•"/>
            </a:pPr>
            <a:r>
              <a:rPr lang="en-US" dirty="0"/>
              <a:t>Ambiguity (Can preclude formation of K)</a:t>
            </a:r>
            <a:endParaRPr lang="ko-KR" altLang="en-US" dirty="0"/>
          </a:p>
          <a:p>
            <a:pPr marL="342900" lvl="1" indent="-342900">
              <a:buFont typeface="Arial" pitchFamily="34" charset="0"/>
              <a:buChar char="•"/>
            </a:pPr>
            <a:r>
              <a:rPr lang="en-US" dirty="0"/>
              <a:t>Effect of adopting a writing</a:t>
            </a:r>
            <a:endParaRPr lang="ko-KR" altLang="en-US" dirty="0"/>
          </a:p>
          <a:p>
            <a:pPr marL="342900" lvl="1" indent="-342900">
              <a:buFont typeface="Arial" pitchFamily="34" charset="0"/>
              <a:buChar char="•"/>
            </a:pPr>
            <a:r>
              <a:rPr lang="en-US" dirty="0"/>
              <a:t>Consideration</a:t>
            </a:r>
            <a:endParaRPr lang="ko-KR" altLang="en-US" dirty="0"/>
          </a:p>
          <a:p>
            <a:pPr>
              <a:buNone/>
            </a:pP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15</a:t>
            </a:fld>
            <a:endParaRPr lang="ko-K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lnSpcReduction="10000"/>
          </a:bodyPr>
          <a:lstStyle/>
          <a:p>
            <a:pPr lvl="1"/>
            <a:r>
              <a:rPr lang="en-US" dirty="0"/>
              <a:t>Bilateral K: Parties form K by </a:t>
            </a:r>
            <a:r>
              <a:rPr lang="en-US" u="sng" dirty="0"/>
              <a:t>exchanging promises</a:t>
            </a:r>
            <a:r>
              <a:rPr lang="en-US" dirty="0"/>
              <a:t>.</a:t>
            </a:r>
            <a:endParaRPr lang="ko-KR" altLang="en-US" dirty="0"/>
          </a:p>
          <a:p>
            <a:pPr lvl="1"/>
            <a:r>
              <a:rPr lang="en-US" dirty="0"/>
              <a:t>Unilateral K: A, the </a:t>
            </a:r>
            <a:r>
              <a:rPr lang="en-US" dirty="0" err="1"/>
              <a:t>offeror</a:t>
            </a:r>
            <a:r>
              <a:rPr lang="en-US" dirty="0"/>
              <a:t>, holds promise; acceptance on part of </a:t>
            </a:r>
            <a:r>
              <a:rPr lang="en-US" dirty="0" err="1"/>
              <a:t>offeree</a:t>
            </a:r>
            <a:r>
              <a:rPr lang="en-US" dirty="0"/>
              <a:t> is the doing of a designated act.</a:t>
            </a:r>
            <a:endParaRPr lang="ko-KR" altLang="en-US" dirty="0"/>
          </a:p>
          <a:p>
            <a:pPr lvl="2"/>
            <a:r>
              <a:rPr lang="en-US" u="sng" dirty="0"/>
              <a:t>Rule of construction</a:t>
            </a:r>
            <a:r>
              <a:rPr lang="en-US" dirty="0"/>
              <a:t>: court will construe an offer whenever possible in the </a:t>
            </a:r>
            <a:r>
              <a:rPr lang="en-US" u="sng" dirty="0"/>
              <a:t>bilateral mode</a:t>
            </a:r>
            <a:r>
              <a:rPr lang="en-US" dirty="0"/>
              <a:t>.</a:t>
            </a:r>
            <a:endParaRPr lang="ko-KR" altLang="en-US" dirty="0"/>
          </a:p>
          <a:p>
            <a:pPr lvl="3"/>
            <a:r>
              <a:rPr lang="en-US" u="sng" dirty="0"/>
              <a:t>Statutory rule under the UCC</a:t>
            </a:r>
            <a:r>
              <a:rPr lang="en-US" dirty="0"/>
              <a:t>.  Offer to accept goods – by seller’s shipping goods in unilateral mode; or by seller’s promise to ship them in the bilateral mode.</a:t>
            </a:r>
            <a:endParaRPr lang="ko-KR" altLang="en-US" dirty="0"/>
          </a:p>
          <a:p>
            <a:pPr lvl="2"/>
            <a:r>
              <a:rPr lang="en-US" dirty="0"/>
              <a:t>Once the </a:t>
            </a:r>
            <a:r>
              <a:rPr lang="en-US" dirty="0" err="1"/>
              <a:t>offeree</a:t>
            </a:r>
            <a:r>
              <a:rPr lang="en-US" dirty="0"/>
              <a:t> begins the </a:t>
            </a:r>
            <a:r>
              <a:rPr lang="en-US" u="sng" dirty="0"/>
              <a:t>substantial performance</a:t>
            </a:r>
            <a:r>
              <a:rPr lang="en-US" dirty="0"/>
              <a:t> of the requested act, he does not form the K, but does cut off the power of the </a:t>
            </a:r>
            <a:r>
              <a:rPr lang="en-US" dirty="0" err="1"/>
              <a:t>offeror</a:t>
            </a:r>
            <a:r>
              <a:rPr lang="en-US" dirty="0"/>
              <a:t> to revoke so as to give him a reasonable opportunity to complete that which he has begun.</a:t>
            </a:r>
            <a:endParaRPr lang="ko-KR" altLang="en-US"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16</a:t>
            </a:fld>
            <a:endParaRPr lang="ko-K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1" algn="ctr" rtl="0" latinLnBrk="1">
              <a:spcBef>
                <a:spcPct val="0"/>
              </a:spcBef>
            </a:pPr>
            <a:r>
              <a:rPr lang="en-US" sz="3200" dirty="0"/>
              <a:t>Ambiguity (Can preclude formation of K</a:t>
            </a:r>
            <a:r>
              <a:rPr lang="en-US" sz="3200" dirty="0" smtClean="0"/>
              <a:t>)</a:t>
            </a:r>
            <a:endParaRPr lang="ko-KR" altLang="en-US" sz="3200" dirty="0"/>
          </a:p>
        </p:txBody>
      </p:sp>
      <p:sp>
        <p:nvSpPr>
          <p:cNvPr id="3" name="내용 개체 틀 2"/>
          <p:cNvSpPr>
            <a:spLocks noGrp="1"/>
          </p:cNvSpPr>
          <p:nvPr>
            <p:ph idx="1"/>
          </p:nvPr>
        </p:nvSpPr>
        <p:spPr/>
        <p:txBody>
          <a:bodyPr>
            <a:normAutofit/>
          </a:bodyPr>
          <a:lstStyle/>
          <a:p>
            <a:pPr marL="342900" lvl="2" indent="-342900"/>
            <a:r>
              <a:rPr lang="en-US" sz="3600" dirty="0"/>
              <a:t>Latent</a:t>
            </a:r>
            <a:endParaRPr lang="ko-KR" altLang="en-US" sz="3600" dirty="0"/>
          </a:p>
          <a:p>
            <a:pPr marL="342900" lvl="2" indent="-342900"/>
            <a:r>
              <a:rPr lang="en-US" sz="3600" dirty="0"/>
              <a:t>Patent</a:t>
            </a:r>
            <a:endParaRPr lang="ko-KR" altLang="en-US" sz="3600" dirty="0"/>
          </a:p>
          <a:p>
            <a:r>
              <a:rPr lang="en-US" sz="3600" dirty="0"/>
              <a:t>Either type of ambiguity </a:t>
            </a:r>
            <a:r>
              <a:rPr lang="en-US" sz="3600" u="sng" dirty="0"/>
              <a:t>precludes the formation of an agreement</a:t>
            </a:r>
            <a:r>
              <a:rPr lang="en-US" sz="3600" dirty="0"/>
              <a:t>.</a:t>
            </a:r>
            <a:endParaRPr lang="ko-KR" altLang="en-US" sz="36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17</a:t>
            </a:fld>
            <a:endParaRPr lang="ko-K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pPr lvl="2" algn="ctr" rtl="0" latinLnBrk="1">
              <a:spcBef>
                <a:spcPct val="0"/>
              </a:spcBef>
            </a:pPr>
            <a:r>
              <a:rPr lang="en-US" sz="4400" dirty="0" smtClean="0"/>
              <a:t>Latent</a:t>
            </a:r>
            <a:endParaRPr lang="ko-KR" altLang="en-US" sz="4400" dirty="0"/>
          </a:p>
        </p:txBody>
      </p:sp>
      <p:sp>
        <p:nvSpPr>
          <p:cNvPr id="3" name="내용 개체 틀 2"/>
          <p:cNvSpPr>
            <a:spLocks noGrp="1"/>
          </p:cNvSpPr>
          <p:nvPr>
            <p:ph idx="1"/>
          </p:nvPr>
        </p:nvSpPr>
        <p:spPr/>
        <p:txBody>
          <a:bodyPr/>
          <a:lstStyle/>
          <a:p>
            <a:pPr marL="342900" lvl="3" indent="-342900">
              <a:buNone/>
            </a:pPr>
            <a:r>
              <a:rPr lang="en-US" altLang="ko-KR" dirty="0" smtClean="0"/>
              <a:t>1. </a:t>
            </a:r>
            <a:r>
              <a:rPr lang="en-US" dirty="0"/>
              <a:t>If, at the formation stage of the bargain, neither trader recognizes that a term that they’re using to describe an essential term is reasonably susceptible to more than one meaning and each party has attached a different subjective meaning to that term, there can be no K b/c of the </a:t>
            </a:r>
            <a:r>
              <a:rPr lang="en-US" u="sng" dirty="0"/>
              <a:t>latent ambiguity</a:t>
            </a:r>
            <a:r>
              <a:rPr lang="en-US" dirty="0"/>
              <a:t>.  This is </a:t>
            </a:r>
            <a:r>
              <a:rPr lang="en-US" b="1" dirty="0"/>
              <a:t>fatal to the formation of a K.  Judge has no rational basis for interjecting a reasonable term</a:t>
            </a:r>
            <a:r>
              <a:rPr lang="en-US" dirty="0"/>
              <a:t>.</a:t>
            </a:r>
            <a:endParaRPr lang="ko-KR" altLang="en-US" dirty="0"/>
          </a:p>
          <a:p>
            <a:pPr marL="342900" lvl="3" indent="-342900">
              <a:buNone/>
            </a:pPr>
            <a:r>
              <a:rPr lang="en-US" altLang="ko-KR" dirty="0" smtClean="0"/>
              <a:t>2. </a:t>
            </a:r>
            <a:r>
              <a:rPr lang="en-US" dirty="0"/>
              <a:t>If one party is guilty b/c to him the ambiguity was patent, but to the other party, the ambiguity was latent, you as the judge protect the interests of the innocent party.  You give the language the subjective definition in the mind of the innocent party and you tell the non-innocent party he must live with those consequences because he was at fault.</a:t>
            </a:r>
            <a:endParaRPr lang="ko-KR" altLang="en-US" dirty="0"/>
          </a:p>
          <a:p>
            <a:pPr>
              <a:buNone/>
            </a:pP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18</a:t>
            </a:fld>
            <a:endParaRPr lang="ko-KR"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2" algn="ctr" rtl="0" latinLnBrk="1">
              <a:spcBef>
                <a:spcPct val="0"/>
              </a:spcBef>
            </a:pPr>
            <a:r>
              <a:rPr lang="en-US" sz="4000" dirty="0" smtClean="0"/>
              <a:t>Patent</a:t>
            </a:r>
            <a:endParaRPr lang="ko-KR" altLang="en-US" sz="4000" dirty="0"/>
          </a:p>
        </p:txBody>
      </p:sp>
      <p:sp>
        <p:nvSpPr>
          <p:cNvPr id="3" name="내용 개체 틀 2"/>
          <p:cNvSpPr>
            <a:spLocks noGrp="1"/>
          </p:cNvSpPr>
          <p:nvPr>
            <p:ph idx="1"/>
          </p:nvPr>
        </p:nvSpPr>
        <p:spPr/>
        <p:txBody>
          <a:bodyPr/>
          <a:lstStyle/>
          <a:p>
            <a:pPr marL="342900" lvl="3" indent="-342900">
              <a:buFont typeface="Arial" pitchFamily="34" charset="0"/>
              <a:buChar char="•"/>
            </a:pPr>
            <a:r>
              <a:rPr lang="en-US" sz="2800" dirty="0"/>
              <a:t>At the formation stage, the traders are guilty of using language to frame one of the essential terms which is obviously susceptible to more than one meaning.  Neither party takes opportunity to clarify the particular understanding each is taking away with the language.  If parties are equally at fault for failing to clarify the meaning of the essential term, there can be no K, b/c you don’t have basis of preferring interpretation of negligent seller &amp; negligent buyer.</a:t>
            </a:r>
            <a:endParaRPr lang="ko-KR" altLang="en-US" sz="2800"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19</a:t>
            </a:fld>
            <a:endParaRPr lang="ko-K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Offeror</a:t>
            </a:r>
            <a:endParaRPr lang="ko-KR" altLang="en-US" dirty="0"/>
          </a:p>
        </p:txBody>
      </p:sp>
      <p:sp>
        <p:nvSpPr>
          <p:cNvPr id="3" name="내용 개체 틀 2"/>
          <p:cNvSpPr>
            <a:spLocks noGrp="1"/>
          </p:cNvSpPr>
          <p:nvPr>
            <p:ph idx="1"/>
          </p:nvPr>
        </p:nvSpPr>
        <p:spPr/>
        <p:txBody>
          <a:bodyPr/>
          <a:lstStyle/>
          <a:p>
            <a:pPr marL="342900" lvl="1" indent="-342900">
              <a:buFont typeface="Arial" pitchFamily="34" charset="0"/>
              <a:buChar char="•"/>
            </a:pPr>
            <a:r>
              <a:rPr lang="en-US" dirty="0"/>
              <a:t>Under complete control under </a:t>
            </a:r>
            <a:r>
              <a:rPr lang="en-US" u="sng" dirty="0"/>
              <a:t>terms of acceptance</a:t>
            </a:r>
            <a:r>
              <a:rPr lang="en-US" dirty="0"/>
              <a:t>.</a:t>
            </a:r>
            <a:endParaRPr lang="ko-KR" altLang="en-US" dirty="0"/>
          </a:p>
          <a:p>
            <a:pPr marL="342900" lvl="2" indent="-342900">
              <a:buNone/>
            </a:pPr>
            <a:r>
              <a:rPr lang="en-US" altLang="ko-KR" dirty="0" smtClean="0"/>
              <a:t> - </a:t>
            </a:r>
            <a:r>
              <a:rPr lang="en-US" dirty="0"/>
              <a:t>If </a:t>
            </a:r>
            <a:r>
              <a:rPr lang="en-US" dirty="0" err="1"/>
              <a:t>offeror</a:t>
            </a:r>
            <a:r>
              <a:rPr lang="en-US" dirty="0"/>
              <a:t> says that the offer is to expire on a certain date or the happening of an event, no K can ever be created after the term fixed in time by the </a:t>
            </a:r>
            <a:r>
              <a:rPr lang="en-US" dirty="0" err="1"/>
              <a:t>offeror</a:t>
            </a:r>
            <a:r>
              <a:rPr lang="en-US" dirty="0"/>
              <a:t> for the expiration of the </a:t>
            </a:r>
            <a:r>
              <a:rPr lang="en-US" dirty="0" err="1"/>
              <a:t>offeror</a:t>
            </a:r>
            <a:r>
              <a:rPr lang="en-US" dirty="0"/>
              <a:t>.</a:t>
            </a:r>
            <a:endParaRPr lang="ko-KR" altLang="en-US" dirty="0"/>
          </a:p>
          <a:p>
            <a:pPr marL="342900" lvl="2" indent="-342900">
              <a:buNone/>
            </a:pPr>
            <a:r>
              <a:rPr lang="en-US" dirty="0" smtClean="0"/>
              <a:t> - Q</a:t>
            </a:r>
            <a:r>
              <a:rPr lang="en-US" dirty="0"/>
              <a:t>: What if the </a:t>
            </a:r>
            <a:r>
              <a:rPr lang="en-US" dirty="0" err="1"/>
              <a:t>offeror</a:t>
            </a:r>
            <a:r>
              <a:rPr lang="en-US" dirty="0"/>
              <a:t> says nothing concerning the </a:t>
            </a:r>
            <a:r>
              <a:rPr lang="en-US" u="sng" dirty="0"/>
              <a:t>life of her offer</a:t>
            </a:r>
            <a:r>
              <a:rPr lang="en-US" dirty="0" smtClean="0"/>
              <a:t>?</a:t>
            </a:r>
          </a:p>
          <a:p>
            <a:pPr marL="342900" lvl="2" indent="-342900">
              <a:buNone/>
            </a:pPr>
            <a:r>
              <a:rPr lang="en-US" altLang="ko-KR" dirty="0"/>
              <a:t> </a:t>
            </a:r>
            <a:r>
              <a:rPr lang="en-US" altLang="ko-KR" dirty="0" smtClean="0"/>
              <a:t>- </a:t>
            </a:r>
            <a:r>
              <a:rPr lang="en-US" dirty="0"/>
              <a:t>Termination by rejection?</a:t>
            </a:r>
            <a:endParaRPr lang="ko-KR" altLang="en-US" dirty="0"/>
          </a:p>
          <a:p>
            <a:pPr marL="342900" lvl="2" indent="-342900">
              <a:buNone/>
            </a:pPr>
            <a:r>
              <a:rPr lang="en-US" altLang="ko-KR" dirty="0" smtClean="0"/>
              <a:t> - </a:t>
            </a:r>
            <a:r>
              <a:rPr lang="en-US" dirty="0"/>
              <a:t>Revocation by the </a:t>
            </a:r>
            <a:r>
              <a:rPr lang="en-US" dirty="0" err="1"/>
              <a:t>offeror</a:t>
            </a:r>
            <a:endParaRPr lang="ko-KR" altLang="en-US" dirty="0"/>
          </a:p>
          <a:p>
            <a:pPr>
              <a:buNone/>
            </a:pP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a:t>
            </a:fld>
            <a:endParaRPr lang="ko-KR"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1" algn="ctr" rtl="0" latinLnBrk="1">
              <a:spcBef>
                <a:spcPct val="0"/>
              </a:spcBef>
            </a:pPr>
            <a:r>
              <a:rPr lang="en-US" sz="3200" dirty="0"/>
              <a:t>Effect of adopting a </a:t>
            </a:r>
            <a:r>
              <a:rPr lang="en-US" sz="3200" dirty="0" smtClean="0"/>
              <a:t>writing</a:t>
            </a:r>
            <a:endParaRPr lang="ko-KR" altLang="en-US" sz="3200" dirty="0"/>
          </a:p>
        </p:txBody>
      </p:sp>
      <p:sp>
        <p:nvSpPr>
          <p:cNvPr id="3" name="내용 개체 틀 2"/>
          <p:cNvSpPr>
            <a:spLocks noGrp="1"/>
          </p:cNvSpPr>
          <p:nvPr>
            <p:ph idx="1"/>
          </p:nvPr>
        </p:nvSpPr>
        <p:spPr/>
        <p:txBody>
          <a:bodyPr>
            <a:normAutofit/>
          </a:bodyPr>
          <a:lstStyle/>
          <a:p>
            <a:pPr marL="342900" lvl="2" indent="-342900"/>
            <a:r>
              <a:rPr lang="en-US" sz="2800" dirty="0" err="1"/>
              <a:t>Parol</a:t>
            </a:r>
            <a:r>
              <a:rPr lang="en-US" sz="2800" dirty="0"/>
              <a:t> evidence rule</a:t>
            </a:r>
            <a:endParaRPr lang="ko-KR" altLang="en-US" sz="2800" dirty="0"/>
          </a:p>
          <a:p>
            <a:pPr lvl="3"/>
            <a:r>
              <a:rPr lang="en-US" sz="2800" dirty="0"/>
              <a:t>Parties formed an agreement.</a:t>
            </a:r>
            <a:endParaRPr lang="ko-KR" altLang="en-US" sz="2800" dirty="0"/>
          </a:p>
          <a:p>
            <a:pPr lvl="3"/>
            <a:r>
              <a:rPr lang="en-US" sz="2800" dirty="0"/>
              <a:t>Reduced K to written expression.</a:t>
            </a:r>
            <a:endParaRPr lang="ko-KR" altLang="en-US" sz="2800" dirty="0"/>
          </a:p>
          <a:p>
            <a:pPr lvl="3"/>
            <a:r>
              <a:rPr lang="en-US" sz="2800" dirty="0"/>
              <a:t>Parties are litigating about terms of K.</a:t>
            </a:r>
            <a:endParaRPr lang="ko-KR" altLang="en-US" sz="2800" dirty="0"/>
          </a:p>
          <a:p>
            <a:pPr lvl="3"/>
            <a:r>
              <a:rPr lang="en-US" sz="2800" dirty="0"/>
              <a:t>One of the parties seeks to bring in evidence of term or understanding that is not found in the 4 corners of the writing they created.</a:t>
            </a:r>
            <a:endParaRPr lang="ko-KR" altLang="en-US" sz="2800" dirty="0"/>
          </a:p>
          <a:p>
            <a:endParaRPr lang="ko-KR" altLang="en-US" sz="28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20</a:t>
            </a:fld>
            <a:endParaRPr lang="ko-KR"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Autofit/>
          </a:bodyPr>
          <a:lstStyle/>
          <a:p>
            <a:pPr lvl="2" algn="ctr" rtl="0" latinLnBrk="1">
              <a:spcBef>
                <a:spcPct val="0"/>
              </a:spcBef>
            </a:pPr>
            <a:r>
              <a:rPr lang="en-US" sz="4000" dirty="0" err="1" smtClean="0"/>
              <a:t>Parol</a:t>
            </a:r>
            <a:r>
              <a:rPr lang="en-US" sz="4000" dirty="0" smtClean="0"/>
              <a:t> evidence rule(cont’)</a:t>
            </a:r>
            <a:endParaRPr lang="ko-KR" altLang="en-US" sz="4000" dirty="0"/>
          </a:p>
        </p:txBody>
      </p:sp>
      <p:sp>
        <p:nvSpPr>
          <p:cNvPr id="3" name="내용 개체 틀 2"/>
          <p:cNvSpPr>
            <a:spLocks noGrp="1"/>
          </p:cNvSpPr>
          <p:nvPr>
            <p:ph idx="1"/>
          </p:nvPr>
        </p:nvSpPr>
        <p:spPr/>
        <p:txBody>
          <a:bodyPr/>
          <a:lstStyle/>
          <a:p>
            <a:pPr lvl="3"/>
            <a:r>
              <a:rPr lang="en-US" sz="2400" dirty="0" smtClean="0"/>
              <a:t>Ask: Is there an integrated writing?</a:t>
            </a:r>
            <a:endParaRPr lang="ko-KR" altLang="en-US" sz="2400" dirty="0" smtClean="0"/>
          </a:p>
          <a:p>
            <a:pPr lvl="4"/>
            <a:r>
              <a:rPr lang="en-US" sz="2400" dirty="0" err="1" smtClean="0"/>
              <a:t>Parol</a:t>
            </a:r>
            <a:r>
              <a:rPr lang="en-US" sz="2400" dirty="0" smtClean="0"/>
              <a:t> evidence rule protects only integrated writings.  Both parties must have intended the written instrument as the full and final terms of the express of their agreement.  If they did not, then the </a:t>
            </a:r>
            <a:r>
              <a:rPr lang="en-US" sz="2400" dirty="0" err="1" smtClean="0"/>
              <a:t>parol</a:t>
            </a:r>
            <a:r>
              <a:rPr lang="en-US" sz="2400" dirty="0" smtClean="0"/>
              <a:t> evidence rule has no application whatsoever.</a:t>
            </a:r>
            <a:endParaRPr lang="ko-KR" altLang="en-US" sz="2400" dirty="0" smtClean="0"/>
          </a:p>
          <a:p>
            <a:pPr lvl="4"/>
            <a:r>
              <a:rPr lang="en-US" sz="2400" dirty="0" smtClean="0"/>
              <a:t>Trial judge decides whether the writing is integrated.</a:t>
            </a:r>
            <a:endParaRPr lang="ko-KR" altLang="en-US" sz="2400"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21</a:t>
            </a:fld>
            <a:endParaRPr lang="ko-KR"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Autofit/>
          </a:bodyPr>
          <a:lstStyle/>
          <a:p>
            <a:pPr lvl="3"/>
            <a:r>
              <a:rPr lang="en-US" dirty="0"/>
              <a:t>Rule of substantive law, not a rule of evidence, doesn’t have to do with credibility of evidence, but whether the evidence is legally competent, not credible.</a:t>
            </a:r>
            <a:endParaRPr lang="ko-KR" altLang="en-US" dirty="0"/>
          </a:p>
          <a:p>
            <a:pPr lvl="3"/>
            <a:r>
              <a:rPr lang="en-US" dirty="0"/>
              <a:t>Judge looks to evidence the other party is trying to bring in and asks: is this evidence </a:t>
            </a:r>
            <a:r>
              <a:rPr lang="en-US" u="sng" dirty="0" err="1"/>
              <a:t>parol</a:t>
            </a:r>
            <a:r>
              <a:rPr lang="en-US" u="sng" dirty="0"/>
              <a:t> evidence</a:t>
            </a:r>
            <a:r>
              <a:rPr lang="en-US" dirty="0"/>
              <a:t>?</a:t>
            </a:r>
            <a:endParaRPr lang="ko-KR" altLang="en-US" dirty="0"/>
          </a:p>
          <a:p>
            <a:pPr lvl="4"/>
            <a:r>
              <a:rPr lang="en-US" dirty="0"/>
              <a:t>It has nothing to do with the </a:t>
            </a:r>
            <a:r>
              <a:rPr lang="en-US" u="sng" dirty="0"/>
              <a:t>form</a:t>
            </a:r>
            <a:r>
              <a:rPr lang="en-US" dirty="0"/>
              <a:t> of the evidence, it just has evidence of the time: any evidence, whether oral or written or chiseled in stone of any promise between the parties that formed this integration – prior to or contemporaneous with the </a:t>
            </a:r>
            <a:r>
              <a:rPr lang="en-US" u="sng" dirty="0"/>
              <a:t>integrated writing</a:t>
            </a:r>
            <a:r>
              <a:rPr lang="en-US" dirty="0"/>
              <a:t>. Look to the </a:t>
            </a:r>
            <a:r>
              <a:rPr lang="en-US" b="1" dirty="0"/>
              <a:t>time origin</a:t>
            </a:r>
            <a:r>
              <a:rPr lang="en-US" dirty="0"/>
              <a:t> of the extrinsic evidence.  What if </a:t>
            </a:r>
            <a:r>
              <a:rPr lang="en-US" u="sng" dirty="0"/>
              <a:t>after</a:t>
            </a:r>
            <a:r>
              <a:rPr lang="en-US" dirty="0"/>
              <a:t> we modify a term – after the integrated writing?  </a:t>
            </a:r>
            <a:endParaRPr lang="ko-KR" altLang="en-US" sz="20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22</a:t>
            </a:fld>
            <a:endParaRPr lang="ko-KR"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err="1" smtClean="0"/>
              <a:t>Parol</a:t>
            </a:r>
            <a:r>
              <a:rPr lang="en-US" dirty="0" smtClean="0"/>
              <a:t> evidence rule(cont’)</a:t>
            </a:r>
            <a:endParaRPr lang="ko-KR" altLang="en-US" dirty="0"/>
          </a:p>
        </p:txBody>
      </p:sp>
      <p:sp>
        <p:nvSpPr>
          <p:cNvPr id="3" name="내용 개체 틀 2"/>
          <p:cNvSpPr>
            <a:spLocks noGrp="1"/>
          </p:cNvSpPr>
          <p:nvPr>
            <p:ph idx="1"/>
          </p:nvPr>
        </p:nvSpPr>
        <p:spPr/>
        <p:txBody>
          <a:bodyPr>
            <a:normAutofit/>
          </a:bodyPr>
          <a:lstStyle/>
          <a:p>
            <a:pPr lvl="3"/>
            <a:r>
              <a:rPr lang="en-US" sz="2400" dirty="0" smtClean="0"/>
              <a:t>Judge inquires into the </a:t>
            </a:r>
            <a:r>
              <a:rPr lang="en-US" sz="2400" u="sng" dirty="0" smtClean="0"/>
              <a:t>impact</a:t>
            </a:r>
            <a:r>
              <a:rPr lang="en-US" sz="2400" dirty="0" smtClean="0"/>
              <a:t> of the </a:t>
            </a:r>
            <a:r>
              <a:rPr lang="en-US" sz="2400" dirty="0" err="1" smtClean="0"/>
              <a:t>parol</a:t>
            </a:r>
            <a:r>
              <a:rPr lang="en-US" sz="2400" dirty="0" smtClean="0"/>
              <a:t> evidence on the </a:t>
            </a:r>
            <a:r>
              <a:rPr lang="en-US" sz="2400" u="sng" dirty="0" smtClean="0"/>
              <a:t>integrated writing</a:t>
            </a:r>
            <a:r>
              <a:rPr lang="en-US" sz="2400" dirty="0" smtClean="0"/>
              <a:t>.</a:t>
            </a:r>
            <a:endParaRPr lang="ko-KR" altLang="en-US" sz="2400" dirty="0" smtClean="0"/>
          </a:p>
          <a:p>
            <a:pPr lvl="3"/>
            <a:r>
              <a:rPr lang="en-US" sz="2400" dirty="0" smtClean="0"/>
              <a:t>You may not used </a:t>
            </a:r>
            <a:r>
              <a:rPr lang="en-US" sz="2400" dirty="0" err="1" smtClean="0"/>
              <a:t>parol</a:t>
            </a:r>
            <a:r>
              <a:rPr lang="en-US" sz="2400" dirty="0" smtClean="0"/>
              <a:t> evidence to contradict, vary, or add to, the terms of an </a:t>
            </a:r>
            <a:r>
              <a:rPr lang="en-US" sz="2400" u="sng" dirty="0" smtClean="0"/>
              <a:t>integrated writing</a:t>
            </a:r>
            <a:r>
              <a:rPr lang="en-US" sz="2400" dirty="0" smtClean="0"/>
              <a:t>. **</a:t>
            </a:r>
            <a:endParaRPr lang="ko-KR" altLang="en-US" sz="2400" dirty="0" smtClean="0"/>
          </a:p>
          <a:p>
            <a:pPr lvl="4"/>
            <a:r>
              <a:rPr lang="en-US" sz="2400" dirty="0" smtClean="0"/>
              <a:t>Evidence that explains an ambiguity or explains a term – </a:t>
            </a:r>
            <a:r>
              <a:rPr lang="en-US" sz="2400" u="sng" dirty="0" err="1" smtClean="0"/>
              <a:t>parol</a:t>
            </a:r>
            <a:r>
              <a:rPr lang="en-US" sz="2400" u="sng" dirty="0" smtClean="0"/>
              <a:t> evidence may be admitted</a:t>
            </a:r>
            <a:r>
              <a:rPr lang="en-US" sz="2400" dirty="0" smtClean="0"/>
              <a:t>.</a:t>
            </a:r>
            <a:endParaRPr lang="ko-KR" altLang="en-US" sz="2400" dirty="0" smtClean="0"/>
          </a:p>
          <a:p>
            <a:pPr lvl="5"/>
            <a:r>
              <a:rPr lang="en-US" sz="2400" dirty="0" smtClean="0"/>
              <a:t>Trial judge makes this determination.</a:t>
            </a:r>
            <a:endParaRPr lang="ko-KR" altLang="en-US" sz="2400" dirty="0" smtClean="0"/>
          </a:p>
          <a:p>
            <a:endParaRPr lang="ko-KR" altLang="en-US" sz="24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23</a:t>
            </a:fld>
            <a:endParaRPr lang="ko-K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42852"/>
            <a:ext cx="8229600" cy="5983311"/>
          </a:xfrm>
        </p:spPr>
        <p:txBody>
          <a:bodyPr>
            <a:normAutofit/>
          </a:bodyPr>
          <a:lstStyle/>
          <a:p>
            <a:pPr lvl="3"/>
            <a:r>
              <a:rPr lang="en-US" sz="3200" dirty="0" smtClean="0"/>
              <a:t> 3 </a:t>
            </a:r>
            <a:r>
              <a:rPr lang="en-US" sz="3200" dirty="0"/>
              <a:t>exceptions where </a:t>
            </a:r>
            <a:r>
              <a:rPr lang="en-US" sz="3200" dirty="0" err="1"/>
              <a:t>parol</a:t>
            </a:r>
            <a:r>
              <a:rPr lang="en-US" sz="3200" dirty="0"/>
              <a:t> evidence may be admitted:</a:t>
            </a:r>
            <a:endParaRPr lang="ko-KR" altLang="en-US" sz="3200" dirty="0"/>
          </a:p>
          <a:p>
            <a:pPr lvl="4">
              <a:buNone/>
            </a:pPr>
            <a:r>
              <a:rPr lang="en-US" sz="3200" dirty="0" smtClean="0"/>
              <a:t>1. Proof </a:t>
            </a:r>
            <a:r>
              <a:rPr lang="en-US" sz="3200" dirty="0"/>
              <a:t>of </a:t>
            </a:r>
            <a:r>
              <a:rPr lang="en-US" sz="3200" u="sng" dirty="0"/>
              <a:t>fraud</a:t>
            </a:r>
            <a:r>
              <a:rPr lang="en-US" sz="3200" dirty="0"/>
              <a:t>.</a:t>
            </a:r>
            <a:endParaRPr lang="ko-KR" altLang="en-US" sz="3200" dirty="0"/>
          </a:p>
          <a:p>
            <a:pPr lvl="5"/>
            <a:r>
              <a:rPr lang="en-US" sz="3200" dirty="0"/>
              <a:t>May be used to prove fraud in the factum, inducement, or in the execution</a:t>
            </a:r>
            <a:r>
              <a:rPr lang="en-US" sz="3200" dirty="0" smtClean="0"/>
              <a:t>.</a:t>
            </a:r>
          </a:p>
          <a:p>
            <a:pPr lvl="4">
              <a:buNone/>
            </a:pPr>
            <a:r>
              <a:rPr lang="en-US" sz="3200" dirty="0" smtClean="0"/>
              <a:t>2. Partial integration</a:t>
            </a:r>
            <a:endParaRPr lang="ko-KR" altLang="en-US" sz="3200" dirty="0" smtClean="0"/>
          </a:p>
          <a:p>
            <a:pPr lvl="4">
              <a:buNone/>
            </a:pPr>
            <a:r>
              <a:rPr lang="en-US" sz="3200" b="1" dirty="0" smtClean="0"/>
              <a:t>3. Collateral agreement</a:t>
            </a:r>
          </a:p>
          <a:p>
            <a:pPr lvl="4">
              <a:buNone/>
            </a:pPr>
            <a:endParaRPr lang="ko-KR" altLang="en-US" dirty="0" smtClean="0"/>
          </a:p>
          <a:p>
            <a:pPr lvl="5"/>
            <a:endParaRPr lang="ko-KR" altLang="en-US" dirty="0" smtClean="0"/>
          </a:p>
          <a:p>
            <a:pPr>
              <a:buNone/>
            </a:pPr>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24</a:t>
            </a:fld>
            <a:endParaRPr lang="ko-KR"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Partial integration</a:t>
            </a:r>
            <a:endParaRPr lang="ko-KR" altLang="en-US" dirty="0"/>
          </a:p>
        </p:txBody>
      </p:sp>
      <p:sp>
        <p:nvSpPr>
          <p:cNvPr id="3" name="내용 개체 틀 2"/>
          <p:cNvSpPr>
            <a:spLocks noGrp="1"/>
          </p:cNvSpPr>
          <p:nvPr>
            <p:ph idx="1"/>
          </p:nvPr>
        </p:nvSpPr>
        <p:spPr/>
        <p:txBody>
          <a:bodyPr>
            <a:normAutofit/>
          </a:bodyPr>
          <a:lstStyle/>
          <a:p>
            <a:pPr lvl="5"/>
            <a:r>
              <a:rPr lang="en-US" sz="2800" dirty="0" smtClean="0"/>
              <a:t>Goes to the beginning inquiry: on the day the K was formed, the parties formed a single K, but the parties intended the writing to cover </a:t>
            </a:r>
            <a:r>
              <a:rPr lang="en-US" sz="2800" b="1" dirty="0" smtClean="0"/>
              <a:t>some</a:t>
            </a:r>
            <a:r>
              <a:rPr lang="en-US" sz="2800" dirty="0" smtClean="0"/>
              <a:t> but not all terms of the agreement.</a:t>
            </a:r>
            <a:endParaRPr lang="ko-KR" altLang="en-US" sz="2800" dirty="0" smtClean="0"/>
          </a:p>
          <a:p>
            <a:pPr lvl="5"/>
            <a:r>
              <a:rPr lang="en-US" sz="2800" dirty="0" smtClean="0"/>
              <a:t>If the judge believes that, she allows the evidence go to the jury on the theory that it’s only partially integrated.</a:t>
            </a:r>
          </a:p>
          <a:p>
            <a:endParaRPr lang="ko-KR" altLang="en-US" sz="28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25</a:t>
            </a:fld>
            <a:endParaRPr lang="ko-KR"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Partial integration(cont’)</a:t>
            </a:r>
            <a:endParaRPr lang="ko-KR" altLang="en-US" dirty="0"/>
          </a:p>
        </p:txBody>
      </p:sp>
      <p:sp>
        <p:nvSpPr>
          <p:cNvPr id="3" name="내용 개체 틀 2"/>
          <p:cNvSpPr>
            <a:spLocks noGrp="1"/>
          </p:cNvSpPr>
          <p:nvPr>
            <p:ph idx="1"/>
          </p:nvPr>
        </p:nvSpPr>
        <p:spPr/>
        <p:txBody>
          <a:bodyPr/>
          <a:lstStyle/>
          <a:p>
            <a:pPr lvl="5"/>
            <a:r>
              <a:rPr lang="en-US" b="1" dirty="0" smtClean="0"/>
              <a:t>Tests</a:t>
            </a:r>
            <a:r>
              <a:rPr lang="en-US" dirty="0" smtClean="0"/>
              <a:t>:</a:t>
            </a:r>
            <a:endParaRPr lang="ko-KR" altLang="en-US" dirty="0" smtClean="0"/>
          </a:p>
          <a:p>
            <a:pPr lvl="6"/>
            <a:r>
              <a:rPr lang="en-US" b="1" dirty="0" smtClean="0"/>
              <a:t>4</a:t>
            </a:r>
            <a:r>
              <a:rPr lang="en-US" dirty="0" smtClean="0"/>
              <a:t>-corners test.  Judge will allow evidence to come in </a:t>
            </a:r>
            <a:r>
              <a:rPr lang="en-US" u="sng" dirty="0" smtClean="0"/>
              <a:t>only if the writing looks incomplete to her on its face</a:t>
            </a:r>
            <a:r>
              <a:rPr lang="en-US" dirty="0" smtClean="0"/>
              <a:t>, only then can you come in with evidence of additional terms.</a:t>
            </a:r>
            <a:endParaRPr lang="ko-KR" altLang="en-US" dirty="0" smtClean="0"/>
          </a:p>
          <a:p>
            <a:pPr lvl="6"/>
            <a:r>
              <a:rPr lang="en-US" dirty="0" smtClean="0"/>
              <a:t>Liberal jurisdictions eating away at the </a:t>
            </a:r>
            <a:r>
              <a:rPr lang="en-US" dirty="0" err="1" smtClean="0"/>
              <a:t>parol</a:t>
            </a:r>
            <a:r>
              <a:rPr lang="en-US" dirty="0" smtClean="0"/>
              <a:t> evidence rule say that if the party that is offering can supply the judge with any credible explanation as to why this term was left out, I should be able to go to the jury even though the writing on its face appears to be complete with no obvious omissions.</a:t>
            </a:r>
            <a:r>
              <a:rPr lang="en-US" b="1" dirty="0" smtClean="0"/>
              <a:t> </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26</a:t>
            </a:fld>
            <a:endParaRPr lang="ko-KR"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b="1" dirty="0" smtClean="0"/>
              <a:t>Collateral agreement</a:t>
            </a:r>
            <a:endParaRPr lang="ko-KR" altLang="en-US" dirty="0"/>
          </a:p>
        </p:txBody>
      </p:sp>
      <p:sp>
        <p:nvSpPr>
          <p:cNvPr id="3" name="내용 개체 틀 2"/>
          <p:cNvSpPr>
            <a:spLocks noGrp="1"/>
          </p:cNvSpPr>
          <p:nvPr>
            <p:ph idx="1"/>
          </p:nvPr>
        </p:nvSpPr>
        <p:spPr/>
        <p:txBody>
          <a:bodyPr>
            <a:normAutofit/>
          </a:bodyPr>
          <a:lstStyle/>
          <a:p>
            <a:pPr marL="342900" lvl="5" indent="-342900"/>
            <a:r>
              <a:rPr lang="en-US" sz="3600" dirty="0" smtClean="0"/>
              <a:t>On the day the parties entered the bargain, they formed </a:t>
            </a:r>
            <a:r>
              <a:rPr lang="en-US" sz="3600" u="sng" dirty="0" smtClean="0"/>
              <a:t>two agreements</a:t>
            </a:r>
            <a:r>
              <a:rPr lang="en-US" sz="3600" dirty="0" smtClean="0"/>
              <a:t>.  One agreement they reduced to formal integrated writing.  Lawyer seeking to introduce evidence wants to introduce </a:t>
            </a:r>
            <a:r>
              <a:rPr lang="en-US" sz="3600" u="sng" dirty="0" smtClean="0"/>
              <a:t>collateral agreement</a:t>
            </a:r>
            <a:r>
              <a:rPr lang="en-US" sz="3600" dirty="0" smtClean="0"/>
              <a:t>.</a:t>
            </a:r>
            <a:endParaRPr lang="ko-KR" altLang="en-US" sz="3600" dirty="0" smtClean="0"/>
          </a:p>
          <a:p>
            <a:endParaRPr lang="ko-KR" altLang="en-US" sz="3600"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27</a:t>
            </a:fld>
            <a:endParaRPr lang="ko-KR"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normAutofit/>
          </a:bodyPr>
          <a:lstStyle/>
          <a:p>
            <a:pPr lvl="4">
              <a:buNone/>
            </a:pPr>
            <a:r>
              <a:rPr lang="en-US" b="1" dirty="0" smtClean="0"/>
              <a:t>3. Collateral </a:t>
            </a:r>
            <a:r>
              <a:rPr lang="en-US" b="1" dirty="0"/>
              <a:t>agreement</a:t>
            </a:r>
            <a:endParaRPr lang="ko-KR" altLang="en-US" dirty="0"/>
          </a:p>
          <a:p>
            <a:pPr lvl="5">
              <a:buNone/>
            </a:pPr>
            <a:r>
              <a:rPr lang="en-US" b="1" dirty="0" smtClean="0"/>
              <a:t>- 3-step </a:t>
            </a:r>
            <a:r>
              <a:rPr lang="en-US" b="1" dirty="0"/>
              <a:t>analysis (</a:t>
            </a:r>
            <a:r>
              <a:rPr lang="en-US" b="1" u="sng" dirty="0"/>
              <a:t>determined by the judge</a:t>
            </a:r>
            <a:r>
              <a:rPr lang="en-US" b="1" dirty="0"/>
              <a:t>)</a:t>
            </a:r>
            <a:r>
              <a:rPr lang="en-US" dirty="0"/>
              <a:t>:</a:t>
            </a:r>
            <a:endParaRPr lang="ko-KR" altLang="en-US" dirty="0"/>
          </a:p>
          <a:p>
            <a:pPr lvl="6"/>
            <a:r>
              <a:rPr lang="en-US" dirty="0"/>
              <a:t>Judge must determine that the alleged 2</a:t>
            </a:r>
            <a:r>
              <a:rPr lang="en-US" baseline="30000" dirty="0"/>
              <a:t>nd</a:t>
            </a:r>
            <a:r>
              <a:rPr lang="en-US" dirty="0"/>
              <a:t> agreement is of far lesser importance in the admittedly integrated writing.</a:t>
            </a:r>
            <a:endParaRPr lang="ko-KR" altLang="en-US" dirty="0"/>
          </a:p>
          <a:p>
            <a:pPr lvl="6"/>
            <a:r>
              <a:rPr lang="en-US" dirty="0"/>
              <a:t>No collateral term can contradict the integrated writing (ex: integrated writing says it’s complete in terms of obligations, collateral agreement can’t put in something additional).</a:t>
            </a:r>
            <a:endParaRPr lang="ko-KR" altLang="en-US" dirty="0"/>
          </a:p>
          <a:p>
            <a:pPr lvl="6"/>
            <a:r>
              <a:rPr lang="en-US" dirty="0"/>
              <a:t>Some natural daylight between 2 separate agreements where court would determine that the agreements are separate.</a:t>
            </a:r>
            <a:endParaRPr lang="ko-KR" altLang="en-US" dirty="0"/>
          </a:p>
          <a:p>
            <a:pPr lvl="7"/>
            <a:r>
              <a:rPr lang="en-US" dirty="0"/>
              <a:t>Natural division of subject matter so that collateral agreement would be viewed as 2</a:t>
            </a:r>
            <a:r>
              <a:rPr lang="en-US" baseline="30000" dirty="0"/>
              <a:t>nd</a:t>
            </a:r>
            <a:r>
              <a:rPr lang="en-US" dirty="0"/>
              <a:t> agreement.</a:t>
            </a:r>
            <a:endParaRPr lang="ko-KR" altLang="en-US"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28</a:t>
            </a:fld>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6429420"/>
          </a:xfrm>
        </p:spPr>
        <p:txBody>
          <a:bodyPr>
            <a:normAutofit/>
          </a:bodyPr>
          <a:lstStyle/>
          <a:p>
            <a:pPr marL="342900" lvl="2" indent="-342900"/>
            <a:r>
              <a:rPr lang="en-US" dirty="0"/>
              <a:t>Q: What if the </a:t>
            </a:r>
            <a:r>
              <a:rPr lang="en-US" dirty="0" err="1"/>
              <a:t>offeror</a:t>
            </a:r>
            <a:r>
              <a:rPr lang="en-US" dirty="0"/>
              <a:t> says nothing concerning the </a:t>
            </a:r>
            <a:r>
              <a:rPr lang="en-US" u="sng" dirty="0"/>
              <a:t>life of her offer</a:t>
            </a:r>
            <a:r>
              <a:rPr lang="en-US" dirty="0"/>
              <a:t>?</a:t>
            </a:r>
            <a:endParaRPr lang="ko-KR" altLang="en-US" dirty="0"/>
          </a:p>
          <a:p>
            <a:pPr lvl="3"/>
            <a:r>
              <a:rPr lang="en-US" u="sng" dirty="0"/>
              <a:t>Elemental rules of contract construction to fix this</a:t>
            </a:r>
            <a:r>
              <a:rPr lang="en-US" dirty="0"/>
              <a:t>:</a:t>
            </a:r>
            <a:endParaRPr lang="ko-KR" altLang="en-US" dirty="0"/>
          </a:p>
          <a:p>
            <a:pPr lvl="4"/>
            <a:r>
              <a:rPr lang="en-US" dirty="0"/>
              <a:t>Lapse of time</a:t>
            </a:r>
            <a:endParaRPr lang="ko-KR" altLang="en-US" dirty="0"/>
          </a:p>
          <a:p>
            <a:pPr lvl="5"/>
            <a:r>
              <a:rPr lang="en-US" dirty="0"/>
              <a:t>Offers die of old age.</a:t>
            </a:r>
            <a:endParaRPr lang="ko-KR" altLang="en-US" dirty="0"/>
          </a:p>
          <a:p>
            <a:pPr lvl="5"/>
            <a:r>
              <a:rPr lang="en-US" dirty="0"/>
              <a:t>If offer sets no expiration date, offer is open for acceptance for </a:t>
            </a:r>
            <a:r>
              <a:rPr lang="en-US" u="sng" dirty="0"/>
              <a:t>reasonable time only</a:t>
            </a:r>
            <a:r>
              <a:rPr lang="en-US" dirty="0"/>
              <a:t>.</a:t>
            </a:r>
            <a:endParaRPr lang="ko-KR" altLang="en-US" dirty="0"/>
          </a:p>
          <a:p>
            <a:pPr lvl="6"/>
            <a:r>
              <a:rPr lang="en-US" dirty="0"/>
              <a:t>On essay, discuss what a reasonable time would be.</a:t>
            </a:r>
            <a:endParaRPr lang="ko-KR" altLang="en-US" dirty="0"/>
          </a:p>
          <a:p>
            <a:pPr lvl="5"/>
            <a:r>
              <a:rPr lang="en-US" dirty="0"/>
              <a:t>Ex: Offering ripe bananas in an unrefrigerated railroad car in </a:t>
            </a:r>
            <a:r>
              <a:rPr lang="en-US" dirty="0" smtClean="0"/>
              <a:t>July.</a:t>
            </a:r>
            <a:endParaRPr lang="ko-KR" altLang="en-US" dirty="0"/>
          </a:p>
          <a:p>
            <a:pPr lvl="5"/>
            <a:r>
              <a:rPr lang="en-US" dirty="0"/>
              <a:t>Ex: Offer for trade of </a:t>
            </a:r>
            <a:r>
              <a:rPr lang="en-US" dirty="0" smtClean="0"/>
              <a:t>diamonds.</a:t>
            </a:r>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3</a:t>
            </a:fld>
            <a:endParaRPr lang="ko-K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357166"/>
            <a:ext cx="8229600" cy="5768997"/>
          </a:xfrm>
        </p:spPr>
        <p:txBody>
          <a:bodyPr/>
          <a:lstStyle/>
          <a:p>
            <a:pPr lvl="3"/>
            <a:r>
              <a:rPr lang="en-US" sz="2800" dirty="0" smtClean="0"/>
              <a:t>Death, destruction of </a:t>
            </a:r>
            <a:r>
              <a:rPr lang="en-US" sz="2800" dirty="0" err="1" smtClean="0"/>
              <a:t>offeror</a:t>
            </a:r>
            <a:r>
              <a:rPr lang="en-US" sz="2800" dirty="0" smtClean="0"/>
              <a:t> terminates offer and death, insanity, or legal incapacity of </a:t>
            </a:r>
            <a:r>
              <a:rPr lang="en-US" sz="2800" dirty="0" err="1" smtClean="0"/>
              <a:t>offeror</a:t>
            </a:r>
            <a:r>
              <a:rPr lang="en-US" sz="2800" dirty="0" smtClean="0"/>
              <a:t> or </a:t>
            </a:r>
            <a:r>
              <a:rPr lang="en-US" sz="2800" dirty="0" err="1" smtClean="0"/>
              <a:t>offeree</a:t>
            </a:r>
            <a:r>
              <a:rPr lang="en-US" sz="2800" dirty="0" smtClean="0"/>
              <a:t> </a:t>
            </a:r>
            <a:r>
              <a:rPr lang="en-US" sz="2800" dirty="0" smtClean="0">
                <a:sym typeface="Wingdings"/>
              </a:rPr>
              <a:t></a:t>
            </a:r>
            <a:r>
              <a:rPr lang="en-US" sz="2800" dirty="0" smtClean="0"/>
              <a:t> offer is revoked by operation of law.</a:t>
            </a:r>
            <a:endParaRPr lang="ko-KR" altLang="en-US" sz="2800" dirty="0" smtClean="0"/>
          </a:p>
          <a:p>
            <a:pPr lvl="3"/>
            <a:r>
              <a:rPr lang="en-US" sz="2800" dirty="0" smtClean="0"/>
              <a:t>If government says proposed bargain is illegal, offer to perform the K is revoked by operation of law.</a:t>
            </a:r>
            <a:endParaRPr lang="ko-KR" altLang="en-US" sz="2800"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4</a:t>
            </a:fld>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fontScale="92500" lnSpcReduction="20000"/>
          </a:bodyPr>
          <a:lstStyle/>
          <a:p>
            <a:pPr lvl="2"/>
            <a:r>
              <a:rPr lang="en-US" sz="3300" dirty="0"/>
              <a:t>Termination by rejection?</a:t>
            </a:r>
            <a:endParaRPr lang="ko-KR" altLang="en-US" sz="3300" dirty="0"/>
          </a:p>
          <a:p>
            <a:pPr lvl="3"/>
            <a:r>
              <a:rPr lang="en-US" sz="3300" dirty="0"/>
              <a:t>HYPO: You offer to sell me your car for $10,000 and I say “no.”  My rejection as a matter of law </a:t>
            </a:r>
            <a:r>
              <a:rPr lang="en-US" sz="3300" u="sng" dirty="0"/>
              <a:t>terminates your offer</a:t>
            </a:r>
            <a:r>
              <a:rPr lang="en-US" sz="3300" dirty="0" smtClean="0"/>
              <a:t>.</a:t>
            </a:r>
          </a:p>
          <a:p>
            <a:pPr lvl="2"/>
            <a:r>
              <a:rPr lang="en-US" sz="3300" dirty="0" smtClean="0"/>
              <a:t>Revocation by the </a:t>
            </a:r>
            <a:r>
              <a:rPr lang="en-US" sz="3300" dirty="0" err="1" smtClean="0"/>
              <a:t>offeror</a:t>
            </a:r>
            <a:endParaRPr lang="ko-KR" altLang="en-US" sz="3300" dirty="0" smtClean="0"/>
          </a:p>
          <a:p>
            <a:pPr lvl="3"/>
            <a:r>
              <a:rPr lang="en-US" sz="3300" dirty="0" smtClean="0"/>
              <a:t>Even if </a:t>
            </a:r>
            <a:r>
              <a:rPr lang="en-US" sz="3300" dirty="0" err="1" smtClean="0"/>
              <a:t>offeror</a:t>
            </a:r>
            <a:r>
              <a:rPr lang="en-US" sz="3300" dirty="0" smtClean="0"/>
              <a:t> says I’ll keep the offer open….I’ll give you one week to think about accepting the purchase of my home.  </a:t>
            </a:r>
            <a:endParaRPr lang="ko-KR" altLang="en-US" sz="3300" dirty="0" smtClean="0"/>
          </a:p>
          <a:p>
            <a:pPr lvl="4"/>
            <a:r>
              <a:rPr lang="en-US" sz="3300" dirty="0" smtClean="0"/>
              <a:t>Common law rule: offer is inherently revocable at </a:t>
            </a:r>
            <a:r>
              <a:rPr lang="en-US" sz="3300" u="sng" dirty="0" smtClean="0"/>
              <a:t>any time</a:t>
            </a:r>
            <a:r>
              <a:rPr lang="en-US" sz="3300" dirty="0" smtClean="0"/>
              <a:t> prior to acceptance, even if </a:t>
            </a:r>
            <a:r>
              <a:rPr lang="en-US" sz="3300" dirty="0" err="1" smtClean="0"/>
              <a:t>offeror</a:t>
            </a:r>
            <a:r>
              <a:rPr lang="en-US" sz="3300" dirty="0" smtClean="0"/>
              <a:t> said: you have a week.</a:t>
            </a:r>
            <a:endParaRPr lang="ko-KR" altLang="en-US" sz="3300" dirty="0" smtClean="0"/>
          </a:p>
          <a:p>
            <a:pPr lvl="3"/>
            <a:endParaRPr lang="ko-KR" altLang="en-US" sz="4000"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5</a:t>
            </a:fld>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normAutofit/>
          </a:bodyPr>
          <a:lstStyle/>
          <a:p>
            <a:pPr lvl="4"/>
            <a:r>
              <a:rPr lang="en-US" dirty="0" smtClean="0"/>
              <a:t>Exceptions: </a:t>
            </a:r>
            <a:r>
              <a:rPr lang="en-US" u="sng" dirty="0" smtClean="0"/>
              <a:t>purchase an option</a:t>
            </a:r>
            <a:r>
              <a:rPr lang="en-US" dirty="0" smtClean="0"/>
              <a:t>.  You say: I’ll give you $5,000 if you stay by your word of giving me a week.  This is a </a:t>
            </a:r>
            <a:r>
              <a:rPr lang="en-US" b="1" dirty="0" smtClean="0"/>
              <a:t>separate offer, consideration, and acceptance, although of usually nominal economic value</a:t>
            </a:r>
            <a:r>
              <a:rPr lang="en-US" dirty="0" smtClean="0"/>
              <a:t>.  If you offer option, my rejection of the offer is irrevocable.</a:t>
            </a:r>
            <a:endParaRPr lang="ko-KR" altLang="en-US" dirty="0" smtClean="0"/>
          </a:p>
          <a:p>
            <a:pPr lvl="4"/>
            <a:r>
              <a:rPr lang="en-US" dirty="0" smtClean="0"/>
              <a:t>Exceptions: </a:t>
            </a:r>
            <a:r>
              <a:rPr lang="en-US" u="sng" dirty="0" err="1" smtClean="0"/>
              <a:t>estoppel</a:t>
            </a:r>
            <a:r>
              <a:rPr lang="en-US" dirty="0" smtClean="0"/>
              <a:t> – common law.  If I say you have a week and you change position in considerable reliance on that offer, many courts will hold that there is an offer b/c of my foreseeable </a:t>
            </a:r>
            <a:r>
              <a:rPr lang="en-US" u="sng" dirty="0" smtClean="0"/>
              <a:t>detrimental reliance</a:t>
            </a:r>
            <a:r>
              <a:rPr lang="en-US" dirty="0" smtClean="0"/>
              <a:t>.</a:t>
            </a:r>
            <a:endParaRPr lang="ko-KR" altLang="en-US" dirty="0" smtClean="0"/>
          </a:p>
          <a:p>
            <a:pPr lvl="4"/>
            <a:r>
              <a:rPr lang="en-US" dirty="0" smtClean="0"/>
              <a:t>Exceptions: </a:t>
            </a:r>
            <a:r>
              <a:rPr lang="en-US" u="sng" dirty="0" smtClean="0"/>
              <a:t>merchants firm offer</a:t>
            </a:r>
            <a:r>
              <a:rPr lang="en-US" dirty="0" smtClean="0"/>
              <a:t> (UCC) – only the </a:t>
            </a:r>
            <a:r>
              <a:rPr lang="en-US" dirty="0" err="1" smtClean="0"/>
              <a:t>offeror</a:t>
            </a:r>
            <a:r>
              <a:rPr lang="en-US" dirty="0" smtClean="0"/>
              <a:t> must be a merchant; </a:t>
            </a:r>
            <a:r>
              <a:rPr lang="en-US" dirty="0" err="1" smtClean="0"/>
              <a:t>offeree</a:t>
            </a:r>
            <a:r>
              <a:rPr lang="en-US" dirty="0" smtClean="0"/>
              <a:t> does not have to be.  An offer that is in </a:t>
            </a:r>
            <a:r>
              <a:rPr lang="en-US" b="1" dirty="0" smtClean="0"/>
              <a:t>writing</a:t>
            </a:r>
            <a:r>
              <a:rPr lang="en-US" dirty="0" smtClean="0"/>
              <a:t> and is signed by a merchant trader, then the offer is </a:t>
            </a:r>
            <a:r>
              <a:rPr lang="en-US" u="sng" dirty="0" smtClean="0"/>
              <a:t>irrevocable</a:t>
            </a:r>
            <a:r>
              <a:rPr lang="en-US" dirty="0" smtClean="0"/>
              <a:t> according to its terms.  Ex: If merchant says you have 30 days, you have 30 days.  There need not be an option or detrimental reliance.</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6</a:t>
            </a:fld>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Defective acceptance</a:t>
            </a:r>
            <a:endParaRPr lang="ko-KR" altLang="en-US" dirty="0"/>
          </a:p>
        </p:txBody>
      </p:sp>
      <p:sp>
        <p:nvSpPr>
          <p:cNvPr id="3" name="내용 개체 틀 2"/>
          <p:cNvSpPr>
            <a:spLocks noGrp="1"/>
          </p:cNvSpPr>
          <p:nvPr>
            <p:ph idx="1"/>
          </p:nvPr>
        </p:nvSpPr>
        <p:spPr>
          <a:xfrm>
            <a:off x="457200" y="1285860"/>
            <a:ext cx="8229600" cy="5286412"/>
          </a:xfrm>
        </p:spPr>
        <p:txBody>
          <a:bodyPr>
            <a:normAutofit/>
          </a:bodyPr>
          <a:lstStyle/>
          <a:p>
            <a:pPr lvl="1"/>
            <a:r>
              <a:rPr lang="en-US" dirty="0"/>
              <a:t>Acceptance must amount to a present, unconditional, unequivocal assent to </a:t>
            </a:r>
            <a:r>
              <a:rPr lang="en-US" b="1" dirty="0"/>
              <a:t>each and every term of the offer</a:t>
            </a:r>
            <a:r>
              <a:rPr lang="en-US" dirty="0"/>
              <a:t>.</a:t>
            </a:r>
            <a:endParaRPr lang="ko-KR" altLang="en-US" dirty="0"/>
          </a:p>
          <a:p>
            <a:pPr lvl="1"/>
            <a:r>
              <a:rPr lang="en-US" dirty="0"/>
              <a:t>If response of </a:t>
            </a:r>
            <a:r>
              <a:rPr lang="en-US" dirty="0" err="1"/>
              <a:t>offeree</a:t>
            </a:r>
            <a:r>
              <a:rPr lang="en-US" dirty="0"/>
              <a:t> has that quality, when is the K formed</a:t>
            </a:r>
            <a:r>
              <a:rPr lang="en-US" dirty="0" smtClean="0"/>
              <a:t>?</a:t>
            </a:r>
          </a:p>
          <a:p>
            <a:pPr lvl="1"/>
            <a:r>
              <a:rPr lang="en-US" u="sng" dirty="0"/>
              <a:t>Mailbox rule</a:t>
            </a:r>
            <a:r>
              <a:rPr lang="en-US" dirty="0"/>
              <a:t> </a:t>
            </a:r>
            <a:endParaRPr lang="ko-KR" altLang="en-US" dirty="0"/>
          </a:p>
          <a:p>
            <a:pPr lvl="1"/>
            <a:r>
              <a:rPr lang="en-US" dirty="0"/>
              <a:t>If </a:t>
            </a:r>
            <a:r>
              <a:rPr lang="en-US" dirty="0" err="1"/>
              <a:t>offeree</a:t>
            </a:r>
            <a:r>
              <a:rPr lang="en-US" dirty="0"/>
              <a:t> responds to offer in any way that </a:t>
            </a:r>
            <a:r>
              <a:rPr lang="en-US" b="1" dirty="0"/>
              <a:t>tampers with the </a:t>
            </a:r>
            <a:r>
              <a:rPr lang="en-US" b="1" dirty="0" smtClean="0"/>
              <a:t>terms</a:t>
            </a:r>
            <a:r>
              <a:rPr lang="en-US" dirty="0" smtClean="0"/>
              <a:t>.</a:t>
            </a:r>
          </a:p>
          <a:p>
            <a:pPr lvl="1"/>
            <a:r>
              <a:rPr lang="en-US" dirty="0"/>
              <a:t>UCC</a:t>
            </a:r>
            <a:endParaRPr lang="ko-KR" altLang="en-US" dirty="0"/>
          </a:p>
          <a:p>
            <a:pPr lvl="1"/>
            <a:endParaRPr lang="ko-KR" altLang="en-US" dirty="0"/>
          </a:p>
          <a:p>
            <a:pPr lvl="1"/>
            <a:endParaRPr lang="ko-KR" altLang="en-US" dirty="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7</a:t>
            </a:fld>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normAutofit/>
          </a:bodyPr>
          <a:lstStyle/>
          <a:p>
            <a:pPr lvl="1"/>
            <a:r>
              <a:rPr lang="en-US" u="sng" dirty="0" smtClean="0"/>
              <a:t>Mailbox rule</a:t>
            </a:r>
            <a:r>
              <a:rPr lang="en-US" dirty="0" smtClean="0"/>
              <a:t> (deposit / acceptance rule).</a:t>
            </a:r>
            <a:endParaRPr lang="ko-KR" altLang="en-US" dirty="0" smtClean="0"/>
          </a:p>
          <a:p>
            <a:pPr lvl="2"/>
            <a:r>
              <a:rPr lang="en-US" u="sng" dirty="0" smtClean="0"/>
              <a:t>If the parties are operating at a distance</a:t>
            </a:r>
            <a:r>
              <a:rPr lang="en-US" dirty="0" smtClean="0"/>
              <a:t>, communicating with one another, at what point do we form a K?</a:t>
            </a:r>
            <a:endParaRPr lang="ko-KR" altLang="en-US" dirty="0" smtClean="0"/>
          </a:p>
          <a:p>
            <a:pPr lvl="2"/>
            <a:r>
              <a:rPr lang="en-US" u="sng" dirty="0" smtClean="0"/>
              <a:t>K is formed effective with the dispatch of the </a:t>
            </a:r>
            <a:r>
              <a:rPr lang="en-US" u="sng" dirty="0" err="1" smtClean="0"/>
              <a:t>offeree’s</a:t>
            </a:r>
            <a:r>
              <a:rPr lang="en-US" u="sng" dirty="0" smtClean="0"/>
              <a:t> acceptance</a:t>
            </a:r>
            <a:r>
              <a:rPr lang="en-US" dirty="0" smtClean="0"/>
              <a:t> if it’s communicated in any commercially reasonable manner – a mode which is at least as fast and reliable as the one utilized by the </a:t>
            </a:r>
            <a:r>
              <a:rPr lang="en-US" dirty="0" err="1" smtClean="0"/>
              <a:t>offeror</a:t>
            </a:r>
            <a:r>
              <a:rPr lang="en-US" dirty="0" smtClean="0"/>
              <a:t>. </a:t>
            </a:r>
            <a:endParaRPr lang="ko-KR" altLang="en-US" dirty="0" smtClean="0"/>
          </a:p>
          <a:p>
            <a:pPr lvl="2"/>
            <a:r>
              <a:rPr lang="en-US" dirty="0" smtClean="0"/>
              <a:t>K is formed as soon as </a:t>
            </a:r>
            <a:r>
              <a:rPr lang="en-US" dirty="0" err="1" smtClean="0"/>
              <a:t>offeree</a:t>
            </a:r>
            <a:r>
              <a:rPr lang="en-US" dirty="0" smtClean="0"/>
              <a:t> places acceptance in channel of communication even though </a:t>
            </a:r>
            <a:r>
              <a:rPr lang="en-US" dirty="0" err="1" smtClean="0"/>
              <a:t>offeror</a:t>
            </a:r>
            <a:r>
              <a:rPr lang="en-US" dirty="0" smtClean="0"/>
              <a:t> does not know yet.  All risks of delay, misdirection, or </a:t>
            </a:r>
            <a:r>
              <a:rPr lang="en-US" dirty="0" err="1" smtClean="0"/>
              <a:t>nondelivery</a:t>
            </a:r>
            <a:r>
              <a:rPr lang="en-US" dirty="0" smtClean="0"/>
              <a:t> are borne by the </a:t>
            </a:r>
            <a:r>
              <a:rPr lang="en-US" dirty="0" err="1" smtClean="0"/>
              <a:t>offeror</a:t>
            </a:r>
            <a:r>
              <a:rPr lang="en-US" dirty="0" smtClean="0"/>
              <a:t>.</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8</a:t>
            </a:fld>
            <a:endParaRPr lang="ko-K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Mailbox rule(cont’)</a:t>
            </a:r>
            <a:endParaRPr lang="ko-KR" altLang="en-US" dirty="0"/>
          </a:p>
        </p:txBody>
      </p:sp>
      <p:sp>
        <p:nvSpPr>
          <p:cNvPr id="3" name="내용 개체 틀 2"/>
          <p:cNvSpPr>
            <a:spLocks noGrp="1"/>
          </p:cNvSpPr>
          <p:nvPr>
            <p:ph idx="1"/>
          </p:nvPr>
        </p:nvSpPr>
        <p:spPr/>
        <p:txBody>
          <a:bodyPr/>
          <a:lstStyle/>
          <a:p>
            <a:pPr lvl="2"/>
            <a:r>
              <a:rPr lang="en-US" sz="3200" dirty="0" smtClean="0"/>
              <a:t>What if the </a:t>
            </a:r>
            <a:r>
              <a:rPr lang="en-US" sz="3200" dirty="0" err="1" smtClean="0"/>
              <a:t>offeree</a:t>
            </a:r>
            <a:r>
              <a:rPr lang="en-US" sz="3200" dirty="0" smtClean="0"/>
              <a:t> does not use a commercially reasonable channel of communication, but has present assent to every term?</a:t>
            </a:r>
            <a:endParaRPr lang="ko-KR" altLang="en-US" sz="3200" dirty="0" smtClean="0"/>
          </a:p>
          <a:p>
            <a:endParaRPr lang="ko-KR" altLang="en-US" dirty="0"/>
          </a:p>
        </p:txBody>
      </p:sp>
      <p:sp>
        <p:nvSpPr>
          <p:cNvPr id="4" name="슬라이드 번호 개체 틀 3"/>
          <p:cNvSpPr>
            <a:spLocks noGrp="1"/>
          </p:cNvSpPr>
          <p:nvPr>
            <p:ph type="sldNum" sz="quarter" idx="12"/>
          </p:nvPr>
        </p:nvSpPr>
        <p:spPr/>
        <p:txBody>
          <a:bodyPr/>
          <a:lstStyle/>
          <a:p>
            <a:fld id="{EBFCD5D1-E25D-4B96-B94C-800C66A2EE0E}" type="slidenum">
              <a:rPr lang="ko-KR" altLang="en-US" smtClean="0"/>
              <a:pPr/>
              <a:t>9</a:t>
            </a:fld>
            <a:endParaRPr lang="ko-KR" altLang="en-US"/>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2152</Words>
  <Application>Microsoft Office PowerPoint</Application>
  <PresentationFormat>화면 슬라이드 쇼(4:3)</PresentationFormat>
  <Paragraphs>149</Paragraphs>
  <Slides>28</Slides>
  <Notes>0</Notes>
  <HiddenSlides>0</HiddenSlides>
  <MMClips>0</MMClips>
  <ScaleCrop>false</ScaleCrop>
  <HeadingPairs>
    <vt:vector size="4" baseType="variant">
      <vt:variant>
        <vt:lpstr>테마</vt:lpstr>
      </vt:variant>
      <vt:variant>
        <vt:i4>1</vt:i4>
      </vt:variant>
      <vt:variant>
        <vt:lpstr>슬라이드 제목</vt:lpstr>
      </vt:variant>
      <vt:variant>
        <vt:i4>28</vt:i4>
      </vt:variant>
    </vt:vector>
  </HeadingPairs>
  <TitlesOfParts>
    <vt:vector size="29" baseType="lpstr">
      <vt:lpstr>Office 테마</vt:lpstr>
      <vt:lpstr>CONTRACTS(3)</vt:lpstr>
      <vt:lpstr>Offeror</vt:lpstr>
      <vt:lpstr>슬라이드 3</vt:lpstr>
      <vt:lpstr>슬라이드 4</vt:lpstr>
      <vt:lpstr>슬라이드 5</vt:lpstr>
      <vt:lpstr>슬라이드 6</vt:lpstr>
      <vt:lpstr>Defective acceptance</vt:lpstr>
      <vt:lpstr>슬라이드 8</vt:lpstr>
      <vt:lpstr>Mailbox rule(cont’)</vt:lpstr>
      <vt:lpstr>슬라이드 10</vt:lpstr>
      <vt:lpstr>슬라이드 11</vt:lpstr>
      <vt:lpstr>슬라이드 12</vt:lpstr>
      <vt:lpstr>슬라이드 13</vt:lpstr>
      <vt:lpstr>슬라이드 14</vt:lpstr>
      <vt:lpstr>Contracts</vt:lpstr>
      <vt:lpstr>슬라이드 16</vt:lpstr>
      <vt:lpstr>Ambiguity (Can preclude formation of K)</vt:lpstr>
      <vt:lpstr>Latent</vt:lpstr>
      <vt:lpstr>Patent</vt:lpstr>
      <vt:lpstr>Effect of adopting a writing</vt:lpstr>
      <vt:lpstr>Parol evidence rule(cont’)</vt:lpstr>
      <vt:lpstr>슬라이드 22</vt:lpstr>
      <vt:lpstr>Parol evidence rule(cont’)</vt:lpstr>
      <vt:lpstr>슬라이드 24</vt:lpstr>
      <vt:lpstr>Partial integration</vt:lpstr>
      <vt:lpstr>Partial integration(cont’)</vt:lpstr>
      <vt:lpstr>Collateral agreement</vt:lpstr>
      <vt:lpstr>슬라이드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CONTRACTS(3)</dc:title>
  <dc:creator>이혜리</dc:creator>
  <cp:lastModifiedBy>이혜리</cp:lastModifiedBy>
  <cp:revision>8</cp:revision>
  <dcterms:created xsi:type="dcterms:W3CDTF">2009-03-20T08:37:10Z</dcterms:created>
  <dcterms:modified xsi:type="dcterms:W3CDTF">2009-03-20T09:39:22Z</dcterms:modified>
</cp:coreProperties>
</file>