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</p:sldMasterIdLst>
  <p:notesMasterIdLst>
    <p:notesMasterId r:id="rId24"/>
  </p:notesMasterIdLst>
  <p:sldIdLst>
    <p:sldId id="273" r:id="rId3"/>
    <p:sldId id="257" r:id="rId4"/>
    <p:sldId id="258" r:id="rId5"/>
    <p:sldId id="262" r:id="rId6"/>
    <p:sldId id="265" r:id="rId7"/>
    <p:sldId id="266" r:id="rId8"/>
    <p:sldId id="278" r:id="rId9"/>
    <p:sldId id="267" r:id="rId10"/>
    <p:sldId id="279" r:id="rId11"/>
    <p:sldId id="269" r:id="rId12"/>
    <p:sldId id="270" r:id="rId13"/>
    <p:sldId id="272" r:id="rId14"/>
    <p:sldId id="276" r:id="rId15"/>
    <p:sldId id="280" r:id="rId16"/>
    <p:sldId id="283" r:id="rId17"/>
    <p:sldId id="284" r:id="rId18"/>
    <p:sldId id="285" r:id="rId19"/>
    <p:sldId id="288" r:id="rId20"/>
    <p:sldId id="287" r:id="rId21"/>
    <p:sldId id="282" r:id="rId22"/>
    <p:sldId id="286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D1E3"/>
    <a:srgbClr val="D5FFAF"/>
    <a:srgbClr val="FFFF99"/>
    <a:srgbClr val="F7D5FF"/>
    <a:srgbClr val="C2F8FE"/>
    <a:srgbClr val="FFDDE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753" autoAdjust="0"/>
  </p:normalViewPr>
  <p:slideViewPr>
    <p:cSldViewPr>
      <p:cViewPr varScale="1">
        <p:scale>
          <a:sx n="61" d="100"/>
          <a:sy n="61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C0B467-24B1-4AF6-9C15-170A1423B6B6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0E8F8B7F-2ACF-49BD-87EF-13CAC3B29A9B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 latinLnBrk="1"/>
          <a:r>
            <a:rPr lang="ko-KR" altLang="en-US" sz="4000" dirty="0" smtClean="0">
              <a:latin typeface="HY나무B" pitchFamily="18" charset="-127"/>
              <a:ea typeface="HY나무B" pitchFamily="18" charset="-127"/>
            </a:rPr>
            <a:t>필요성</a:t>
          </a:r>
          <a:endParaRPr lang="ko-KR" altLang="en-US" sz="4000" dirty="0">
            <a:latin typeface="HY나무B" pitchFamily="18" charset="-127"/>
            <a:ea typeface="HY나무B" pitchFamily="18" charset="-127"/>
          </a:endParaRPr>
        </a:p>
      </dgm:t>
    </dgm:pt>
    <dgm:pt modelId="{67F5E0FF-F795-4957-9BB9-489522D74000}" type="parTrans" cxnId="{CF6B6E2F-8683-432B-88B3-27E098D9D3B7}">
      <dgm:prSet/>
      <dgm:spPr/>
      <dgm:t>
        <a:bodyPr/>
        <a:lstStyle/>
        <a:p>
          <a:pPr latinLnBrk="1"/>
          <a:endParaRPr lang="ko-KR" altLang="en-US"/>
        </a:p>
      </dgm:t>
    </dgm:pt>
    <dgm:pt modelId="{CE9A87AC-3951-4723-BF77-EC07FC4D376D}" type="sibTrans" cxnId="{CF6B6E2F-8683-432B-88B3-27E098D9D3B7}">
      <dgm:prSet/>
      <dgm:spPr/>
      <dgm:t>
        <a:bodyPr/>
        <a:lstStyle/>
        <a:p>
          <a:pPr latinLnBrk="1"/>
          <a:endParaRPr lang="ko-KR" altLang="en-US"/>
        </a:p>
      </dgm:t>
    </dgm:pt>
    <dgm:pt modelId="{386E659F-F94F-4C9E-9834-7BD4402CD0BA}" type="pres">
      <dgm:prSet presAssocID="{DCC0B467-24B1-4AF6-9C15-170A1423B6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716C0F2-6559-4576-B8B0-D3EC621BE835}" type="pres">
      <dgm:prSet presAssocID="{0E8F8B7F-2ACF-49BD-87EF-13CAC3B29A9B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F6B6E2F-8683-432B-88B3-27E098D9D3B7}" srcId="{DCC0B467-24B1-4AF6-9C15-170A1423B6B6}" destId="{0E8F8B7F-2ACF-49BD-87EF-13CAC3B29A9B}" srcOrd="0" destOrd="0" parTransId="{67F5E0FF-F795-4957-9BB9-489522D74000}" sibTransId="{CE9A87AC-3951-4723-BF77-EC07FC4D376D}"/>
    <dgm:cxn modelId="{9E9B4EB8-557E-40FE-BB03-6C480F3A9AF4}" type="presOf" srcId="{DCC0B467-24B1-4AF6-9C15-170A1423B6B6}" destId="{386E659F-F94F-4C9E-9834-7BD4402CD0BA}" srcOrd="0" destOrd="0" presId="urn:microsoft.com/office/officeart/2005/8/layout/chevron1"/>
    <dgm:cxn modelId="{BBF2CC03-DBD2-42FC-A522-F32E150795D9}" type="presOf" srcId="{0E8F8B7F-2ACF-49BD-87EF-13CAC3B29A9B}" destId="{5716C0F2-6559-4576-B8B0-D3EC621BE835}" srcOrd="0" destOrd="0" presId="urn:microsoft.com/office/officeart/2005/8/layout/chevron1"/>
    <dgm:cxn modelId="{82A17C3B-7B5F-4946-92F2-E9156F7869D1}" type="presParOf" srcId="{386E659F-F94F-4C9E-9834-7BD4402CD0BA}" destId="{5716C0F2-6559-4576-B8B0-D3EC621BE835}" srcOrd="0" destOrd="0" presId="urn:microsoft.com/office/officeart/2005/8/layout/chevr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96E315-0388-4BED-AB4F-133C8785BD10}" type="doc">
      <dgm:prSet loTypeId="urn:microsoft.com/office/officeart/2005/8/layout/cycle8" loCatId="cycle" qsTypeId="urn:microsoft.com/office/officeart/2005/8/quickstyle/simple3" qsCatId="simple" csTypeId="urn:microsoft.com/office/officeart/2005/8/colors/accent1_2" csCatId="accent1" phldr="1"/>
      <dgm:spPr/>
    </dgm:pt>
    <dgm:pt modelId="{D12635C2-0264-4803-BC2D-77307654EAD2}">
      <dgm:prSet phldrT="[텍스트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latinLnBrk="1"/>
          <a:endParaRPr lang="en-US" altLang="ko-KR" sz="2200" b="1" dirty="0" smtClean="0"/>
        </a:p>
        <a:p>
          <a:pPr latinLnBrk="1"/>
          <a:r>
            <a:rPr lang="ko-KR" altLang="en-US" sz="2200" b="1" dirty="0" smtClean="0"/>
            <a:t>도</a:t>
          </a:r>
          <a:endParaRPr lang="en-US" altLang="ko-KR" sz="2200" b="1" dirty="0" smtClean="0"/>
        </a:p>
        <a:p>
          <a:pPr latinLnBrk="1"/>
          <a:r>
            <a:rPr lang="ko-KR" altLang="en-US" sz="2200" b="1" dirty="0" smtClean="0"/>
            <a:t>자치경찰</a:t>
          </a:r>
          <a:endParaRPr lang="en-US" altLang="ko-KR" sz="2200" b="1" dirty="0" smtClean="0"/>
        </a:p>
        <a:p>
          <a:pPr latinLnBrk="1"/>
          <a:endParaRPr lang="ko-KR" altLang="en-US" sz="2200" b="1" dirty="0"/>
        </a:p>
      </dgm:t>
    </dgm:pt>
    <dgm:pt modelId="{6A9017DE-897C-498D-895C-2094C6E726C6}" type="parTrans" cxnId="{ECE09782-054C-4CC0-9076-A4D037EBE460}">
      <dgm:prSet/>
      <dgm:spPr/>
      <dgm:t>
        <a:bodyPr/>
        <a:lstStyle/>
        <a:p>
          <a:pPr latinLnBrk="1"/>
          <a:endParaRPr lang="ko-KR" altLang="en-US"/>
        </a:p>
      </dgm:t>
    </dgm:pt>
    <dgm:pt modelId="{2D9742BD-9F36-4FA7-ACF7-149442EC7DF7}" type="sibTrans" cxnId="{ECE09782-054C-4CC0-9076-A4D037EBE460}">
      <dgm:prSet/>
      <dgm:spPr/>
      <dgm:t>
        <a:bodyPr/>
        <a:lstStyle/>
        <a:p>
          <a:pPr latinLnBrk="1"/>
          <a:endParaRPr lang="ko-KR" altLang="en-US"/>
        </a:p>
      </dgm:t>
    </dgm:pt>
    <dgm:pt modelId="{B0DF6454-EA9E-462D-91F7-384228C5D44F}">
      <dgm:prSet phldrT="[텍스트]"/>
      <dgm:spPr/>
      <dgm:t>
        <a:bodyPr/>
        <a:lstStyle/>
        <a:p>
          <a:pPr latinLnBrk="1"/>
          <a:r>
            <a:rPr lang="ko-KR" altLang="en-US" b="1" dirty="0" smtClean="0"/>
            <a:t>기초</a:t>
          </a:r>
          <a:r>
            <a:rPr lang="en-US" altLang="ko-KR" b="1" dirty="0" smtClean="0"/>
            <a:t>(=</a:t>
          </a:r>
          <a:r>
            <a:rPr lang="ko-KR" altLang="en-US" b="1" dirty="0" smtClean="0"/>
            <a:t>시</a:t>
          </a:r>
          <a:r>
            <a:rPr lang="en-US" altLang="ko-KR" b="1" dirty="0" smtClean="0"/>
            <a:t>)</a:t>
          </a:r>
        </a:p>
        <a:p>
          <a:pPr latinLnBrk="1"/>
          <a:r>
            <a:rPr lang="ko-KR" altLang="en-US" b="1" dirty="0" smtClean="0"/>
            <a:t>자치경찰</a:t>
          </a:r>
          <a:endParaRPr lang="ko-KR" altLang="en-US" b="1" dirty="0"/>
        </a:p>
      </dgm:t>
    </dgm:pt>
    <dgm:pt modelId="{723D89A8-0ABD-4B18-ADBA-B4094E361941}" type="parTrans" cxnId="{352E980D-CABD-425F-A309-32B0DDE83DE2}">
      <dgm:prSet/>
      <dgm:spPr/>
      <dgm:t>
        <a:bodyPr/>
        <a:lstStyle/>
        <a:p>
          <a:pPr latinLnBrk="1"/>
          <a:endParaRPr lang="ko-KR" altLang="en-US"/>
        </a:p>
      </dgm:t>
    </dgm:pt>
    <dgm:pt modelId="{CF51C56A-A59E-4DDA-8E22-ADE5EDA91356}" type="sibTrans" cxnId="{352E980D-CABD-425F-A309-32B0DDE83DE2}">
      <dgm:prSet/>
      <dgm:spPr/>
      <dgm:t>
        <a:bodyPr/>
        <a:lstStyle/>
        <a:p>
          <a:pPr latinLnBrk="1"/>
          <a:endParaRPr lang="ko-KR" altLang="en-US"/>
        </a:p>
      </dgm:t>
    </dgm:pt>
    <dgm:pt modelId="{F23EE6C9-89E3-4BCB-B956-F969A5D6032A}">
      <dgm:prSet phldrT="[텍스트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latinLnBrk="1"/>
          <a:r>
            <a:rPr lang="ko-KR" altLang="en-US" b="1" dirty="0" smtClean="0"/>
            <a:t>주</a:t>
          </a:r>
          <a:endParaRPr lang="en-US" altLang="ko-KR" b="1" dirty="0" smtClean="0"/>
        </a:p>
        <a:p>
          <a:pPr latinLnBrk="1"/>
          <a:r>
            <a:rPr lang="ko-KR" altLang="en-US" b="1" dirty="0" smtClean="0"/>
            <a:t>자치경찰</a:t>
          </a:r>
          <a:endParaRPr lang="ko-KR" altLang="en-US" b="1" dirty="0"/>
        </a:p>
      </dgm:t>
    </dgm:pt>
    <dgm:pt modelId="{BDFCCB81-C02E-4E62-BDDB-E12B1AD94026}" type="parTrans" cxnId="{A87138E8-A618-457D-BF74-8CEF1EC663E1}">
      <dgm:prSet/>
      <dgm:spPr/>
      <dgm:t>
        <a:bodyPr/>
        <a:lstStyle/>
        <a:p>
          <a:pPr latinLnBrk="1"/>
          <a:endParaRPr lang="ko-KR" altLang="en-US"/>
        </a:p>
      </dgm:t>
    </dgm:pt>
    <dgm:pt modelId="{EC22BD65-2163-482C-84FC-CB01EBB33512}" type="sibTrans" cxnId="{A87138E8-A618-457D-BF74-8CEF1EC663E1}">
      <dgm:prSet/>
      <dgm:spPr/>
      <dgm:t>
        <a:bodyPr/>
        <a:lstStyle/>
        <a:p>
          <a:pPr latinLnBrk="1"/>
          <a:endParaRPr lang="ko-KR" altLang="en-US"/>
        </a:p>
      </dgm:t>
    </dgm:pt>
    <dgm:pt modelId="{22A90286-98D2-455A-A108-8486AB94AE72}" type="pres">
      <dgm:prSet presAssocID="{1196E315-0388-4BED-AB4F-133C8785BD10}" presName="compositeShape" presStyleCnt="0">
        <dgm:presLayoutVars>
          <dgm:chMax val="7"/>
          <dgm:dir/>
          <dgm:resizeHandles val="exact"/>
        </dgm:presLayoutVars>
      </dgm:prSet>
      <dgm:spPr/>
    </dgm:pt>
    <dgm:pt modelId="{089A3C65-FC01-404E-B7D1-2B0834466281}" type="pres">
      <dgm:prSet presAssocID="{1196E315-0388-4BED-AB4F-133C8785BD10}" presName="wedge1" presStyleLbl="node1" presStyleIdx="0" presStyleCnt="3" custLinFactNeighborX="-58404" custLinFactNeighborY="-9191"/>
      <dgm:spPr/>
      <dgm:t>
        <a:bodyPr/>
        <a:lstStyle/>
        <a:p>
          <a:pPr latinLnBrk="1"/>
          <a:endParaRPr lang="ko-KR" altLang="en-US"/>
        </a:p>
      </dgm:t>
    </dgm:pt>
    <dgm:pt modelId="{33966517-022D-4298-AFFF-F4A5E91D4985}" type="pres">
      <dgm:prSet presAssocID="{1196E315-0388-4BED-AB4F-133C8785BD10}" presName="dummy1a" presStyleCnt="0"/>
      <dgm:spPr/>
    </dgm:pt>
    <dgm:pt modelId="{CA5E14EC-362E-4198-B426-3A4CA9A9A3A5}" type="pres">
      <dgm:prSet presAssocID="{1196E315-0388-4BED-AB4F-133C8785BD10}" presName="dummy1b" presStyleCnt="0"/>
      <dgm:spPr/>
    </dgm:pt>
    <dgm:pt modelId="{39C25609-618F-45E2-9D57-7725E890AE76}" type="pres">
      <dgm:prSet presAssocID="{1196E315-0388-4BED-AB4F-133C8785BD1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A2D9B5A-7FC6-4EB2-A681-E3A10F0FEF68}" type="pres">
      <dgm:prSet presAssocID="{1196E315-0388-4BED-AB4F-133C8785BD10}" presName="wedge2" presStyleLbl="node1" presStyleIdx="1" presStyleCnt="3" custLinFactNeighborX="-56345" custLinFactNeighborY="-12762"/>
      <dgm:spPr/>
      <dgm:t>
        <a:bodyPr/>
        <a:lstStyle/>
        <a:p>
          <a:pPr latinLnBrk="1"/>
          <a:endParaRPr lang="ko-KR" altLang="en-US"/>
        </a:p>
      </dgm:t>
    </dgm:pt>
    <dgm:pt modelId="{C6D1B797-7B13-479C-A9A3-5A7FBFFAA7F8}" type="pres">
      <dgm:prSet presAssocID="{1196E315-0388-4BED-AB4F-133C8785BD10}" presName="dummy2a" presStyleCnt="0"/>
      <dgm:spPr/>
    </dgm:pt>
    <dgm:pt modelId="{5DD32D03-EAE1-4324-A6B2-F24044D85052}" type="pres">
      <dgm:prSet presAssocID="{1196E315-0388-4BED-AB4F-133C8785BD10}" presName="dummy2b" presStyleCnt="0"/>
      <dgm:spPr/>
    </dgm:pt>
    <dgm:pt modelId="{4317FA7A-1BED-45B5-9FC3-DE728053C5A0}" type="pres">
      <dgm:prSet presAssocID="{1196E315-0388-4BED-AB4F-133C8785BD1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DCFB818-B146-4638-95E8-5109011B8AB1}" type="pres">
      <dgm:prSet presAssocID="{1196E315-0388-4BED-AB4F-133C8785BD10}" presName="wedge3" presStyleLbl="node1" presStyleIdx="2" presStyleCnt="3" custLinFactNeighborX="-54285" custLinFactNeighborY="-9191"/>
      <dgm:spPr/>
      <dgm:t>
        <a:bodyPr/>
        <a:lstStyle/>
        <a:p>
          <a:pPr latinLnBrk="1"/>
          <a:endParaRPr lang="ko-KR" altLang="en-US"/>
        </a:p>
      </dgm:t>
    </dgm:pt>
    <dgm:pt modelId="{3EC22852-3C68-4929-A1BC-AB786ABBFBA7}" type="pres">
      <dgm:prSet presAssocID="{1196E315-0388-4BED-AB4F-133C8785BD10}" presName="dummy3a" presStyleCnt="0"/>
      <dgm:spPr/>
    </dgm:pt>
    <dgm:pt modelId="{ADB79BF9-24CB-46A7-A27D-BD3C3CF414BB}" type="pres">
      <dgm:prSet presAssocID="{1196E315-0388-4BED-AB4F-133C8785BD10}" presName="dummy3b" presStyleCnt="0"/>
      <dgm:spPr/>
    </dgm:pt>
    <dgm:pt modelId="{4EF2EA67-6C73-42B2-9C27-927B689C4B54}" type="pres">
      <dgm:prSet presAssocID="{1196E315-0388-4BED-AB4F-133C8785BD1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A663224-DB34-4B52-ABBD-FD53D18261C9}" type="pres">
      <dgm:prSet presAssocID="{2D9742BD-9F36-4FA7-ACF7-149442EC7DF7}" presName="arrowWedge1" presStyleLbl="fgSibTrans2D1" presStyleIdx="0" presStyleCnt="3" custLinFactNeighborX="1723" custLinFactNeighborY="-2047"/>
      <dgm:spPr/>
    </dgm:pt>
    <dgm:pt modelId="{3C481AEC-7041-4ED5-ADC7-BB92C3EE650C}" type="pres">
      <dgm:prSet presAssocID="{CF51C56A-A59E-4DDA-8E22-ADE5EDA91356}" presName="arrowWedge2" presStyleLbl="fgSibTrans2D1" presStyleIdx="1" presStyleCnt="3"/>
      <dgm:spPr/>
    </dgm:pt>
    <dgm:pt modelId="{50E42467-148F-4E1D-A035-56FE488F2E26}" type="pres">
      <dgm:prSet presAssocID="{EC22BD65-2163-482C-84FC-CB01EBB33512}" presName="arrowWedge3" presStyleLbl="fgSibTrans2D1" presStyleIdx="2" presStyleCnt="3" custLinFactNeighborX="789" custLinFactNeighborY="-2046"/>
      <dgm:spPr/>
    </dgm:pt>
  </dgm:ptLst>
  <dgm:cxnLst>
    <dgm:cxn modelId="{ECE09782-054C-4CC0-9076-A4D037EBE460}" srcId="{1196E315-0388-4BED-AB4F-133C8785BD10}" destId="{D12635C2-0264-4803-BC2D-77307654EAD2}" srcOrd="0" destOrd="0" parTransId="{6A9017DE-897C-498D-895C-2094C6E726C6}" sibTransId="{2D9742BD-9F36-4FA7-ACF7-149442EC7DF7}"/>
    <dgm:cxn modelId="{19BB872E-437D-4150-9F31-933EF34C4008}" type="presOf" srcId="{D12635C2-0264-4803-BC2D-77307654EAD2}" destId="{089A3C65-FC01-404E-B7D1-2B0834466281}" srcOrd="0" destOrd="0" presId="urn:microsoft.com/office/officeart/2005/8/layout/cycle8"/>
    <dgm:cxn modelId="{C15C094F-F3DB-406C-A896-C4704D8CCFFD}" type="presOf" srcId="{1196E315-0388-4BED-AB4F-133C8785BD10}" destId="{22A90286-98D2-455A-A108-8486AB94AE72}" srcOrd="0" destOrd="0" presId="urn:microsoft.com/office/officeart/2005/8/layout/cycle8"/>
    <dgm:cxn modelId="{9D92ED2F-433B-4A2A-9725-B1FBE27001E6}" type="presOf" srcId="{D12635C2-0264-4803-BC2D-77307654EAD2}" destId="{39C25609-618F-45E2-9D57-7725E890AE76}" srcOrd="1" destOrd="0" presId="urn:microsoft.com/office/officeart/2005/8/layout/cycle8"/>
    <dgm:cxn modelId="{3AA1F747-F9E4-400B-A3D6-0241D71FFC85}" type="presOf" srcId="{B0DF6454-EA9E-462D-91F7-384228C5D44F}" destId="{EA2D9B5A-7FC6-4EB2-A681-E3A10F0FEF68}" srcOrd="0" destOrd="0" presId="urn:microsoft.com/office/officeart/2005/8/layout/cycle8"/>
    <dgm:cxn modelId="{A9D145EF-A0A6-4D35-B2CB-0A882FD43355}" type="presOf" srcId="{F23EE6C9-89E3-4BCB-B956-F969A5D6032A}" destId="{4DCFB818-B146-4638-95E8-5109011B8AB1}" srcOrd="0" destOrd="0" presId="urn:microsoft.com/office/officeart/2005/8/layout/cycle8"/>
    <dgm:cxn modelId="{352E980D-CABD-425F-A309-32B0DDE83DE2}" srcId="{1196E315-0388-4BED-AB4F-133C8785BD10}" destId="{B0DF6454-EA9E-462D-91F7-384228C5D44F}" srcOrd="1" destOrd="0" parTransId="{723D89A8-0ABD-4B18-ADBA-B4094E361941}" sibTransId="{CF51C56A-A59E-4DDA-8E22-ADE5EDA91356}"/>
    <dgm:cxn modelId="{A87138E8-A618-457D-BF74-8CEF1EC663E1}" srcId="{1196E315-0388-4BED-AB4F-133C8785BD10}" destId="{F23EE6C9-89E3-4BCB-B956-F969A5D6032A}" srcOrd="2" destOrd="0" parTransId="{BDFCCB81-C02E-4E62-BDDB-E12B1AD94026}" sibTransId="{EC22BD65-2163-482C-84FC-CB01EBB33512}"/>
    <dgm:cxn modelId="{298F61EB-CD73-400F-A6FD-9B3759ED0C30}" type="presOf" srcId="{B0DF6454-EA9E-462D-91F7-384228C5D44F}" destId="{4317FA7A-1BED-45B5-9FC3-DE728053C5A0}" srcOrd="1" destOrd="0" presId="urn:microsoft.com/office/officeart/2005/8/layout/cycle8"/>
    <dgm:cxn modelId="{4DA39C66-9688-4F09-A497-B88A6490AD2C}" type="presOf" srcId="{F23EE6C9-89E3-4BCB-B956-F969A5D6032A}" destId="{4EF2EA67-6C73-42B2-9C27-927B689C4B54}" srcOrd="1" destOrd="0" presId="urn:microsoft.com/office/officeart/2005/8/layout/cycle8"/>
    <dgm:cxn modelId="{102920C4-C544-40E2-A784-466BD0FE4DD6}" type="presParOf" srcId="{22A90286-98D2-455A-A108-8486AB94AE72}" destId="{089A3C65-FC01-404E-B7D1-2B0834466281}" srcOrd="0" destOrd="0" presId="urn:microsoft.com/office/officeart/2005/8/layout/cycle8"/>
    <dgm:cxn modelId="{DF3D8901-6697-4AAB-A0C4-0FDBB027BA0E}" type="presParOf" srcId="{22A90286-98D2-455A-A108-8486AB94AE72}" destId="{33966517-022D-4298-AFFF-F4A5E91D4985}" srcOrd="1" destOrd="0" presId="urn:microsoft.com/office/officeart/2005/8/layout/cycle8"/>
    <dgm:cxn modelId="{D626C066-60C0-47F7-8828-A7438372A573}" type="presParOf" srcId="{22A90286-98D2-455A-A108-8486AB94AE72}" destId="{CA5E14EC-362E-4198-B426-3A4CA9A9A3A5}" srcOrd="2" destOrd="0" presId="urn:microsoft.com/office/officeart/2005/8/layout/cycle8"/>
    <dgm:cxn modelId="{7613A7E1-210B-438E-8F93-7F4D689DAE82}" type="presParOf" srcId="{22A90286-98D2-455A-A108-8486AB94AE72}" destId="{39C25609-618F-45E2-9D57-7725E890AE76}" srcOrd="3" destOrd="0" presId="urn:microsoft.com/office/officeart/2005/8/layout/cycle8"/>
    <dgm:cxn modelId="{21FB82CE-48A5-4260-9ECB-81CEC2FF2C28}" type="presParOf" srcId="{22A90286-98D2-455A-A108-8486AB94AE72}" destId="{EA2D9B5A-7FC6-4EB2-A681-E3A10F0FEF68}" srcOrd="4" destOrd="0" presId="urn:microsoft.com/office/officeart/2005/8/layout/cycle8"/>
    <dgm:cxn modelId="{CFD3D974-36C3-4B93-8AA7-0E2DEA85462D}" type="presParOf" srcId="{22A90286-98D2-455A-A108-8486AB94AE72}" destId="{C6D1B797-7B13-479C-A9A3-5A7FBFFAA7F8}" srcOrd="5" destOrd="0" presId="urn:microsoft.com/office/officeart/2005/8/layout/cycle8"/>
    <dgm:cxn modelId="{7A6AB162-6105-48DE-BEF9-5907E58E89ED}" type="presParOf" srcId="{22A90286-98D2-455A-A108-8486AB94AE72}" destId="{5DD32D03-EAE1-4324-A6B2-F24044D85052}" srcOrd="6" destOrd="0" presId="urn:microsoft.com/office/officeart/2005/8/layout/cycle8"/>
    <dgm:cxn modelId="{717A84A3-3990-435A-A19E-DE2395CFFAAA}" type="presParOf" srcId="{22A90286-98D2-455A-A108-8486AB94AE72}" destId="{4317FA7A-1BED-45B5-9FC3-DE728053C5A0}" srcOrd="7" destOrd="0" presId="urn:microsoft.com/office/officeart/2005/8/layout/cycle8"/>
    <dgm:cxn modelId="{A731D6BC-DE02-4A8A-8FC9-DA35754DB58C}" type="presParOf" srcId="{22A90286-98D2-455A-A108-8486AB94AE72}" destId="{4DCFB818-B146-4638-95E8-5109011B8AB1}" srcOrd="8" destOrd="0" presId="urn:microsoft.com/office/officeart/2005/8/layout/cycle8"/>
    <dgm:cxn modelId="{7D27D759-D767-4204-909F-EAF614183326}" type="presParOf" srcId="{22A90286-98D2-455A-A108-8486AB94AE72}" destId="{3EC22852-3C68-4929-A1BC-AB786ABBFBA7}" srcOrd="9" destOrd="0" presId="urn:microsoft.com/office/officeart/2005/8/layout/cycle8"/>
    <dgm:cxn modelId="{DE7004FE-6559-4982-8761-54FB7DE6E702}" type="presParOf" srcId="{22A90286-98D2-455A-A108-8486AB94AE72}" destId="{ADB79BF9-24CB-46A7-A27D-BD3C3CF414BB}" srcOrd="10" destOrd="0" presId="urn:microsoft.com/office/officeart/2005/8/layout/cycle8"/>
    <dgm:cxn modelId="{134BE208-D40F-423A-8FB2-116FA62E5B9D}" type="presParOf" srcId="{22A90286-98D2-455A-A108-8486AB94AE72}" destId="{4EF2EA67-6C73-42B2-9C27-927B689C4B54}" srcOrd="11" destOrd="0" presId="urn:microsoft.com/office/officeart/2005/8/layout/cycle8"/>
    <dgm:cxn modelId="{FCDEDE70-9A2F-4530-9F58-3F3277F62C18}" type="presParOf" srcId="{22A90286-98D2-455A-A108-8486AB94AE72}" destId="{AA663224-DB34-4B52-ABBD-FD53D18261C9}" srcOrd="12" destOrd="0" presId="urn:microsoft.com/office/officeart/2005/8/layout/cycle8"/>
    <dgm:cxn modelId="{5FD038D6-3EF3-4439-B065-30BAE1BA361D}" type="presParOf" srcId="{22A90286-98D2-455A-A108-8486AB94AE72}" destId="{3C481AEC-7041-4ED5-ADC7-BB92C3EE650C}" srcOrd="13" destOrd="0" presId="urn:microsoft.com/office/officeart/2005/8/layout/cycle8"/>
    <dgm:cxn modelId="{E6AC628C-353F-4232-A775-C71EF1C8D9C9}" type="presParOf" srcId="{22A90286-98D2-455A-A108-8486AB94AE72}" destId="{50E42467-148F-4E1D-A035-56FE488F2E26}" srcOrd="14" destOrd="0" presId="urn:microsoft.com/office/officeart/2005/8/layout/cycle8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16C0F2-6559-4576-B8B0-D3EC621BE835}">
      <dsp:nvSpPr>
        <dsp:cNvPr id="0" name=""/>
        <dsp:cNvSpPr/>
      </dsp:nvSpPr>
      <dsp:spPr>
        <a:xfrm>
          <a:off x="4464" y="0"/>
          <a:ext cx="9135070" cy="166652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lvl="0" algn="ctr" defTabSz="17780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000" kern="1200" dirty="0" smtClean="0">
              <a:latin typeface="HY나무B" pitchFamily="18" charset="-127"/>
              <a:ea typeface="HY나무B" pitchFamily="18" charset="-127"/>
            </a:rPr>
            <a:t>필요성</a:t>
          </a:r>
          <a:endParaRPr lang="ko-KR" altLang="en-US" sz="4000" kern="1200" dirty="0">
            <a:latin typeface="HY나무B" pitchFamily="18" charset="-127"/>
            <a:ea typeface="HY나무B" pitchFamily="18" charset="-127"/>
          </a:endParaRPr>
        </a:p>
      </dsp:txBody>
      <dsp:txXfrm>
        <a:off x="4464" y="0"/>
        <a:ext cx="9135070" cy="16665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9A3C65-FC01-404E-B7D1-2B0834466281}">
      <dsp:nvSpPr>
        <dsp:cNvPr id="0" name=""/>
        <dsp:cNvSpPr/>
      </dsp:nvSpPr>
      <dsp:spPr>
        <a:xfrm>
          <a:off x="-1588355" y="194392"/>
          <a:ext cx="3392424" cy="3392424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2200" b="1" kern="1200" dirty="0" smtClean="0"/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b="1" kern="1200" dirty="0" smtClean="0"/>
            <a:t>도</a:t>
          </a:r>
          <a:endParaRPr lang="en-US" altLang="ko-KR" sz="2200" b="1" kern="1200" dirty="0" smtClean="0"/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b="1" kern="1200" dirty="0" smtClean="0"/>
            <a:t>자치경찰</a:t>
          </a:r>
          <a:endParaRPr lang="en-US" altLang="ko-KR" sz="2200" b="1" kern="1200" dirty="0" smtClean="0"/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200" b="1" kern="1200" dirty="0"/>
        </a:p>
      </dsp:txBody>
      <dsp:txXfrm>
        <a:off x="199532" y="913263"/>
        <a:ext cx="1211580" cy="1009650"/>
      </dsp:txXfrm>
    </dsp:sp>
    <dsp:sp modelId="{EA2D9B5A-7FC6-4EB2-A681-E3A10F0FEF68}">
      <dsp:nvSpPr>
        <dsp:cNvPr id="0" name=""/>
        <dsp:cNvSpPr/>
      </dsp:nvSpPr>
      <dsp:spPr>
        <a:xfrm>
          <a:off x="-1588373" y="194406"/>
          <a:ext cx="3392424" cy="3392424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b="1" kern="1200" dirty="0" smtClean="0"/>
            <a:t>기초</a:t>
          </a:r>
          <a:r>
            <a:rPr lang="en-US" altLang="ko-KR" sz="2300" b="1" kern="1200" dirty="0" smtClean="0"/>
            <a:t>(=</a:t>
          </a:r>
          <a:r>
            <a:rPr lang="ko-KR" altLang="en-US" sz="2300" b="1" kern="1200" dirty="0" smtClean="0"/>
            <a:t>시</a:t>
          </a:r>
          <a:r>
            <a:rPr lang="en-US" altLang="ko-KR" sz="2300" b="1" kern="1200" dirty="0" smtClean="0"/>
            <a:t>)</a:t>
          </a:r>
        </a:p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b="1" kern="1200" dirty="0" smtClean="0"/>
            <a:t>자치경찰</a:t>
          </a:r>
          <a:endParaRPr lang="ko-KR" altLang="en-US" sz="2300" b="1" kern="1200" dirty="0"/>
        </a:p>
      </dsp:txBody>
      <dsp:txXfrm>
        <a:off x="-780653" y="2395443"/>
        <a:ext cx="1817370" cy="888492"/>
      </dsp:txXfrm>
    </dsp:sp>
    <dsp:sp modelId="{4DCFB818-B146-4638-95E8-5109011B8AB1}">
      <dsp:nvSpPr>
        <dsp:cNvPr id="0" name=""/>
        <dsp:cNvSpPr/>
      </dsp:nvSpPr>
      <dsp:spPr>
        <a:xfrm>
          <a:off x="-1588357" y="194392"/>
          <a:ext cx="3392424" cy="3392424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b="1" kern="1200" dirty="0" smtClean="0"/>
            <a:t>주</a:t>
          </a:r>
          <a:endParaRPr lang="en-US" altLang="ko-KR" sz="2300" b="1" kern="1200" dirty="0" smtClean="0"/>
        </a:p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b="1" kern="1200" dirty="0" smtClean="0"/>
            <a:t>자치경찰</a:t>
          </a:r>
          <a:endParaRPr lang="ko-KR" altLang="en-US" sz="2300" b="1" kern="1200" dirty="0"/>
        </a:p>
      </dsp:txBody>
      <dsp:txXfrm>
        <a:off x="-1195401" y="913263"/>
        <a:ext cx="1211580" cy="1009650"/>
      </dsp:txXfrm>
    </dsp:sp>
    <dsp:sp modelId="{AA663224-DB34-4B52-ABBD-FD53D18261C9}">
      <dsp:nvSpPr>
        <dsp:cNvPr id="0" name=""/>
        <dsp:cNvSpPr/>
      </dsp:nvSpPr>
      <dsp:spPr>
        <a:xfrm>
          <a:off x="-1732394" y="-93655"/>
          <a:ext cx="3812438" cy="381243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481AEC-7041-4ED5-ADC7-BB92C3EE650C}">
      <dsp:nvSpPr>
        <dsp:cNvPr id="0" name=""/>
        <dsp:cNvSpPr/>
      </dsp:nvSpPr>
      <dsp:spPr>
        <a:xfrm>
          <a:off x="-1798380" y="-15814"/>
          <a:ext cx="3812438" cy="381243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0E42467-148F-4E1D-A035-56FE488F2E26}">
      <dsp:nvSpPr>
        <dsp:cNvPr id="0" name=""/>
        <dsp:cNvSpPr/>
      </dsp:nvSpPr>
      <dsp:spPr>
        <a:xfrm>
          <a:off x="-1768564" y="-93617"/>
          <a:ext cx="3812438" cy="381243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23067-BE94-45FA-BB75-66749DC098C4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6586B-398B-4EEC-A682-E7E2188DA9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6586B-398B-4EEC-A682-E7E2188DA9FE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6586B-398B-4EEC-A682-E7E2188DA9FE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이등변 삼각형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이등변 삼각형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각 삼각형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이등변 삼각형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각 삼각형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이등변 삼각형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각 삼각형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1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1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1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1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각 삼각형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A5AC9EC-FBE1-4451-B4FE-2C7A73181F7E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F308CA7-5428-4FDD-8FA1-F73AE8DA924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484632" algn="l" rtl="0" eaLnBrk="1" latinLnBrk="1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1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1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1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50024;&#45768;%20&#51060;&#53448;&#47532;&#50500;%20&#51088;&#47308;/&#51060;&#53448;&#47532;&#50500;%20&#44221;&#52272;%20&#47196;&#44256;.bm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&#50024;&#45768;%20&#51060;&#53448;&#47532;&#50500;%20&#51088;&#47308;/&#51060;&#53448;&#47532;&#50500;%20&#44221;&#52272;%20&#47196;&#44256;.bmp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%EB%A9%B4%EC%A0%81%EC%88%9C_%EB%82%98%EB%9D%BC_%EB%AA%A9%EB%A1%9D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399032"/>
          </a:xfrm>
          <a:prstGeom prst="foldedCorner">
            <a:avLst/>
          </a:prstGeom>
        </p:spPr>
        <p:txBody>
          <a:bodyPr>
            <a:noAutofit/>
          </a:bodyPr>
          <a:lstStyle/>
          <a:p>
            <a:r>
              <a:rPr lang="ko-KR" altLang="en-US" sz="8000" dirty="0" smtClean="0">
                <a:solidFill>
                  <a:schemeClr val="bg1"/>
                </a:solidFill>
                <a:effectLst/>
                <a:latin typeface="HY강B" pitchFamily="18" charset="-127"/>
                <a:ea typeface="HY강B" pitchFamily="18" charset="-127"/>
              </a:rPr>
              <a:t>제</a:t>
            </a:r>
            <a:r>
              <a:rPr lang="en-US" altLang="ko-KR" sz="8000" dirty="0" smtClean="0">
                <a:solidFill>
                  <a:schemeClr val="bg1"/>
                </a:solidFill>
                <a:effectLst/>
                <a:latin typeface="HY강B" pitchFamily="18" charset="-127"/>
                <a:ea typeface="HY강B" pitchFamily="18" charset="-127"/>
              </a:rPr>
              <a:t>8</a:t>
            </a:r>
            <a:r>
              <a:rPr lang="ko-KR" altLang="en-US" sz="8000" dirty="0" smtClean="0">
                <a:solidFill>
                  <a:schemeClr val="bg1"/>
                </a:solidFill>
                <a:effectLst/>
                <a:latin typeface="HY강B" pitchFamily="18" charset="-127"/>
                <a:ea typeface="HY강B" pitchFamily="18" charset="-127"/>
              </a:rPr>
              <a:t>장 이태리경찰</a:t>
            </a:r>
            <a:endParaRPr lang="ko-KR" altLang="en-US" sz="8000" dirty="0">
              <a:solidFill>
                <a:schemeClr val="bg1"/>
              </a:solidFill>
              <a:effectLst/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4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ko-KR" sz="4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ko-KR" sz="4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ko-KR" sz="4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ko-KR" altLang="en-US" sz="32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                                        신라대학교 </a:t>
            </a:r>
            <a:endParaRPr lang="en-US" altLang="ko-KR" sz="32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ctr">
              <a:buNone/>
            </a:pPr>
            <a:r>
              <a:rPr lang="ko-KR" altLang="en-US" sz="32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                                        </a:t>
            </a:r>
            <a:r>
              <a:rPr lang="ko-KR" altLang="en-US" sz="3200" b="1" dirty="0" err="1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법경찰학부</a:t>
            </a:r>
            <a:endParaRPr lang="en-US" altLang="ko-KR" sz="32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ctr">
              <a:buNone/>
            </a:pPr>
            <a:r>
              <a:rPr lang="ko-KR" altLang="en-US" sz="32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                                         김 순석 교수</a:t>
            </a:r>
            <a:endParaRPr lang="en-US" altLang="ko-KR" sz="32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6" name="한쪽 모서리가 둥근 사각형 5"/>
          <p:cNvSpPr/>
          <p:nvPr/>
        </p:nvSpPr>
        <p:spPr>
          <a:xfrm>
            <a:off x="0" y="2060848"/>
            <a:ext cx="1835696" cy="720080"/>
          </a:xfrm>
          <a:prstGeom prst="round1Rect">
            <a:avLst/>
          </a:prstGeom>
          <a:solidFill>
            <a:srgbClr val="FFFF00"/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한쪽 모서리가 둥근 사각형 7"/>
          <p:cNvSpPr/>
          <p:nvPr/>
        </p:nvSpPr>
        <p:spPr>
          <a:xfrm>
            <a:off x="0" y="3068960"/>
            <a:ext cx="2339752" cy="792088"/>
          </a:xfrm>
          <a:prstGeom prst="round1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한쪽 모서리가 둥근 사각형 8"/>
          <p:cNvSpPr/>
          <p:nvPr/>
        </p:nvSpPr>
        <p:spPr>
          <a:xfrm>
            <a:off x="0" y="4149080"/>
            <a:ext cx="1835696" cy="720080"/>
          </a:xfrm>
          <a:prstGeom prst="round1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접힌 도형 9"/>
          <p:cNvSpPr/>
          <p:nvPr/>
        </p:nvSpPr>
        <p:spPr>
          <a:xfrm>
            <a:off x="0" y="0"/>
            <a:ext cx="9144000" cy="6858000"/>
          </a:xfrm>
          <a:prstGeom prst="foldedCorner">
            <a:avLst/>
          </a:prstGeom>
          <a:noFill/>
          <a:ln cmpd="sng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3923928" y="-891480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ko-KR" altLang="en-US" b="1" dirty="0" smtClean="0">
                <a:solidFill>
                  <a:schemeClr val="bg1"/>
                </a:solidFill>
              </a:rPr>
              <a:t>이탈리아 경찰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hlinkClick r:id="rId3" action="ppaction://hlinkfile"/>
          </p:cNvPr>
          <p:cNvSpPr txBox="1"/>
          <p:nvPr/>
        </p:nvSpPr>
        <p:spPr>
          <a:xfrm>
            <a:off x="2555776" y="2204864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pic>
        <p:nvPicPr>
          <p:cNvPr id="2050" name="Picture 2" descr="C:\Users\admin\AppData\Local\Microsoft\Windows\Temporary Internet Files\Content.IE5\J4IJ07WU\MC900129202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1000108"/>
            <a:ext cx="6000792" cy="41434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79512" y="1772816"/>
            <a:ext cx="4032448" cy="4874915"/>
          </a:xfr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altLang="ko-KR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altLang="ko-KR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altLang="ko-KR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altLang="ko-KR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ko-KR" altLang="en-US" sz="2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주 임무는 </a:t>
            </a:r>
            <a:r>
              <a:rPr lang="ko-KR" altLang="en-US" sz="22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국경지대의 밀수</a:t>
            </a:r>
            <a:r>
              <a:rPr lang="ko-KR" altLang="en-US" sz="2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와</a:t>
            </a:r>
            <a:endParaRPr lang="en-US" altLang="ko-KR" sz="2200" b="1" dirty="0" smtClean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ko-KR" altLang="en-US" sz="2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불법입국 예방은 물론이며</a:t>
            </a:r>
            <a:r>
              <a:rPr lang="ko-KR" altLang="en-US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altLang="ko-KR" sz="2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ko-KR" altLang="en-US" sz="22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경제범죄들에 대한 예방과 </a:t>
            </a:r>
            <a:endParaRPr lang="en-US" altLang="ko-KR" sz="2200" b="1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ko-KR" altLang="en-US" sz="22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진압 </a:t>
            </a:r>
            <a:r>
              <a:rPr lang="ko-KR" altLang="en-US" sz="2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활동을  벌임으로써  </a:t>
            </a:r>
            <a:endParaRPr lang="en-US" altLang="ko-KR" sz="2200" b="1" dirty="0" smtClean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ko-KR" altLang="en-US" sz="2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회계법을  집행하고 </a:t>
            </a:r>
            <a:r>
              <a:rPr lang="ko-KR" altLang="en-US" sz="22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해안 및</a:t>
            </a:r>
            <a:endParaRPr lang="en-US" altLang="ko-KR" sz="2200" b="1" dirty="0" smtClean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ko-KR" altLang="en-US" sz="22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국경통제 업무까지 담당</a:t>
            </a:r>
            <a:endParaRPr lang="en-US" altLang="ko-KR" sz="2200" b="1" dirty="0" smtClean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en-US" altLang="ko-KR" sz="2200" b="1" dirty="0" smtClean="0">
                <a:solidFill>
                  <a:srgbClr val="7030A0"/>
                </a:solidFill>
              </a:rPr>
              <a:t>   </a:t>
            </a:r>
            <a:endParaRPr lang="ko-KR" altLang="en-US" sz="2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ko-KR" alt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" name="내용 개체 틀 9" descr="재무모습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3968" y="1988840"/>
            <a:ext cx="4644008" cy="3645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직사각형 6"/>
          <p:cNvSpPr/>
          <p:nvPr/>
        </p:nvSpPr>
        <p:spPr>
          <a:xfrm>
            <a:off x="0" y="1628800"/>
            <a:ext cx="2232248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주요기능</a:t>
            </a:r>
            <a:endParaRPr lang="ko-KR" alt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갈매기형 수장 7"/>
          <p:cNvSpPr/>
          <p:nvPr/>
        </p:nvSpPr>
        <p:spPr>
          <a:xfrm>
            <a:off x="0" y="0"/>
            <a:ext cx="9144000" cy="155679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200" b="1" dirty="0" smtClean="0">
                <a:solidFill>
                  <a:schemeClr val="tx1"/>
                </a:solidFill>
              </a:rPr>
              <a:t>국가재무경찰</a:t>
            </a:r>
            <a:endParaRPr lang="ko-KR" altLang="en-US" sz="42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9992" y="1700808"/>
            <a:ext cx="464400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ko-K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ko-K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ko-K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ko-K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ko-K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ko-K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ko-K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ko-K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ko-K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ko-K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ko-K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ko-K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상당한 권한의 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사법경찰권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을 행사하고 있으며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이는 회계법과 형법을 동시에 수행하는 이탈리아 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특유의 경찰 유형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이라고 할 수 있음</a:t>
            </a:r>
            <a:r>
              <a:rPr lang="en-US" altLang="ko-K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ko-KR" altLang="en-US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355976" y="1700808"/>
            <a:ext cx="2160240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특색</a:t>
            </a:r>
            <a:endParaRPr lang="ko-KR" altLang="en-US" sz="2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5" name="직선 연결선 14"/>
          <p:cNvCxnSpPr/>
          <p:nvPr/>
        </p:nvCxnSpPr>
        <p:spPr>
          <a:xfrm rot="5400000" flipH="1" flipV="1">
            <a:off x="1741376" y="4315408"/>
            <a:ext cx="508518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0" y="1700808"/>
            <a:ext cx="9144000" cy="2016224"/>
          </a:xfrm>
          <a:solidFill>
            <a:srgbClr val="FFFFCC"/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1)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농림부 산하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산림경찰</a:t>
            </a:r>
          </a:p>
          <a:p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2) 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법무부 산하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교도경찰</a:t>
            </a:r>
          </a:p>
          <a:p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3) DIA(</a:t>
            </a:r>
            <a:r>
              <a:rPr lang="ko-KR" altLang="en-US" sz="2000" b="1" dirty="0" err="1" smtClean="0">
                <a:solidFill>
                  <a:srgbClr val="FF0000"/>
                </a:solidFill>
              </a:rPr>
              <a:t>반마피아수사경찰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ko-KR" alt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일반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군인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재무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자치경찰 등의 고위직 간부들만으로 구성된마피아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조직범죄 관련 경찰 체제</a:t>
            </a:r>
          </a:p>
          <a:p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4) 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경찰정보국 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문민정보국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내무부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), 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군사정보국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국방부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ko-KR" alt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5) 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</a:rPr>
              <a:t>특수경찰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교통경찰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철도경찰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우 편과 통신 경찰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이민국경찰</a:t>
            </a:r>
            <a:r>
              <a:rPr lang="en-US" altLang="ko-KR" sz="2000" b="1" dirty="0" smtClean="0">
                <a:solidFill>
                  <a:srgbClr val="002060"/>
                </a:solidFill>
              </a:rPr>
              <a:t>)</a:t>
            </a:r>
            <a:endParaRPr lang="ko-KR" altLang="en-US" sz="2000" b="1" dirty="0" smtClean="0">
              <a:solidFill>
                <a:srgbClr val="002060"/>
              </a:solidFill>
            </a:endParaRPr>
          </a:p>
          <a:p>
            <a:endParaRPr lang="ko-KR" alt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0" y="3717032"/>
            <a:ext cx="9144000" cy="3140968"/>
          </a:xfr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ko-KR" altLang="en-US" dirty="0"/>
          </a:p>
        </p:txBody>
      </p:sp>
      <p:sp>
        <p:nvSpPr>
          <p:cNvPr id="5" name="갈매기형 수장 4"/>
          <p:cNvSpPr/>
          <p:nvPr/>
        </p:nvSpPr>
        <p:spPr>
          <a:xfrm>
            <a:off x="0" y="0"/>
            <a:ext cx="9144000" cy="1556792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 smtClean="0">
                <a:solidFill>
                  <a:schemeClr val="tx1"/>
                </a:solidFill>
              </a:rPr>
              <a:t>기타 국가 경찰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아래쪽 화살표 5"/>
          <p:cNvSpPr/>
          <p:nvPr/>
        </p:nvSpPr>
        <p:spPr>
          <a:xfrm>
            <a:off x="2915816" y="3717032"/>
            <a:ext cx="3672408" cy="1152128"/>
          </a:xfrm>
          <a:prstGeom prst="downArrow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0" y="4941168"/>
            <a:ext cx="9144000" cy="1800200"/>
          </a:xfrm>
          <a:prstGeom prst="ellipse">
            <a:avLst/>
          </a:prstGeom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2000" b="1" dirty="0" smtClean="0"/>
          </a:p>
          <a:p>
            <a:pPr algn="ctr"/>
            <a:endParaRPr lang="en-US" altLang="ko-KR" sz="2000" b="1" dirty="0" smtClean="0"/>
          </a:p>
          <a:p>
            <a:pPr algn="ctr"/>
            <a:endParaRPr lang="en-US" altLang="ko-KR" sz="2000" b="1" dirty="0" smtClean="0"/>
          </a:p>
          <a:p>
            <a:pPr algn="ctr"/>
            <a:r>
              <a:rPr lang="ko-KR" altLang="en-US" sz="2000" b="1" dirty="0" smtClean="0">
                <a:solidFill>
                  <a:srgbClr val="FF0000"/>
                </a:solidFill>
              </a:rPr>
              <a:t>내무부 산하 국가일반경찰의 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pPr algn="ctr"/>
            <a:r>
              <a:rPr lang="ko-KR" altLang="en-US" sz="2000" b="1" dirty="0" smtClean="0">
                <a:solidFill>
                  <a:srgbClr val="FF0000"/>
                </a:solidFill>
              </a:rPr>
              <a:t>지휘</a:t>
            </a:r>
            <a:r>
              <a:rPr lang="ko-KR" altLang="en-US" sz="2000" b="1" dirty="0" smtClean="0"/>
              <a:t>를 받고 있으나 </a:t>
            </a:r>
            <a:r>
              <a:rPr lang="ko-KR" altLang="en-US" sz="2000" b="1" dirty="0" smtClean="0">
                <a:solidFill>
                  <a:schemeClr val="accent6"/>
                </a:solidFill>
              </a:rPr>
              <a:t>업무의 특수성을 갖는 경우 </a:t>
            </a:r>
            <a:endParaRPr lang="en-US" altLang="ko-KR" sz="2000" b="1" dirty="0" smtClean="0">
              <a:solidFill>
                <a:schemeClr val="accent6"/>
              </a:solidFill>
            </a:endParaRPr>
          </a:p>
          <a:p>
            <a:pPr algn="ctr"/>
            <a:r>
              <a:rPr lang="ko-KR" altLang="en-US" sz="2000" b="1" dirty="0" smtClean="0">
                <a:solidFill>
                  <a:srgbClr val="FF0000"/>
                </a:solidFill>
              </a:rPr>
              <a:t>기타 부처의 명령을  받음</a:t>
            </a:r>
          </a:p>
          <a:p>
            <a:pPr algn="ctr"/>
            <a:endParaRPr lang="en-US" altLang="ko-KR" sz="2000" b="1" dirty="0" smtClean="0"/>
          </a:p>
          <a:p>
            <a:pPr algn="ctr"/>
            <a:endParaRPr lang="ko-KR" altLang="en-US" sz="2000" b="1" dirty="0" smtClean="0"/>
          </a:p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14" name="내용 개체 틀 13"/>
          <p:cNvGraphicFramePr>
            <a:graphicFrameLocks noGrp="1"/>
          </p:cNvGraphicFramePr>
          <p:nvPr>
            <p:ph sz="half" idx="2"/>
          </p:nvPr>
        </p:nvGraphicFramePr>
        <p:xfrm>
          <a:off x="4648200" y="1722438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갈매기형 수장 4"/>
          <p:cNvSpPr/>
          <p:nvPr/>
        </p:nvSpPr>
        <p:spPr>
          <a:xfrm>
            <a:off x="0" y="0"/>
            <a:ext cx="9144000" cy="1628800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 smtClean="0">
                <a:solidFill>
                  <a:schemeClr val="tx1"/>
                </a:solidFill>
              </a:rPr>
              <a:t>자치경찰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5561856"/>
            <a:ext cx="9144000" cy="12961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dirty="0" smtClean="0"/>
          </a:p>
          <a:p>
            <a:endParaRPr lang="en-US" altLang="ko-KR" sz="2000" b="1" dirty="0" smtClean="0">
              <a:solidFill>
                <a:srgbClr val="FF0000"/>
              </a:solidFill>
            </a:endParaRPr>
          </a:p>
          <a:p>
            <a:endParaRPr lang="en-US" altLang="ko-KR" sz="2000" b="1" dirty="0" smtClean="0">
              <a:solidFill>
                <a:srgbClr val="FF0000"/>
              </a:solidFill>
            </a:endParaRPr>
          </a:p>
          <a:p>
            <a:r>
              <a:rPr lang="ko-KR" altLang="en-US" sz="2000" b="1" dirty="0" smtClean="0">
                <a:solidFill>
                  <a:srgbClr val="FF0000"/>
                </a:solidFill>
              </a:rPr>
              <a:t>☞</a:t>
            </a:r>
            <a:r>
              <a:rPr lang="ko-KR" altLang="en-US" dirty="0" smtClean="0"/>
              <a:t> </a:t>
            </a:r>
            <a:r>
              <a:rPr lang="ko-KR" altLang="en-US" b="1" dirty="0" smtClean="0">
                <a:solidFill>
                  <a:srgbClr val="0070C0"/>
                </a:solidFill>
              </a:rPr>
              <a:t>역사가  매우  깊으며  </a:t>
            </a:r>
            <a:r>
              <a:rPr lang="ko-KR" altLang="en-US" b="1" dirty="0" smtClean="0"/>
              <a:t>법에  따라</a:t>
            </a:r>
            <a:r>
              <a:rPr lang="en-US" altLang="ko-KR" b="1" dirty="0" smtClean="0"/>
              <a:t>  </a:t>
            </a:r>
            <a:r>
              <a:rPr lang="ko-KR" altLang="en-US" b="1" dirty="0" smtClean="0"/>
              <a:t>상당히  발달함</a:t>
            </a:r>
            <a:endParaRPr lang="en-US" altLang="ko-KR" b="1" dirty="0" smtClean="0"/>
          </a:p>
          <a:p>
            <a:r>
              <a:rPr lang="ko-KR" altLang="en-US" sz="2000" b="1" dirty="0" smtClean="0">
                <a:solidFill>
                  <a:srgbClr val="FF0000"/>
                </a:solidFill>
              </a:rPr>
              <a:t>☞</a:t>
            </a:r>
            <a:r>
              <a:rPr lang="ko-KR" altLang="en-US" b="1" dirty="0" smtClean="0"/>
              <a:t>자생적으로  생기고  </a:t>
            </a:r>
            <a:r>
              <a:rPr lang="ko-KR" altLang="en-US" b="1" dirty="0" smtClean="0">
                <a:solidFill>
                  <a:srgbClr val="FF0000"/>
                </a:solidFill>
              </a:rPr>
              <a:t>재정자립도</a:t>
            </a:r>
            <a:r>
              <a:rPr lang="ko-KR" altLang="en-US" b="1" dirty="0" smtClean="0"/>
              <a:t>가  철저함</a:t>
            </a:r>
            <a:r>
              <a:rPr lang="en-US" altLang="ko-KR" b="1" dirty="0" smtClean="0"/>
              <a:t>. (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경찰장비구입 및 </a:t>
            </a:r>
            <a:r>
              <a:rPr lang="ko-KR" altLang="en-US" sz="2000" b="1" dirty="0" err="1" smtClean="0">
                <a:solidFill>
                  <a:srgbClr val="FF0000"/>
                </a:solidFill>
              </a:rPr>
              <a:t>운영금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 지원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X</a:t>
            </a:r>
            <a:r>
              <a:rPr lang="en-US" altLang="ko-KR" b="1" dirty="0" smtClean="0"/>
              <a:t>)</a:t>
            </a:r>
          </a:p>
          <a:p>
            <a:r>
              <a:rPr lang="ko-KR" altLang="en-US" sz="2000" b="1" dirty="0" smtClean="0">
                <a:solidFill>
                  <a:srgbClr val="FF0000"/>
                </a:solidFill>
              </a:rPr>
              <a:t>☞</a:t>
            </a:r>
            <a:r>
              <a:rPr lang="ko-KR" altLang="en-US" b="1" dirty="0" smtClean="0"/>
              <a:t>자치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경찰법  제</a:t>
            </a:r>
            <a:r>
              <a:rPr lang="en-US" altLang="ko-KR" b="1" dirty="0" smtClean="0"/>
              <a:t>12</a:t>
            </a:r>
            <a:r>
              <a:rPr lang="ko-KR" altLang="en-US" b="1" dirty="0" smtClean="0"/>
              <a:t>조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항에  따라서 </a:t>
            </a:r>
            <a:r>
              <a:rPr lang="ko-KR" altLang="en-US" b="1" dirty="0" smtClean="0">
                <a:solidFill>
                  <a:srgbClr val="00B050"/>
                </a:solidFill>
              </a:rPr>
              <a:t>모든 자치단체는 자체적으로 경찰력 보유</a:t>
            </a:r>
            <a:endParaRPr lang="en-US" altLang="ko-KR" b="1" dirty="0" smtClean="0">
              <a:solidFill>
                <a:srgbClr val="00B050"/>
              </a:solidFill>
            </a:endParaRPr>
          </a:p>
          <a:p>
            <a:r>
              <a:rPr lang="en-US" altLang="ko-KR" b="1" dirty="0" smtClean="0"/>
              <a:t>          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15" name="내용 개체 틀 14"/>
          <p:cNvSpPr>
            <a:spLocks noGrp="1"/>
          </p:cNvSpPr>
          <p:nvPr>
            <p:ph sz="half" idx="1"/>
          </p:nvPr>
        </p:nvSpPr>
        <p:spPr>
          <a:xfrm>
            <a:off x="-45719" y="1268760"/>
            <a:ext cx="45719" cy="4525963"/>
          </a:xfrm>
        </p:spPr>
        <p:txBody>
          <a:bodyPr>
            <a:normAutofit fontScale="47500" lnSpcReduction="20000"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                           </a:t>
            </a:r>
            <a:endParaRPr lang="ko-KR" altLang="en-US" dirty="0"/>
          </a:p>
        </p:txBody>
      </p:sp>
      <p:cxnSp>
        <p:nvCxnSpPr>
          <p:cNvPr id="17" name="꺾인 연결선 16"/>
          <p:cNvCxnSpPr/>
          <p:nvPr/>
        </p:nvCxnSpPr>
        <p:spPr>
          <a:xfrm rot="10800000">
            <a:off x="2195736" y="1916832"/>
            <a:ext cx="1584176" cy="10801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1844824"/>
            <a:ext cx="2232248" cy="120032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지방정부의  업무가 </a:t>
            </a:r>
            <a:r>
              <a:rPr lang="ko-KR" altLang="en-US" b="1" dirty="0" smtClean="0">
                <a:solidFill>
                  <a:srgbClr val="FF0000"/>
                </a:solidFill>
              </a:rPr>
              <a:t>긴급 시에 효과적으로 대처</a:t>
            </a:r>
            <a:r>
              <a:rPr lang="ko-KR" altLang="en-US" b="1" dirty="0" smtClean="0">
                <a:solidFill>
                  <a:schemeClr val="bg1"/>
                </a:solidFill>
              </a:rPr>
              <a:t>하기 위해 설치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cxnSp>
        <p:nvCxnSpPr>
          <p:cNvPr id="21" name="직선 화살표 연결선 20"/>
          <p:cNvCxnSpPr/>
          <p:nvPr/>
        </p:nvCxnSpPr>
        <p:spPr>
          <a:xfrm rot="10800000">
            <a:off x="2195736" y="4653136"/>
            <a:ext cx="172819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4077072"/>
            <a:ext cx="2195736" cy="147732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지역 주민 수</a:t>
            </a:r>
            <a:r>
              <a:rPr lang="en-US" altLang="ko-KR" b="1" dirty="0" smtClean="0">
                <a:solidFill>
                  <a:schemeClr val="bg1"/>
                </a:solidFill>
              </a:rPr>
              <a:t>, </a:t>
            </a:r>
            <a:r>
              <a:rPr lang="ko-KR" altLang="en-US" b="1" dirty="0" smtClean="0">
                <a:solidFill>
                  <a:schemeClr val="bg1"/>
                </a:solidFill>
              </a:rPr>
              <a:t>유동인구수</a:t>
            </a:r>
            <a:r>
              <a:rPr lang="en-US" altLang="ko-KR" b="1" dirty="0" smtClean="0">
                <a:solidFill>
                  <a:schemeClr val="bg1"/>
                </a:solidFill>
              </a:rPr>
              <a:t>, </a:t>
            </a:r>
            <a:r>
              <a:rPr lang="ko-KR" altLang="en-US" b="1" dirty="0" smtClean="0">
                <a:solidFill>
                  <a:schemeClr val="bg1"/>
                </a:solidFill>
              </a:rPr>
              <a:t>지역의 특성 등을 고려하고 </a:t>
            </a:r>
            <a:endParaRPr lang="en-US" altLang="ko-KR" b="1" dirty="0" smtClean="0">
              <a:solidFill>
                <a:schemeClr val="bg1"/>
              </a:solidFill>
            </a:endParaRPr>
          </a:p>
          <a:p>
            <a:r>
              <a:rPr lang="ko-KR" altLang="en-US" b="1" dirty="0" smtClean="0">
                <a:solidFill>
                  <a:schemeClr val="bg1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경찰본부와 지구대로 구성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24" name="꺾인 연결선 23"/>
          <p:cNvCxnSpPr/>
          <p:nvPr/>
        </p:nvCxnSpPr>
        <p:spPr>
          <a:xfrm flipV="1">
            <a:off x="5796136" y="1988840"/>
            <a:ext cx="1440160" cy="86409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236296" y="1772816"/>
            <a:ext cx="1656184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비상사태나</a:t>
            </a:r>
            <a:endParaRPr lang="en-US" altLang="ko-KR" b="1" dirty="0" smtClean="0">
              <a:solidFill>
                <a:schemeClr val="bg1"/>
              </a:solidFill>
            </a:endParaRPr>
          </a:p>
          <a:p>
            <a:r>
              <a:rPr lang="ko-KR" altLang="en-US" b="1" dirty="0" smtClean="0">
                <a:solidFill>
                  <a:schemeClr val="bg1"/>
                </a:solidFill>
              </a:rPr>
              <a:t>재해에 따른</a:t>
            </a:r>
            <a:endParaRPr lang="en-US" altLang="ko-KR" b="1" dirty="0" smtClean="0">
              <a:solidFill>
                <a:schemeClr val="bg1"/>
              </a:solidFill>
            </a:endParaRPr>
          </a:p>
          <a:p>
            <a:r>
              <a:rPr lang="ko-KR" altLang="en-US" b="1" dirty="0" smtClean="0">
                <a:solidFill>
                  <a:schemeClr val="bg1"/>
                </a:solidFill>
              </a:rPr>
              <a:t>구호 업무</a:t>
            </a:r>
            <a:endParaRPr lang="en-US" altLang="ko-KR" b="1" dirty="0" smtClean="0">
              <a:solidFill>
                <a:schemeClr val="bg1"/>
              </a:solidFill>
            </a:endParaRPr>
          </a:p>
          <a:p>
            <a:r>
              <a:rPr lang="ko-KR" altLang="en-US" b="1" dirty="0" smtClean="0">
                <a:solidFill>
                  <a:srgbClr val="FF0000"/>
                </a:solidFill>
              </a:rPr>
              <a:t>교통</a:t>
            </a:r>
            <a:r>
              <a:rPr lang="en-US" altLang="ko-KR" b="1" dirty="0" smtClean="0">
                <a:solidFill>
                  <a:srgbClr val="FF0000"/>
                </a:solidFill>
              </a:rPr>
              <a:t>,</a:t>
            </a:r>
            <a:r>
              <a:rPr lang="ko-KR" altLang="en-US" b="1" dirty="0" smtClean="0">
                <a:solidFill>
                  <a:srgbClr val="FF0000"/>
                </a:solidFill>
              </a:rPr>
              <a:t>행정 경찰 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r>
              <a:rPr lang="ko-KR" altLang="en-US" b="1" dirty="0" smtClean="0">
                <a:solidFill>
                  <a:srgbClr val="FF0000"/>
                </a:solidFill>
              </a:rPr>
              <a:t>임무 수행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6" grpId="0" animBg="1"/>
      <p:bldP spid="19" grpId="0" animBg="1"/>
      <p:bldP spid="22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23528" y="1988840"/>
            <a:ext cx="8568952" cy="36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ko-KR" sz="2000" b="1" dirty="0" smtClean="0"/>
          </a:p>
          <a:p>
            <a:pPr>
              <a:buNone/>
            </a:pPr>
            <a:endParaRPr lang="en-US" altLang="ko-KR" sz="2000" b="1" dirty="0" smtClean="0"/>
          </a:p>
          <a:p>
            <a:pPr>
              <a:buNone/>
            </a:pPr>
            <a:endParaRPr lang="en-US" altLang="ko-KR" sz="2900" b="1" dirty="0" smtClean="0"/>
          </a:p>
          <a:p>
            <a:pPr>
              <a:buNone/>
            </a:pPr>
            <a:endParaRPr lang="en-US" altLang="ko-KR" sz="3600" dirty="0" smtClean="0"/>
          </a:p>
          <a:p>
            <a:pPr>
              <a:buNone/>
            </a:pPr>
            <a:r>
              <a:rPr lang="en-US" altLang="ko-KR" sz="3600" dirty="0" smtClean="0"/>
              <a:t>-</a:t>
            </a:r>
            <a:r>
              <a:rPr lang="ko-KR" altLang="en-US" sz="3600" b="1" dirty="0" smtClean="0"/>
              <a:t>지역정부  관할  내의  법령준수 및 집행</a:t>
            </a:r>
            <a:r>
              <a:rPr lang="en-US" altLang="ko-KR" sz="3600" b="1" dirty="0" smtClean="0"/>
              <a:t>, </a:t>
            </a:r>
            <a:r>
              <a:rPr lang="ko-KR" altLang="en-US" sz="3600" b="1" dirty="0" smtClean="0"/>
              <a:t>비상사태나 재해에  따른 구호</a:t>
            </a:r>
            <a:r>
              <a:rPr lang="en-US" altLang="ko-KR" sz="3600" b="1" dirty="0" smtClean="0"/>
              <a:t>,</a:t>
            </a:r>
          </a:p>
          <a:p>
            <a:pPr>
              <a:buNone/>
            </a:pPr>
            <a:r>
              <a:rPr lang="ko-KR" altLang="en-US" sz="3600" b="1" dirty="0" smtClean="0"/>
              <a:t>  기타 지역경찰로서의 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사법경찰</a:t>
            </a:r>
            <a:r>
              <a:rPr lang="en-US" altLang="ko-KR" sz="36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교통경찰</a:t>
            </a:r>
            <a:r>
              <a:rPr lang="en-US" altLang="ko-KR" sz="36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행정경찰 </a:t>
            </a:r>
            <a:r>
              <a:rPr lang="ko-KR" altLang="en-US" sz="3600" b="1" dirty="0" smtClean="0"/>
              <a:t>등의  임무를 수행</a:t>
            </a:r>
            <a:endParaRPr lang="en-US" altLang="ko-KR" sz="3600" b="1" dirty="0" smtClean="0"/>
          </a:p>
          <a:p>
            <a:pPr>
              <a:buNone/>
            </a:pPr>
            <a:r>
              <a:rPr lang="en-US" altLang="ko-KR" sz="3600" b="1" dirty="0" smtClean="0"/>
              <a:t>-</a:t>
            </a:r>
            <a:r>
              <a:rPr lang="ko-KR" altLang="en-US" sz="3600" b="1" dirty="0" smtClean="0"/>
              <a:t>관할 내의 대기</a:t>
            </a:r>
            <a:r>
              <a:rPr lang="en-US" altLang="ko-KR" sz="3600" b="1" dirty="0" smtClean="0"/>
              <a:t>, </a:t>
            </a:r>
            <a:r>
              <a:rPr lang="ko-KR" altLang="en-US" sz="3600" b="1" dirty="0" smtClean="0">
                <a:solidFill>
                  <a:srgbClr val="00B050"/>
                </a:solidFill>
              </a:rPr>
              <a:t>동물</a:t>
            </a:r>
            <a:r>
              <a:rPr lang="en-US" altLang="ko-KR" sz="3600" b="1" dirty="0" smtClean="0">
                <a:solidFill>
                  <a:srgbClr val="00B050"/>
                </a:solidFill>
              </a:rPr>
              <a:t>, </a:t>
            </a:r>
            <a:r>
              <a:rPr lang="ko-KR" altLang="en-US" sz="3600" b="1" dirty="0" smtClean="0">
                <a:solidFill>
                  <a:srgbClr val="00B050"/>
                </a:solidFill>
              </a:rPr>
              <a:t>삼림</a:t>
            </a:r>
            <a:r>
              <a:rPr lang="en-US" altLang="ko-KR" sz="3600" b="1" dirty="0" smtClean="0">
                <a:solidFill>
                  <a:srgbClr val="00B050"/>
                </a:solidFill>
              </a:rPr>
              <a:t>, </a:t>
            </a:r>
            <a:r>
              <a:rPr lang="ko-KR" altLang="en-US" sz="3600" b="1" dirty="0" smtClean="0">
                <a:solidFill>
                  <a:srgbClr val="00B050"/>
                </a:solidFill>
              </a:rPr>
              <a:t>하천</a:t>
            </a:r>
            <a:r>
              <a:rPr lang="en-US" altLang="ko-KR" sz="3600" b="1" dirty="0" smtClean="0">
                <a:solidFill>
                  <a:srgbClr val="00B050"/>
                </a:solidFill>
              </a:rPr>
              <a:t>, </a:t>
            </a:r>
            <a:r>
              <a:rPr lang="ko-KR" altLang="en-US" sz="3600" b="1" dirty="0" smtClean="0">
                <a:solidFill>
                  <a:srgbClr val="00B050"/>
                </a:solidFill>
              </a:rPr>
              <a:t>호수 등 환경 보호</a:t>
            </a:r>
            <a:r>
              <a:rPr lang="ko-KR" altLang="en-US" sz="3600" b="1" dirty="0" smtClean="0"/>
              <a:t>와 관련된 업무를 주</a:t>
            </a:r>
            <a:endParaRPr lang="en-US" altLang="ko-KR" sz="3600" b="1" dirty="0" smtClean="0"/>
          </a:p>
          <a:p>
            <a:pPr>
              <a:buNone/>
            </a:pPr>
            <a:r>
              <a:rPr lang="ko-KR" altLang="en-US" sz="3600" b="1" dirty="0" smtClean="0"/>
              <a:t> </a:t>
            </a:r>
            <a:r>
              <a:rPr lang="ko-KR" altLang="en-US" sz="3600" b="1" dirty="0" err="1" smtClean="0"/>
              <a:t>로</a:t>
            </a:r>
            <a:r>
              <a:rPr lang="ko-KR" altLang="en-US" sz="3600" b="1" dirty="0" smtClean="0"/>
              <a:t> 취급함</a:t>
            </a:r>
            <a:endParaRPr lang="en-US" altLang="ko-KR" sz="3600" b="1" dirty="0" smtClean="0"/>
          </a:p>
          <a:p>
            <a:pPr>
              <a:buNone/>
            </a:pPr>
            <a:r>
              <a:rPr lang="en-US" altLang="ko-KR" sz="3600" b="1" dirty="0" smtClean="0"/>
              <a:t>-</a:t>
            </a:r>
            <a:r>
              <a:rPr lang="ko-KR" altLang="en-US" sz="3600" b="1" dirty="0" smtClean="0">
                <a:solidFill>
                  <a:srgbClr val="0070C0"/>
                </a:solidFill>
              </a:rPr>
              <a:t>관광객 보호 </a:t>
            </a:r>
            <a:r>
              <a:rPr lang="ko-KR" altLang="en-US" sz="3600" b="1" dirty="0" smtClean="0"/>
              <a:t>등의 업무를 취급함</a:t>
            </a:r>
            <a:endParaRPr lang="en-US" altLang="ko-KR" sz="3600" b="1" dirty="0" smtClean="0"/>
          </a:p>
          <a:p>
            <a:pPr>
              <a:buNone/>
            </a:pPr>
            <a:r>
              <a:rPr lang="en-US" altLang="ko-KR" sz="3600" b="1" dirty="0" smtClean="0"/>
              <a:t>-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고속도로</a:t>
            </a:r>
            <a:r>
              <a:rPr lang="en-US" altLang="ko-KR" sz="3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순찰  업무를  </a:t>
            </a:r>
            <a:r>
              <a:rPr lang="ko-KR" altLang="en-US" sz="3600" b="1" dirty="0" smtClean="0"/>
              <a:t>비롯해  관할구역  내의  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범죄 예방  </a:t>
            </a:r>
            <a:r>
              <a:rPr lang="ko-KR" altLang="en-US" sz="3600" b="1" dirty="0" smtClean="0"/>
              <a:t>및 </a:t>
            </a:r>
            <a:r>
              <a:rPr lang="ko-KR" altLang="en-US" sz="3600" b="1" dirty="0" smtClean="0">
                <a:solidFill>
                  <a:srgbClr val="0070C0"/>
                </a:solidFill>
              </a:rPr>
              <a:t>운전학원  </a:t>
            </a:r>
            <a:endParaRPr lang="en-US" altLang="ko-KR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ko-KR" altLang="en-US" sz="3600" b="1" dirty="0" smtClean="0">
                <a:solidFill>
                  <a:srgbClr val="0070C0"/>
                </a:solidFill>
              </a:rPr>
              <a:t>관리</a:t>
            </a:r>
            <a:r>
              <a:rPr lang="ko-KR" altLang="en-US" sz="3600" b="1" dirty="0" smtClean="0"/>
              <a:t>도 담당함</a:t>
            </a:r>
            <a:endParaRPr lang="en-US" altLang="ko-KR" sz="3600" b="1" dirty="0" smtClean="0"/>
          </a:p>
          <a:p>
            <a:pPr>
              <a:buNone/>
            </a:pPr>
            <a:endParaRPr lang="ko-KR" altLang="en-US" sz="3600" b="1" dirty="0"/>
          </a:p>
        </p:txBody>
      </p:sp>
      <p:sp>
        <p:nvSpPr>
          <p:cNvPr id="5" name="갈매기형 수장 4"/>
          <p:cNvSpPr/>
          <p:nvPr/>
        </p:nvSpPr>
        <p:spPr>
          <a:xfrm>
            <a:off x="0" y="0"/>
            <a:ext cx="9144000" cy="1628800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 smtClean="0">
                <a:solidFill>
                  <a:schemeClr val="tx1"/>
                </a:solidFill>
              </a:rPr>
              <a:t>도 자치경찰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1844824"/>
            <a:ext cx="183569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b="1" dirty="0" smtClean="0"/>
              <a:t>권한 및 사무</a:t>
            </a:r>
            <a:endParaRPr lang="ko-KR" altLang="en-US" sz="2200" b="1" dirty="0"/>
          </a:p>
        </p:txBody>
      </p:sp>
      <p:sp>
        <p:nvSpPr>
          <p:cNvPr id="10" name="폭발 1 9"/>
          <p:cNvSpPr/>
          <p:nvPr/>
        </p:nvSpPr>
        <p:spPr>
          <a:xfrm>
            <a:off x="1187624" y="4869160"/>
            <a:ext cx="6984776" cy="1988840"/>
          </a:xfrm>
          <a:prstGeom prst="irregularSeal1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도로 법 개정으로 </a:t>
            </a:r>
            <a:endParaRPr lang="en-US" altLang="ko-KR" sz="2000" b="1" dirty="0" smtClean="0"/>
          </a:p>
          <a:p>
            <a:pPr algn="ctr"/>
            <a:r>
              <a:rPr lang="ko-KR" altLang="en-US" sz="2000" b="1" dirty="0" smtClean="0"/>
              <a:t>고속도로 순찰 업무가</a:t>
            </a:r>
            <a:endParaRPr lang="en-US" altLang="ko-KR" sz="2000" b="1" dirty="0" smtClean="0"/>
          </a:p>
          <a:p>
            <a:pPr algn="ctr"/>
            <a:r>
              <a:rPr lang="ko-KR" altLang="en-US" sz="2000" b="1" dirty="0" smtClean="0"/>
              <a:t>도 자치 경찰로 이양</a:t>
            </a:r>
            <a:r>
              <a:rPr lang="en-US" altLang="ko-KR" sz="2000" b="1" dirty="0" smtClean="0"/>
              <a:t>!!!</a:t>
            </a:r>
            <a:r>
              <a:rPr lang="ko-KR" altLang="en-US" sz="2000" b="1" dirty="0" smtClean="0"/>
              <a:t> 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0" y="1700808"/>
            <a:ext cx="9144000" cy="30963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ko-KR" altLang="en-US" dirty="0"/>
          </a:p>
        </p:txBody>
      </p:sp>
      <p:sp>
        <p:nvSpPr>
          <p:cNvPr id="5" name="갈매기형 수장 4"/>
          <p:cNvSpPr/>
          <p:nvPr/>
        </p:nvSpPr>
        <p:spPr>
          <a:xfrm>
            <a:off x="0" y="0"/>
            <a:ext cx="9144000" cy="1556792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 smtClean="0">
                <a:solidFill>
                  <a:schemeClr val="tx1"/>
                </a:solidFill>
              </a:rPr>
              <a:t>기초 자치경찰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0" y="2492896"/>
            <a:ext cx="2016224" cy="108012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자치경찰</a:t>
            </a:r>
            <a:endParaRPr lang="en-US" altLang="ko-KR" sz="2000" b="1" dirty="0" smtClean="0"/>
          </a:p>
          <a:p>
            <a:pPr algn="ctr"/>
            <a:r>
              <a:rPr lang="ko-KR" altLang="en-US" sz="2000" b="1" dirty="0" smtClean="0"/>
              <a:t>장교</a:t>
            </a:r>
            <a:endParaRPr lang="ko-KR" altLang="en-US" sz="2000" b="1" dirty="0"/>
          </a:p>
        </p:txBody>
      </p:sp>
      <p:sp>
        <p:nvSpPr>
          <p:cNvPr id="7" name="오른쪽 화살표 6"/>
          <p:cNvSpPr/>
          <p:nvPr/>
        </p:nvSpPr>
        <p:spPr>
          <a:xfrm>
            <a:off x="2195736" y="2636912"/>
            <a:ext cx="122413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3491880" y="2492896"/>
            <a:ext cx="2160240" cy="108012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공공안전경찰</a:t>
            </a:r>
            <a:endParaRPr lang="ko-KR" altLang="en-US" sz="2000" b="1" dirty="0"/>
          </a:p>
        </p:txBody>
      </p:sp>
      <p:sp>
        <p:nvSpPr>
          <p:cNvPr id="9" name="오른쪽 화살표 8"/>
          <p:cNvSpPr/>
          <p:nvPr/>
        </p:nvSpPr>
        <p:spPr>
          <a:xfrm>
            <a:off x="5796136" y="2636912"/>
            <a:ext cx="100811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6948264" y="2420888"/>
            <a:ext cx="1979712" cy="108012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허가장</a:t>
            </a:r>
            <a:endParaRPr lang="en-US" altLang="ko-KR" sz="2000" b="1" dirty="0" smtClean="0"/>
          </a:p>
          <a:p>
            <a:pPr algn="ctr"/>
            <a:r>
              <a:rPr lang="ko-KR" altLang="en-US" sz="2000" b="1" dirty="0" smtClean="0"/>
              <a:t>없이</a:t>
            </a:r>
            <a:endParaRPr lang="en-US" altLang="ko-KR" sz="2000" b="1" dirty="0" smtClean="0"/>
          </a:p>
          <a:p>
            <a:pPr algn="ctr"/>
            <a:r>
              <a:rPr lang="ko-KR" altLang="en-US" sz="2000" b="1" dirty="0" smtClean="0"/>
              <a:t>무기소지 가능</a:t>
            </a:r>
            <a:endParaRPr lang="ko-KR" altLang="en-US" sz="2000" b="1" dirty="0"/>
          </a:p>
        </p:txBody>
      </p:sp>
      <p:sp>
        <p:nvSpPr>
          <p:cNvPr id="11" name="위쪽 화살표 10"/>
          <p:cNvSpPr/>
          <p:nvPr/>
        </p:nvSpPr>
        <p:spPr>
          <a:xfrm>
            <a:off x="2483768" y="3284984"/>
            <a:ext cx="288032" cy="648072"/>
          </a:xfrm>
          <a:prstGeom prst="up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907704" y="3645024"/>
            <a:ext cx="1728192" cy="923330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altLang="ko-KR" dirty="0" smtClean="0"/>
          </a:p>
          <a:p>
            <a:pPr algn="ctr"/>
            <a:r>
              <a:rPr lang="ko-KR" altLang="en-US" b="1" dirty="0" smtClean="0">
                <a:solidFill>
                  <a:schemeClr val="bg1"/>
                </a:solidFill>
              </a:rPr>
              <a:t>임명도지사가 임명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0" y="1628800"/>
            <a:ext cx="1907704" cy="72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지위</a:t>
            </a:r>
            <a:endParaRPr lang="ko-KR" alt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0" y="5013176"/>
            <a:ext cx="9144000" cy="17008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ko-KR" sz="2000" b="1" dirty="0" smtClean="0"/>
          </a:p>
          <a:p>
            <a:r>
              <a:rPr lang="en-US" altLang="ko-KR" sz="2000" b="1" dirty="0" smtClean="0"/>
              <a:t>-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행정경찰</a:t>
            </a:r>
            <a:r>
              <a:rPr lang="ko-KR" altLang="en-US" sz="2000" b="1" dirty="0" smtClean="0"/>
              <a:t>의 기능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>
                <a:solidFill>
                  <a:srgbClr val="00B050"/>
                </a:solidFill>
              </a:rPr>
              <a:t>영업규제</a:t>
            </a:r>
            <a:r>
              <a:rPr lang="en-US" altLang="ko-KR" sz="2000" b="1" dirty="0" smtClean="0">
                <a:solidFill>
                  <a:srgbClr val="00B050"/>
                </a:solidFill>
              </a:rPr>
              <a:t>, </a:t>
            </a:r>
            <a:r>
              <a:rPr lang="ko-KR" altLang="en-US" sz="2000" b="1" dirty="0" smtClean="0">
                <a:solidFill>
                  <a:srgbClr val="00B050"/>
                </a:solidFill>
              </a:rPr>
              <a:t>교통단속</a:t>
            </a:r>
            <a:r>
              <a:rPr lang="en-US" altLang="ko-KR" sz="2000" b="1" dirty="0" smtClean="0">
                <a:solidFill>
                  <a:srgbClr val="00B050"/>
                </a:solidFill>
              </a:rPr>
              <a:t>, </a:t>
            </a:r>
            <a:r>
              <a:rPr lang="ko-KR" altLang="en-US" sz="2000" b="1" dirty="0" smtClean="0">
                <a:solidFill>
                  <a:srgbClr val="00B050"/>
                </a:solidFill>
              </a:rPr>
              <a:t>공공안전의 업무 </a:t>
            </a:r>
            <a:r>
              <a:rPr lang="ko-KR" altLang="en-US" sz="2000" b="1" dirty="0" smtClean="0"/>
              <a:t>수행</a:t>
            </a:r>
            <a:endParaRPr lang="en-US" altLang="ko-KR" sz="2000" b="1" dirty="0" smtClean="0"/>
          </a:p>
          <a:p>
            <a:r>
              <a:rPr lang="en-US" altLang="ko-KR" sz="2000" b="1" dirty="0" smtClean="0"/>
              <a:t>-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교통경찰</a:t>
            </a:r>
            <a:r>
              <a:rPr lang="ko-KR" altLang="en-US" sz="2000" b="1" dirty="0" smtClean="0"/>
              <a:t>의 기능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>
                <a:solidFill>
                  <a:srgbClr val="7030A0"/>
                </a:solidFill>
              </a:rPr>
              <a:t>교통사고 예방</a:t>
            </a:r>
            <a:r>
              <a:rPr lang="en-US" altLang="ko-KR" sz="2000" b="1" dirty="0" smtClean="0">
                <a:solidFill>
                  <a:srgbClr val="7030A0"/>
                </a:solidFill>
              </a:rPr>
              <a:t>, </a:t>
            </a:r>
            <a:r>
              <a:rPr lang="ko-KR" altLang="en-US" sz="2000" b="1" dirty="0" smtClean="0">
                <a:solidFill>
                  <a:srgbClr val="7030A0"/>
                </a:solidFill>
              </a:rPr>
              <a:t>교통범죄 예방</a:t>
            </a:r>
            <a:r>
              <a:rPr lang="en-US" altLang="ko-KR" sz="2000" b="1" dirty="0" smtClean="0">
                <a:solidFill>
                  <a:srgbClr val="7030A0"/>
                </a:solidFill>
              </a:rPr>
              <a:t>, </a:t>
            </a:r>
            <a:r>
              <a:rPr lang="ko-KR" altLang="en-US" sz="2000" b="1" dirty="0" smtClean="0">
                <a:solidFill>
                  <a:srgbClr val="7030A0"/>
                </a:solidFill>
              </a:rPr>
              <a:t>교통사고 보고 및 교통 규범</a:t>
            </a:r>
            <a:endParaRPr lang="en-US" altLang="ko-KR" sz="2000" b="1" dirty="0" smtClean="0">
              <a:solidFill>
                <a:srgbClr val="7030A0"/>
              </a:solidFill>
            </a:endParaRPr>
          </a:p>
          <a:p>
            <a:r>
              <a:rPr lang="en-US" altLang="ko-KR" sz="2000" b="1" dirty="0" smtClean="0">
                <a:solidFill>
                  <a:srgbClr val="7030A0"/>
                </a:solidFill>
              </a:rPr>
              <a:t>                              </a:t>
            </a:r>
            <a:r>
              <a:rPr lang="ko-KR" altLang="en-US" sz="2000" b="1" dirty="0" smtClean="0">
                <a:solidFill>
                  <a:srgbClr val="7030A0"/>
                </a:solidFill>
              </a:rPr>
              <a:t>제정             </a:t>
            </a:r>
            <a:endParaRPr lang="ko-KR" altLang="en-US" sz="2000" b="1" dirty="0">
              <a:solidFill>
                <a:srgbClr val="7030A0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0" y="4725144"/>
            <a:ext cx="1835696" cy="72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권한 및 임무</a:t>
            </a:r>
            <a:endParaRPr lang="ko-KR" alt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8219256" cy="4946923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5" name="갈매기형 수장 4"/>
          <p:cNvSpPr/>
          <p:nvPr/>
        </p:nvSpPr>
        <p:spPr>
          <a:xfrm>
            <a:off x="0" y="0"/>
            <a:ext cx="9144000" cy="1628800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 smtClean="0">
                <a:solidFill>
                  <a:schemeClr val="tx1"/>
                </a:solidFill>
              </a:rPr>
              <a:t>로마 시 자치경찰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2204864"/>
            <a:ext cx="7776864" cy="16004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en-US" altLang="ko-KR" sz="2000" b="1" dirty="0" smtClean="0">
                <a:solidFill>
                  <a:schemeClr val="bg1"/>
                </a:solidFill>
              </a:rPr>
              <a:t>1</a:t>
            </a:r>
            <a:r>
              <a:rPr lang="ko-KR" altLang="en-US" sz="2000" b="1" dirty="0" err="1" smtClean="0">
                <a:solidFill>
                  <a:schemeClr val="bg1"/>
                </a:solidFill>
              </a:rPr>
              <a:t>차개정</a:t>
            </a:r>
            <a:r>
              <a:rPr lang="ko-KR" altLang="en-US" sz="2000" b="1" dirty="0" smtClean="0">
                <a:solidFill>
                  <a:schemeClr val="bg1"/>
                </a:solidFill>
              </a:rPr>
              <a:t> 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 - </a:t>
            </a:r>
            <a:r>
              <a:rPr lang="en-US" altLang="ko-KR" sz="2000" b="1" dirty="0" smtClean="0">
                <a:solidFill>
                  <a:srgbClr val="00B050"/>
                </a:solidFill>
              </a:rPr>
              <a:t>1986</a:t>
            </a:r>
            <a:r>
              <a:rPr lang="ko-KR" altLang="en-US" sz="2000" b="1" dirty="0" smtClean="0">
                <a:solidFill>
                  <a:srgbClr val="00B050"/>
                </a:solidFill>
              </a:rPr>
              <a:t>년 </a:t>
            </a:r>
            <a:r>
              <a:rPr lang="en-US" altLang="ko-KR" sz="2000" b="1" dirty="0" smtClean="0">
                <a:solidFill>
                  <a:srgbClr val="00B050"/>
                </a:solidFill>
              </a:rPr>
              <a:t>3</a:t>
            </a:r>
            <a:r>
              <a:rPr lang="ko-KR" altLang="en-US" sz="2000" b="1" dirty="0" smtClean="0">
                <a:solidFill>
                  <a:srgbClr val="00B050"/>
                </a:solidFill>
              </a:rPr>
              <a:t>월</a:t>
            </a:r>
            <a:r>
              <a:rPr lang="en-US" altLang="ko-KR" sz="2000" b="1" dirty="0" smtClean="0">
                <a:solidFill>
                  <a:srgbClr val="00B050"/>
                </a:solidFill>
              </a:rPr>
              <a:t>7</a:t>
            </a:r>
            <a:r>
              <a:rPr lang="ko-KR" altLang="en-US" sz="2000" b="1" dirty="0" smtClean="0">
                <a:solidFill>
                  <a:srgbClr val="00B050"/>
                </a:solidFill>
              </a:rPr>
              <a:t>일 </a:t>
            </a:r>
            <a:r>
              <a:rPr lang="ko-KR" altLang="en-US" sz="2000" b="1" dirty="0" smtClean="0">
                <a:solidFill>
                  <a:schemeClr val="bg1"/>
                </a:solidFill>
              </a:rPr>
              <a:t>자치경찰법에 따라 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Lazio</a:t>
            </a:r>
            <a:r>
              <a:rPr lang="ko-KR" altLang="en-US" sz="2000" b="1" dirty="0" smtClean="0">
                <a:solidFill>
                  <a:schemeClr val="bg1"/>
                </a:solidFill>
              </a:rPr>
              <a:t>주정부는 지방</a:t>
            </a:r>
            <a:endParaRPr lang="en-US" altLang="ko-KR" sz="2000" b="1" dirty="0" smtClean="0">
              <a:solidFill>
                <a:schemeClr val="bg1"/>
              </a:solidFill>
            </a:endParaRPr>
          </a:p>
          <a:p>
            <a:r>
              <a:rPr lang="en-US" altLang="ko-KR" sz="2000" b="1" dirty="0" smtClean="0">
                <a:solidFill>
                  <a:schemeClr val="bg1"/>
                </a:solidFill>
              </a:rPr>
              <a:t>                   </a:t>
            </a:r>
            <a:r>
              <a:rPr lang="ko-KR" altLang="en-US" sz="2000" b="1" dirty="0" smtClean="0">
                <a:solidFill>
                  <a:schemeClr val="bg1"/>
                </a:solidFill>
              </a:rPr>
              <a:t>경찰청 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000" b="1" dirty="0" smtClean="0">
                <a:solidFill>
                  <a:schemeClr val="bg1"/>
                </a:solidFill>
              </a:rPr>
              <a:t>기 준법을  전면개정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(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for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000" b="1" dirty="0" smtClean="0">
                <a:solidFill>
                  <a:schemeClr val="bg1"/>
                </a:solidFill>
              </a:rPr>
              <a:t>대도시 자치경찰 활동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altLang="ko-KR" sz="2000" b="1" dirty="0" smtClean="0">
                <a:solidFill>
                  <a:schemeClr val="bg1"/>
                </a:solidFill>
              </a:rPr>
              <a:t>2</a:t>
            </a:r>
            <a:r>
              <a:rPr lang="ko-KR" altLang="en-US" sz="2000" b="1" dirty="0" err="1" smtClean="0">
                <a:solidFill>
                  <a:schemeClr val="bg1"/>
                </a:solidFill>
              </a:rPr>
              <a:t>차개정</a:t>
            </a:r>
            <a:r>
              <a:rPr lang="ko-KR" altLang="en-US" sz="2000" b="1" dirty="0" smtClean="0">
                <a:solidFill>
                  <a:schemeClr val="bg1"/>
                </a:solidFill>
              </a:rPr>
              <a:t> 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– </a:t>
            </a:r>
            <a:r>
              <a:rPr lang="en-US" altLang="ko-KR" sz="2000" b="1" dirty="0" smtClean="0">
                <a:solidFill>
                  <a:srgbClr val="00B050"/>
                </a:solidFill>
              </a:rPr>
              <a:t>2002</a:t>
            </a:r>
            <a:r>
              <a:rPr lang="ko-KR" altLang="en-US" sz="2000" b="1" dirty="0" smtClean="0">
                <a:solidFill>
                  <a:srgbClr val="00B050"/>
                </a:solidFill>
              </a:rPr>
              <a:t>년</a:t>
            </a:r>
            <a:r>
              <a:rPr lang="ko-KR" altLang="en-US" sz="2000" b="1" dirty="0" smtClean="0">
                <a:solidFill>
                  <a:schemeClr val="bg1"/>
                </a:solidFill>
              </a:rPr>
              <a:t> 시의회 결정으로 자치경찰조직법을 제정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(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for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19</a:t>
            </a:r>
            <a:r>
              <a:rPr lang="ko-KR" altLang="en-US" sz="2000" b="1" dirty="0" smtClean="0">
                <a:solidFill>
                  <a:schemeClr val="bg1"/>
                </a:solidFill>
              </a:rPr>
              <a:t>개</a:t>
            </a:r>
            <a:endParaRPr lang="en-US" altLang="ko-KR" sz="2000" b="1" dirty="0" smtClean="0">
              <a:solidFill>
                <a:schemeClr val="bg1"/>
              </a:solidFill>
            </a:endParaRPr>
          </a:p>
          <a:p>
            <a:r>
              <a:rPr lang="en-US" altLang="ko-KR" sz="2000" b="1" dirty="0" smtClean="0">
                <a:solidFill>
                  <a:schemeClr val="bg1"/>
                </a:solidFill>
              </a:rPr>
              <a:t>           </a:t>
            </a:r>
            <a:r>
              <a:rPr lang="ko-KR" altLang="en-US" sz="2000" b="1" dirty="0" smtClean="0">
                <a:solidFill>
                  <a:schemeClr val="bg1"/>
                </a:solidFill>
              </a:rPr>
              <a:t>      준 자치구로 나누어서 효율적인 자치경찰업무</a:t>
            </a:r>
            <a:r>
              <a:rPr lang="en-US" altLang="ko-KR" sz="2000" b="1" dirty="0" smtClean="0">
                <a:solidFill>
                  <a:schemeClr val="bg1"/>
                </a:solidFill>
              </a:rPr>
              <a:t>)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23528" y="1916832"/>
            <a:ext cx="1800200" cy="5760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근거</a:t>
            </a:r>
            <a:endParaRPr lang="ko-KR" altLang="en-US" b="1" dirty="0"/>
          </a:p>
        </p:txBody>
      </p:sp>
      <p:sp>
        <p:nvSpPr>
          <p:cNvPr id="10" name="직사각형 9"/>
          <p:cNvSpPr/>
          <p:nvPr/>
        </p:nvSpPr>
        <p:spPr>
          <a:xfrm>
            <a:off x="611560" y="4581128"/>
            <a:ext cx="7776864" cy="1296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000" b="1" dirty="0" smtClean="0"/>
              <a:t>이탈리아 대표성을 가진 대외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이미지 개선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시민과 경찰의 교류증진</a:t>
            </a:r>
            <a:r>
              <a:rPr lang="en-US" altLang="ko-KR" sz="2000" b="1" dirty="0" smtClean="0"/>
              <a:t>)</a:t>
            </a:r>
          </a:p>
          <a:p>
            <a:r>
              <a:rPr lang="en-US" altLang="ko-KR" b="1" dirty="0" smtClean="0"/>
              <a:t>  </a:t>
            </a:r>
          </a:p>
        </p:txBody>
      </p:sp>
      <p:sp>
        <p:nvSpPr>
          <p:cNvPr id="11" name="오른쪽 화살표 10"/>
          <p:cNvSpPr/>
          <p:nvPr/>
        </p:nvSpPr>
        <p:spPr>
          <a:xfrm>
            <a:off x="827584" y="5373216"/>
            <a:ext cx="720080" cy="36004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763688" y="5373216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rgbClr val="FF0000"/>
                </a:solidFill>
              </a:rPr>
              <a:t>업무의 효율성과 능률성 향상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95536" y="4221088"/>
            <a:ext cx="1800200" cy="5760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개정이유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79512" y="188640"/>
            <a:ext cx="4320480" cy="64807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644008" y="188640"/>
            <a:ext cx="4320480" cy="31683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ko-KR" sz="2000" b="1" dirty="0" smtClean="0">
              <a:solidFill>
                <a:srgbClr val="92D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ko-KR" altLang="en-US" sz="2200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사회안전 및 도시치안부국</a:t>
            </a:r>
            <a:endParaRPr lang="en-US" altLang="ko-KR" sz="2200" b="1" dirty="0" smtClean="0"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altLang="ko-KR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altLang="ko-KR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구성</a:t>
            </a:r>
            <a:r>
              <a: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부랑인 </a:t>
            </a:r>
            <a:r>
              <a:rPr lang="ko-KR" altLang="en-US" sz="20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구제과</a:t>
            </a:r>
            <a:r>
              <a: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광고 홍보물 게      </a:t>
            </a:r>
            <a:r>
              <a:rPr lang="ko-KR" altLang="en-US" sz="20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시과</a:t>
            </a:r>
            <a:r>
              <a: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시 보유 재산 </a:t>
            </a:r>
            <a:r>
              <a:rPr lang="ko-KR" altLang="en-US" sz="20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정보과</a:t>
            </a:r>
            <a:r>
              <a: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도심 긴급 출동과 등으로 구성</a:t>
            </a:r>
            <a:endParaRPr lang="en-US" altLang="ko-KR" sz="20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임무</a:t>
            </a:r>
            <a:r>
              <a: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도시생활수준에  대한  조직기구의 보조로  미성년과 부랑인 보호</a:t>
            </a:r>
            <a:r>
              <a: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시 재산의 보호 등  </a:t>
            </a:r>
            <a:r>
              <a:rPr lang="ko-KR" alt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특정 업무를  수행하는  기구</a:t>
            </a:r>
            <a:endParaRPr lang="en-US" altLang="ko-KR" sz="20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4644008" y="3356992"/>
            <a:ext cx="4320480" cy="32403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ko-KR" sz="22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ko-KR" altLang="en-US" sz="2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교통</a:t>
            </a:r>
            <a:r>
              <a:rPr lang="en-US" altLang="ko-KR" sz="2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ko-KR" altLang="en-US" sz="2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긴급출동</a:t>
            </a:r>
            <a:r>
              <a:rPr lang="en-US" altLang="ko-KR" sz="2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r>
              <a:rPr lang="ko-KR" altLang="en-US" sz="2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부국</a:t>
            </a:r>
            <a:endParaRPr lang="en-US" altLang="ko-KR" sz="2200" b="1" dirty="0" smtClean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altLang="ko-KR" sz="22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altLang="ko-KR" sz="22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구성</a:t>
            </a:r>
            <a:r>
              <a:rPr lang="en-US" altLang="ko-KR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r>
              <a:rPr lang="ko-KR" altLang="en-US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업무조정지도국에 소속</a:t>
            </a:r>
            <a:endParaRPr lang="en-US" altLang="ko-KR" sz="20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임무</a:t>
            </a:r>
            <a:r>
              <a:rPr lang="en-US" altLang="ko-KR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r>
              <a:rPr lang="ko-KR" altLang="en-US" sz="2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기본적기능</a:t>
            </a:r>
            <a:r>
              <a:rPr lang="en-US" altLang="ko-KR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ko-KR" altLang="en-US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대규모행사 </a:t>
            </a:r>
            <a:r>
              <a:rPr lang="ko-KR" altLang="en-US" sz="2000" b="1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집회시</a:t>
            </a:r>
            <a:r>
              <a:rPr lang="ko-KR" altLang="en-US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ko-KR" altLang="en-US" sz="2000" b="1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교통통제및</a:t>
            </a:r>
            <a:r>
              <a:rPr lang="ko-KR" altLang="en-US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도시교통관리</a:t>
            </a:r>
            <a:r>
              <a:rPr lang="en-US" altLang="ko-KR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-&gt;</a:t>
            </a:r>
            <a:r>
              <a:rPr lang="ko-KR" altLang="en-US" sz="2000" b="1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교통경찰로서임무</a:t>
            </a:r>
            <a:r>
              <a:rPr lang="en-US" altLang="ko-KR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), </a:t>
            </a:r>
            <a:r>
              <a:rPr lang="ko-KR" alt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특별기능</a:t>
            </a:r>
            <a:r>
              <a:rPr lang="en-US" altLang="ko-KR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ko-KR" altLang="en-US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순찰기동대를 조직하여 </a:t>
            </a:r>
            <a:r>
              <a:rPr lang="ko-KR" altLang="en-US" sz="2000" b="1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시교통관리를</a:t>
            </a:r>
            <a:r>
              <a:rPr lang="ko-KR" altLang="en-US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위해 지구대의 보조를 받음</a:t>
            </a:r>
            <a:r>
              <a:rPr lang="en-US" altLang="ko-KR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</a:t>
            </a:r>
            <a:r>
              <a:rPr lang="ko-KR" altLang="en-US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기마경찰대와 항공 경찰대가 있음</a:t>
            </a:r>
            <a:r>
              <a:rPr lang="en-US" altLang="ko-KR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endParaRPr lang="en-US" altLang="ko-KR" sz="22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ko-KR" altLang="en-US" sz="22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4365104"/>
            <a:ext cx="4248472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1400" b="1" dirty="0" smtClean="0">
              <a:solidFill>
                <a:schemeClr val="accent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altLang="ko-KR" sz="1400" b="1" dirty="0" smtClean="0">
              <a:solidFill>
                <a:schemeClr val="accent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altLang="ko-KR" sz="1400" b="1" dirty="0" smtClean="0">
              <a:solidFill>
                <a:schemeClr val="accent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altLang="ko-KR" sz="1400" b="1" dirty="0" smtClean="0">
              <a:solidFill>
                <a:schemeClr val="accent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ko-KR" altLang="en-US" sz="1500" b="1" dirty="0" smtClean="0">
                <a:solidFill>
                  <a:schemeClr val="accent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자치경찰본부</a:t>
            </a:r>
            <a:r>
              <a:rPr lang="ko-KR" altLang="en-US" sz="1500" b="1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altLang="ko-KR" sz="1500" b="1" dirty="0" smtClean="0"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altLang="ko-KR" sz="1700" b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ko-KR" altLang="en-US" sz="17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구성</a:t>
            </a:r>
            <a:r>
              <a:rPr lang="ko-KR" altLang="en-US" sz="17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ko-KR" sz="17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r>
              <a:rPr lang="en-US" altLang="ko-KR" sz="17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</a:t>
            </a:r>
            <a:r>
              <a:rPr lang="ko-KR" altLang="en-US" sz="17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국</a:t>
            </a:r>
            <a:r>
              <a:rPr lang="en-US" altLang="ko-KR" sz="17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ko-KR" altLang="en-US" sz="17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실</a:t>
            </a:r>
            <a:r>
              <a:rPr lang="ko-KR" altLang="en-US" sz="17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로 구성</a:t>
            </a:r>
            <a:r>
              <a:rPr lang="en-US" altLang="ko-KR" sz="17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(19</a:t>
            </a:r>
            <a:r>
              <a:rPr lang="ko-KR" altLang="en-US" sz="17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개의 지구대로 구성됨</a:t>
            </a:r>
            <a:r>
              <a:rPr lang="en-US" altLang="ko-KR" sz="17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r>
              <a:rPr lang="en-US" altLang="ko-KR" sz="17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ko-KR" altLang="en-US" sz="17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임무</a:t>
            </a:r>
            <a:r>
              <a:rPr lang="en-US" altLang="ko-KR" sz="17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r>
              <a:rPr lang="ko-KR" altLang="en-US" sz="17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경찰본부는 자치경찰 총괄지휘</a:t>
            </a:r>
            <a:r>
              <a:rPr lang="en-US" altLang="ko-KR" sz="17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</a:t>
            </a:r>
            <a:r>
              <a:rPr lang="ko-KR" altLang="en-US" sz="1700" b="1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경찰관에대한</a:t>
            </a:r>
            <a:r>
              <a:rPr lang="ko-KR" altLang="en-US" sz="17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지도감독 및 감사수행</a:t>
            </a:r>
            <a:endParaRPr lang="en-US" altLang="ko-KR" sz="17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ko-KR" altLang="en-US" dirty="0"/>
          </a:p>
        </p:txBody>
      </p:sp>
      <p:pic>
        <p:nvPicPr>
          <p:cNvPr id="3074" name="Picture 2" descr="C:\Users\sam\Desktop\제목 없음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213100" cy="4968552"/>
          </a:xfrm>
          <a:prstGeom prst="rect">
            <a:avLst/>
          </a:prstGeom>
          <a:noFill/>
        </p:spPr>
      </p:pic>
      <p:sp>
        <p:nvSpPr>
          <p:cNvPr id="14" name="직사각형 13"/>
          <p:cNvSpPr/>
          <p:nvPr/>
        </p:nvSpPr>
        <p:spPr>
          <a:xfrm>
            <a:off x="0" y="0"/>
            <a:ext cx="1907704" cy="692696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행정조직</a:t>
            </a:r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858000"/>
          </a:xfr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 smtClean="0"/>
          </a:p>
          <a:p>
            <a:pPr marL="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ko-KR" altLang="en-US" sz="2800" dirty="0" smtClean="0">
              <a:solidFill>
                <a:srgbClr val="000000"/>
              </a:solidFill>
              <a:latin typeface="바탕"/>
            </a:endParaRPr>
          </a:p>
          <a:p>
            <a:pPr>
              <a:buNone/>
            </a:pPr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11" name="왼쪽 대괄호 10"/>
          <p:cNvSpPr/>
          <p:nvPr/>
        </p:nvSpPr>
        <p:spPr>
          <a:xfrm>
            <a:off x="5076056" y="476672"/>
            <a:ext cx="288032" cy="1080120"/>
          </a:xfrm>
          <a:prstGeom prst="leftBracket">
            <a:avLst/>
          </a:prstGeom>
          <a:ln w="1270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6" name="직선 연결선 15"/>
          <p:cNvCxnSpPr/>
          <p:nvPr/>
        </p:nvCxnSpPr>
        <p:spPr>
          <a:xfrm>
            <a:off x="5076056" y="2420888"/>
            <a:ext cx="360040" cy="0"/>
          </a:xfrm>
          <a:prstGeom prst="line">
            <a:avLst/>
          </a:prstGeom>
          <a:ln w="1270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5076056" y="3429000"/>
            <a:ext cx="360040" cy="0"/>
          </a:xfrm>
          <a:prstGeom prst="line">
            <a:avLst/>
          </a:prstGeom>
          <a:ln w="1270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5004048" y="6237312"/>
            <a:ext cx="360040" cy="0"/>
          </a:xfrm>
          <a:prstGeom prst="line">
            <a:avLst/>
          </a:prstGeom>
          <a:ln w="1270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내용 개체 틀 21" descr="제목 없음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54239" y="0"/>
            <a:ext cx="3789761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139952" y="40466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 smtClean="0">
              <a:solidFill>
                <a:schemeClr val="bg1"/>
              </a:solidFill>
            </a:endParaRPr>
          </a:p>
          <a:p>
            <a:r>
              <a:rPr lang="en-US" altLang="ko-KR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6206</a:t>
            </a:r>
            <a:r>
              <a:rPr lang="ko-KR" alt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명</a:t>
            </a:r>
            <a:endParaRPr lang="ko-KR" altLang="en-US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95936" y="22048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</a:t>
            </a:r>
            <a:r>
              <a:rPr lang="en-US" altLang="ko-KR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338</a:t>
            </a:r>
            <a:r>
              <a:rPr lang="ko-KR" alt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명</a:t>
            </a:r>
            <a:endParaRPr lang="ko-KR" altLang="en-US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67944" y="32129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40</a:t>
            </a:r>
            <a:r>
              <a:rPr lang="ko-KR" alt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명</a:t>
            </a:r>
            <a:endParaRPr lang="ko-KR" altLang="en-US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7" name="왼쪽 대괄호 26"/>
          <p:cNvSpPr/>
          <p:nvPr/>
        </p:nvSpPr>
        <p:spPr>
          <a:xfrm>
            <a:off x="5076056" y="4365104"/>
            <a:ext cx="216024" cy="1008112"/>
          </a:xfrm>
          <a:prstGeom prst="leftBracket">
            <a:avLst/>
          </a:prstGeom>
          <a:ln w="1270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67944" y="46531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</a:t>
            </a:r>
            <a:r>
              <a:rPr lang="en-US" altLang="ko-KR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32</a:t>
            </a:r>
            <a:r>
              <a:rPr lang="ko-KR" alt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명</a:t>
            </a:r>
            <a:endParaRPr lang="ko-KR" altLang="en-US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39952" y="60932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</a:rPr>
              <a:t>  </a:t>
            </a:r>
            <a:r>
              <a:rPr lang="en-US" altLang="ko-KR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ko-KR" alt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명</a:t>
            </a:r>
            <a:endParaRPr lang="ko-KR" altLang="en-US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TextBox 30">
            <a:hlinkClick r:id="rId3" action="ppaction://hlinkfile"/>
          </p:cNvPr>
          <p:cNvSpPr txBox="1"/>
          <p:nvPr/>
        </p:nvSpPr>
        <p:spPr>
          <a:xfrm>
            <a:off x="2051720" y="31409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pic>
        <p:nvPicPr>
          <p:cNvPr id="32" name="그림 31" descr="폴리지아머니.jp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43178" y="0"/>
            <a:ext cx="413227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33" name="직사각형 32"/>
          <p:cNvSpPr/>
          <p:nvPr/>
        </p:nvSpPr>
        <p:spPr>
          <a:xfrm>
            <a:off x="0" y="0"/>
            <a:ext cx="2195736" cy="6982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48056" lvl="0" indent="-384048">
              <a:spcBef>
                <a:spcPct val="20000"/>
              </a:spcBef>
              <a:buClr>
                <a:srgbClr val="FF388C"/>
              </a:buClr>
              <a:buSzPct val="80000"/>
            </a:pPr>
            <a:r>
              <a:rPr lang="ko-KR" altLang="en-US" sz="2000" b="1" dirty="0" smtClean="0">
                <a:solidFill>
                  <a:prstClr val="black"/>
                </a:solidFill>
              </a:rPr>
              <a:t>  인사관리체계</a:t>
            </a:r>
            <a:endParaRPr lang="en-US" altLang="ko-KR" sz="2000" b="1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/>
      <p:bldP spid="24" grpId="0"/>
      <p:bldP spid="25" grpId="0"/>
      <p:bldP spid="27" grpId="0" animBg="1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074" name="Picture 2" descr="C:\Users\sam\Desktop\피자먹는경찰아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1490" cy="6858000"/>
          </a:xfrm>
          <a:prstGeom prst="rect">
            <a:avLst/>
          </a:prstGeom>
          <a:noFill/>
        </p:spPr>
      </p:pic>
      <p:cxnSp>
        <p:nvCxnSpPr>
          <p:cNvPr id="8" name="직선 연결선 7"/>
          <p:cNvCxnSpPr/>
          <p:nvPr/>
        </p:nvCxnSpPr>
        <p:spPr>
          <a:xfrm flipV="1">
            <a:off x="3563888" y="2132856"/>
            <a:ext cx="2448272" cy="36004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0" y="0"/>
            <a:ext cx="2627784" cy="98072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복장</a:t>
            </a:r>
            <a:endParaRPr lang="ko-KR" altLang="en-US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88640"/>
            <a:ext cx="2162175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30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 descr="C:\Users\sam\Desktop\롬경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1"/>
            <a:ext cx="9144000" cy="70294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75856" y="3140968"/>
            <a:ext cx="1008112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</a:rPr>
              <a:t> ?</a:t>
            </a:r>
            <a:endParaRPr lang="ko-KR" altLang="en-US" sz="6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47667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In  Rome</a:t>
            </a:r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 w="203200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txBody>
          <a:bodyPr>
            <a:normAutofit/>
          </a:bodyPr>
          <a:lstStyle/>
          <a:p>
            <a:pPr algn="ctr"/>
            <a:r>
              <a:rPr lang="ko-KR" altLang="en-US" sz="5400" dirty="0" smtClean="0">
                <a:latin typeface="HY나무B" pitchFamily="18" charset="-127"/>
                <a:ea typeface="HY나무B" pitchFamily="18" charset="-127"/>
              </a:rPr>
              <a:t>차례</a:t>
            </a:r>
            <a:endParaRPr lang="ko-KR" altLang="en-US" sz="5400" dirty="0">
              <a:latin typeface="HY나무B" pitchFamily="18" charset="-127"/>
              <a:ea typeface="HY나무B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395536" y="1772816"/>
            <a:ext cx="8352928" cy="864096"/>
          </a:xfrm>
          <a:prstGeom prst="roundRect">
            <a:avLst>
              <a:gd name="adj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5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Y나무M" pitchFamily="18" charset="-127"/>
              </a:rPr>
              <a:t>1. </a:t>
            </a:r>
            <a:r>
              <a:rPr lang="ko-KR" altLang="en-US" sz="25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HY나무M" pitchFamily="18" charset="-127"/>
              </a:rPr>
              <a:t>비교경찰의  필요성</a:t>
            </a:r>
            <a:endParaRPr lang="ko-KR" altLang="en-US" sz="25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HY나무M" pitchFamily="18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395536" y="2636912"/>
            <a:ext cx="835292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500" b="1" dirty="0" smtClean="0">
                <a:ea typeface="HY나무M" pitchFamily="18" charset="-127"/>
              </a:rPr>
              <a:t>2. </a:t>
            </a:r>
            <a:r>
              <a:rPr lang="ko-KR" altLang="en-US" sz="2500" b="1" dirty="0" smtClean="0">
                <a:ea typeface="HY나무M" pitchFamily="18" charset="-127"/>
              </a:rPr>
              <a:t>이탈리아 경찰 구조</a:t>
            </a:r>
            <a:r>
              <a:rPr lang="en-US" altLang="ko-KR" sz="2500" b="1" dirty="0" smtClean="0">
                <a:ea typeface="HY나무M" pitchFamily="18" charset="-127"/>
              </a:rPr>
              <a:t>(</a:t>
            </a:r>
            <a:r>
              <a:rPr lang="ko-KR" altLang="en-US" sz="2500" b="1" dirty="0" smtClean="0">
                <a:ea typeface="HY나무M" pitchFamily="18" charset="-127"/>
              </a:rPr>
              <a:t>국가경찰</a:t>
            </a:r>
            <a:r>
              <a:rPr lang="en-US" altLang="ko-KR" sz="2500" b="1" dirty="0" smtClean="0">
                <a:ea typeface="HY나무M" pitchFamily="18" charset="-127"/>
              </a:rPr>
              <a:t>)</a:t>
            </a:r>
            <a:endParaRPr lang="ko-KR" altLang="en-US" sz="2500" b="1" dirty="0">
              <a:ea typeface="HY나무M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395536" y="3501008"/>
            <a:ext cx="8352928" cy="100811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ea typeface="HY나무M" pitchFamily="18" charset="-127"/>
              </a:rPr>
              <a:t>3. </a:t>
            </a:r>
            <a:r>
              <a:rPr lang="ko-KR" altLang="en-US" sz="2400" b="1" dirty="0" smtClean="0">
                <a:ea typeface="HY나무M" pitchFamily="18" charset="-127"/>
              </a:rPr>
              <a:t>이탈리아 경찰 구조</a:t>
            </a:r>
            <a:r>
              <a:rPr lang="en-US" altLang="ko-KR" sz="2400" b="1" dirty="0" smtClean="0">
                <a:ea typeface="HY나무M" pitchFamily="18" charset="-127"/>
              </a:rPr>
              <a:t>(</a:t>
            </a:r>
            <a:r>
              <a:rPr lang="ko-KR" altLang="en-US" sz="2400" b="1" dirty="0" smtClean="0">
                <a:ea typeface="HY나무M" pitchFamily="18" charset="-127"/>
              </a:rPr>
              <a:t>자치경찰</a:t>
            </a:r>
            <a:r>
              <a:rPr lang="en-US" altLang="ko-KR" sz="2400" b="1" dirty="0" smtClean="0">
                <a:ea typeface="HY나무M" pitchFamily="18" charset="-127"/>
              </a:rPr>
              <a:t>)</a:t>
            </a:r>
            <a:endParaRPr lang="ko-KR" altLang="en-US" sz="2400" b="1" dirty="0">
              <a:ea typeface="HY나무M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395536" y="4509120"/>
            <a:ext cx="835292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latin typeface="HY나무M" pitchFamily="18" charset="-127"/>
                <a:ea typeface="HY나무M" pitchFamily="18" charset="-127"/>
              </a:rPr>
              <a:t>4. </a:t>
            </a:r>
            <a:r>
              <a:rPr lang="ko-KR" altLang="en-US" sz="2400" b="1" dirty="0" err="1" smtClean="0">
                <a:latin typeface="HY나무M" pitchFamily="18" charset="-127"/>
                <a:ea typeface="HY나무M" pitchFamily="18" charset="-127"/>
              </a:rPr>
              <a:t>로마시</a:t>
            </a:r>
            <a:r>
              <a:rPr lang="ko-KR" altLang="en-US" sz="2400" b="1" dirty="0" smtClean="0">
                <a:latin typeface="HY나무M" pitchFamily="18" charset="-127"/>
                <a:ea typeface="HY나무M" pitchFamily="18" charset="-127"/>
              </a:rPr>
              <a:t> 자치경찰조직</a:t>
            </a:r>
            <a:endParaRPr lang="ko-KR" altLang="en-US" sz="2400" b="1" dirty="0">
              <a:latin typeface="HY나무M" pitchFamily="18" charset="-127"/>
              <a:ea typeface="HY나무M" pitchFamily="18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395536" y="5445224"/>
            <a:ext cx="8352928" cy="100811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latin typeface="HY나무M" pitchFamily="18" charset="-127"/>
                <a:ea typeface="HY나무M" pitchFamily="18" charset="-127"/>
              </a:rPr>
              <a:t>5.  </a:t>
            </a:r>
            <a:r>
              <a:rPr lang="ko-KR" altLang="en-US" sz="2400" b="1" dirty="0" smtClean="0">
                <a:latin typeface="HY나무M" pitchFamily="18" charset="-127"/>
                <a:ea typeface="HY나무M" pitchFamily="18" charset="-127"/>
              </a:rPr>
              <a:t>결론</a:t>
            </a:r>
            <a:endParaRPr lang="ko-KR" altLang="en-US" sz="2400" b="1" dirty="0">
              <a:latin typeface="HY나무M" pitchFamily="18" charset="-127"/>
              <a:ea typeface="HY나무M" pitchFamily="18" charset="-127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rh</a:t>
            </a:r>
            <a:endParaRPr lang="ko-KR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2656"/>
            <a:ext cx="8291264" cy="61206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내용 개체 틀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 rot="19409319">
            <a:off x="0" y="620688"/>
            <a:ext cx="3347864" cy="11967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ko-KR" sz="5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endParaRPr lang="en-US" altLang="ko-KR" sz="5500" b="1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endParaRPr lang="en-US" altLang="ko-KR" sz="5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5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    </a:t>
            </a:r>
            <a:r>
              <a:rPr lang="ko-KR" altLang="en-US" sz="24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이원화</a:t>
            </a:r>
            <a:endParaRPr lang="ko-KR" altLang="en-US" sz="24000" b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 rot="2719967">
            <a:off x="4245192" y="2044639"/>
            <a:ext cx="5112568" cy="9387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ko-KR" altLang="en-US" sz="55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국가 재무경찰</a:t>
            </a:r>
          </a:p>
        </p:txBody>
      </p:sp>
      <p:pic>
        <p:nvPicPr>
          <p:cNvPr id="7" name="그림 6" descr="이탈리아 경찰 로고.bmp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2564904"/>
            <a:ext cx="4242414" cy="429309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 rot="20778438">
            <a:off x="3624412" y="3966753"/>
            <a:ext cx="348049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독립적 검찰</a:t>
            </a:r>
            <a:endParaRPr lang="en-US" altLang="ko-KR" sz="5000" b="1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(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치안판사</a:t>
            </a:r>
            <a:r>
              <a:rPr lang="en-US" altLang="ko-KR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ko-KR" altLang="en-US" sz="2800" b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 rot="491411">
            <a:off x="3654695" y="5649787"/>
            <a:ext cx="5292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강력한 사법대책</a:t>
            </a:r>
            <a:endParaRPr lang="ko-KR" altLang="en-US" sz="4000" b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370066">
            <a:off x="2267744" y="2564904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경찰의 고품질</a:t>
            </a:r>
            <a:endParaRPr lang="ko-KR" altLang="en-US" sz="4000" b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 rot="21330095">
            <a:off x="2284479" y="1611005"/>
            <a:ext cx="32403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협력과 조정 부족</a:t>
            </a:r>
            <a:endParaRPr lang="ko-KR" altLang="en-US" sz="30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 rot="602159">
            <a:off x="6228184" y="836712"/>
            <a:ext cx="19442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공권력 불신</a:t>
            </a:r>
            <a:endParaRPr lang="ko-KR" altLang="en-US" sz="25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 rot="695868">
            <a:off x="8097143" y="3957228"/>
            <a:ext cx="7200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마피아존재</a:t>
            </a:r>
            <a:endParaRPr lang="ko-KR" altLang="en-US" sz="30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다이어그램 4"/>
          <p:cNvGraphicFramePr/>
          <p:nvPr/>
        </p:nvGraphicFramePr>
        <p:xfrm>
          <a:off x="0" y="0"/>
          <a:ext cx="9144000" cy="1666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>
              <a:solidFill>
                <a:schemeClr val="bg1"/>
              </a:solidFill>
            </a:endParaRPr>
          </a:p>
        </p:txBody>
      </p:sp>
      <p:sp>
        <p:nvSpPr>
          <p:cNvPr id="4" name="모서리가 접힌 도형 3"/>
          <p:cNvSpPr/>
          <p:nvPr/>
        </p:nvSpPr>
        <p:spPr>
          <a:xfrm>
            <a:off x="323528" y="1844824"/>
            <a:ext cx="8280920" cy="4608512"/>
          </a:xfrm>
          <a:prstGeom prst="foldedCorner">
            <a:avLst/>
          </a:prstGeom>
          <a:solidFill>
            <a:srgbClr val="F7D5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altLang="ko-KR" sz="3000" b="1" dirty="0" smtClean="0">
              <a:solidFill>
                <a:srgbClr val="FF0000"/>
              </a:solidFill>
              <a:ea typeface="HY나무B" pitchFamily="18" charset="-127"/>
            </a:endParaRPr>
          </a:p>
          <a:p>
            <a:pPr>
              <a:buNone/>
            </a:pPr>
            <a:endParaRPr lang="en-US" altLang="ko-KR" sz="2800" b="1" dirty="0" smtClean="0">
              <a:solidFill>
                <a:srgbClr val="FF0000"/>
              </a:solidFill>
              <a:ea typeface="HY나무B" pitchFamily="18" charset="-127"/>
            </a:endParaRPr>
          </a:p>
          <a:p>
            <a:pPr>
              <a:buNone/>
            </a:pP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HY나무B" pitchFamily="18" charset="-127"/>
              </a:rPr>
              <a:t>첫째</a:t>
            </a:r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HY나무B" pitchFamily="18" charset="-127"/>
              </a:rPr>
              <a:t>, </a:t>
            </a:r>
            <a:r>
              <a:rPr lang="ko-KR" alt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HY나무B" pitchFamily="18" charset="-127"/>
              </a:rPr>
              <a:t>타국의 경험 도입을 통한 지식의 가능성</a:t>
            </a:r>
            <a:r>
              <a:rPr lang="en-US" altLang="ko-KR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HY나무B" pitchFamily="18" charset="-127"/>
              </a:rPr>
              <a:t> </a:t>
            </a:r>
            <a:r>
              <a:rPr lang="ko-KR" alt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HY나무B" pitchFamily="18" charset="-127"/>
              </a:rPr>
              <a:t>확대                    </a:t>
            </a:r>
            <a:endParaRPr lang="en-US" altLang="ko-KR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HY나무B" pitchFamily="18" charset="-127"/>
            </a:endParaRPr>
          </a:p>
          <a:p>
            <a:pPr>
              <a:buNone/>
            </a:pPr>
            <a:endParaRPr lang="en-US" altLang="ko-KR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HY나무B" pitchFamily="18" charset="-127"/>
            </a:endParaRPr>
          </a:p>
          <a:p>
            <a:pPr>
              <a:buNone/>
            </a:pP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HY나무B" pitchFamily="18" charset="-127"/>
              </a:rPr>
              <a:t>둘째</a:t>
            </a:r>
            <a:r>
              <a:rPr lang="en-US" altLang="ko-KR" sz="28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HY나무B" pitchFamily="18" charset="-127"/>
              </a:rPr>
              <a:t>, </a:t>
            </a:r>
            <a:r>
              <a:rPr lang="ko-KR" altLang="en-US" sz="28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HY나무B" pitchFamily="18" charset="-127"/>
              </a:rPr>
              <a:t>강한 통찰력 개발</a:t>
            </a:r>
            <a:endParaRPr lang="en-US" altLang="ko-KR" sz="2800" b="1" dirty="0" smtClean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HY나무B" pitchFamily="18" charset="-127"/>
            </a:endParaRPr>
          </a:p>
          <a:p>
            <a:pPr>
              <a:buNone/>
            </a:pPr>
            <a:endParaRPr lang="en-US" altLang="ko-KR" sz="2800" b="1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HY나무B" pitchFamily="18" charset="-127"/>
            </a:endParaRPr>
          </a:p>
          <a:p>
            <a:pPr>
              <a:buNone/>
            </a:pP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HY나무B" pitchFamily="18" charset="-127"/>
              </a:rPr>
              <a:t>셋째</a:t>
            </a:r>
            <a:r>
              <a:rPr lang="en-US" altLang="ko-KR" sz="28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HY나무B" pitchFamily="18" charset="-127"/>
              </a:rPr>
              <a:t>, </a:t>
            </a:r>
            <a:r>
              <a:rPr lang="ko-KR" altLang="en-US" sz="28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HY나무B" pitchFamily="18" charset="-127"/>
              </a:rPr>
              <a:t>개혁 성공의 가능성 증대</a:t>
            </a:r>
            <a:endParaRPr lang="en-US" altLang="ko-KR" sz="2800" b="1" dirty="0" smtClean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HY나무B" pitchFamily="18" charset="-127"/>
            </a:endParaRPr>
          </a:p>
          <a:p>
            <a:pPr>
              <a:buNone/>
            </a:pPr>
            <a:endParaRPr lang="en-US" altLang="ko-KR" sz="2800" b="1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HY나무B" pitchFamily="18" charset="-127"/>
            </a:endParaRPr>
          </a:p>
          <a:p>
            <a:pPr>
              <a:buNone/>
            </a:pP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HY나무B" pitchFamily="18" charset="-127"/>
              </a:rPr>
              <a:t>넷째</a:t>
            </a:r>
            <a:r>
              <a:rPr lang="en-US" altLang="ko-KR" sz="28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HY나무B" pitchFamily="18" charset="-127"/>
              </a:rPr>
              <a:t>, </a:t>
            </a:r>
            <a:r>
              <a:rPr lang="ko-KR" altLang="en-US" sz="28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HY나무B" pitchFamily="18" charset="-127"/>
              </a:rPr>
              <a:t>스스로에 대한 통찰력 향상</a:t>
            </a:r>
            <a:endParaRPr lang="en-US" altLang="ko-KR" sz="2800" b="1" dirty="0" smtClean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HY나무B" pitchFamily="18" charset="-127"/>
            </a:endParaRPr>
          </a:p>
          <a:p>
            <a:pPr>
              <a:buNone/>
            </a:pPr>
            <a:endParaRPr lang="en-US" altLang="ko-KR" sz="2800" b="1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HY나무B" pitchFamily="18" charset="-127"/>
            </a:endParaRPr>
          </a:p>
          <a:p>
            <a:pPr>
              <a:buNone/>
            </a:pP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HY나무B" pitchFamily="18" charset="-127"/>
              </a:rPr>
              <a:t>다섯째</a:t>
            </a:r>
            <a:r>
              <a:rPr lang="en-US" altLang="ko-KR" sz="28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HY나무B" pitchFamily="18" charset="-127"/>
              </a:rPr>
              <a:t>, </a:t>
            </a:r>
            <a:r>
              <a:rPr lang="ko-KR" altLang="en-US" sz="28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HY나무B" pitchFamily="18" charset="-127"/>
              </a:rPr>
              <a:t>국가간 협력의 향상 </a:t>
            </a:r>
            <a:endParaRPr lang="ko-KR" altLang="en-US" sz="28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HY나무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내용 개체 틀 6" descr="이탈리아 국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24931"/>
            <a:ext cx="3665984" cy="24470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4644008" y="1700806"/>
          <a:ext cx="4272136" cy="46805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0374"/>
                <a:gridCol w="2761762"/>
              </a:tblGrid>
              <a:tr h="78008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latin typeface="HY나무B" pitchFamily="18" charset="-127"/>
                          <a:ea typeface="HY나무B" pitchFamily="18" charset="-127"/>
                        </a:rPr>
                        <a:t>공용어 </a:t>
                      </a:r>
                      <a:endParaRPr lang="ko-KR" altLang="en-US" b="1" dirty="0">
                        <a:latin typeface="HY나무B" pitchFamily="18" charset="-127"/>
                        <a:ea typeface="HY나무B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000" b="1" dirty="0" smtClean="0">
                          <a:latin typeface="HY나무B" pitchFamily="18" charset="-127"/>
                          <a:ea typeface="HY나무B" pitchFamily="18" charset="-127"/>
                        </a:rPr>
                        <a:t>이탈리아어</a:t>
                      </a:r>
                      <a:endParaRPr lang="ko-KR" altLang="en-US" sz="2000" b="1" dirty="0">
                        <a:latin typeface="HY나무B" pitchFamily="18" charset="-127"/>
                        <a:ea typeface="HY나무B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08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latin typeface="HY나무B" pitchFamily="18" charset="-127"/>
                          <a:ea typeface="HY나무B" pitchFamily="18" charset="-127"/>
                        </a:rPr>
                        <a:t>수도 </a:t>
                      </a:r>
                      <a:endParaRPr lang="ko-KR" altLang="en-US" b="1" dirty="0">
                        <a:latin typeface="HY나무B" pitchFamily="18" charset="-127"/>
                        <a:ea typeface="HY나무B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>
                          <a:solidFill>
                            <a:srgbClr val="FF0000"/>
                          </a:solidFill>
                          <a:latin typeface="HY나무B" pitchFamily="18" charset="-127"/>
                          <a:ea typeface="HY나무B" pitchFamily="18" charset="-127"/>
                        </a:rPr>
                        <a:t>로마</a:t>
                      </a:r>
                      <a:endParaRPr lang="ko-KR" altLang="en-US" sz="2000" b="1" dirty="0">
                        <a:solidFill>
                          <a:srgbClr val="FF0000"/>
                        </a:solidFill>
                        <a:latin typeface="HY나무B" pitchFamily="18" charset="-127"/>
                        <a:ea typeface="HY나무B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08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latin typeface="HY나무B" pitchFamily="18" charset="-127"/>
                          <a:ea typeface="HY나무B" pitchFamily="18" charset="-127"/>
                        </a:rPr>
                        <a:t>인구</a:t>
                      </a:r>
                      <a:endParaRPr lang="ko-KR" altLang="en-US" b="1" dirty="0">
                        <a:latin typeface="HY나무B" pitchFamily="18" charset="-127"/>
                        <a:ea typeface="HY나무B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latin typeface="HY나무B" pitchFamily="18" charset="-127"/>
                          <a:ea typeface="HY나무B" pitchFamily="18" charset="-127"/>
                        </a:rPr>
                        <a:t>2008</a:t>
                      </a:r>
                      <a:r>
                        <a:rPr lang="ko-KR" altLang="en-US" b="1" dirty="0" smtClean="0">
                          <a:latin typeface="HY나무B" pitchFamily="18" charset="-127"/>
                          <a:ea typeface="HY나무B" pitchFamily="18" charset="-127"/>
                        </a:rPr>
                        <a:t>년 기준</a:t>
                      </a:r>
                      <a:endParaRPr lang="en-US" altLang="ko-KR" b="1" dirty="0" smtClean="0">
                        <a:latin typeface="HY나무B" pitchFamily="18" charset="-127"/>
                        <a:ea typeface="HY나무B" pitchFamily="18" charset="-127"/>
                      </a:endParaRPr>
                    </a:p>
                    <a:p>
                      <a:pPr latinLnBrk="1"/>
                      <a:r>
                        <a:rPr lang="en-US" altLang="ko-KR" b="1" dirty="0" smtClean="0">
                          <a:latin typeface="HY나무B" pitchFamily="18" charset="-127"/>
                          <a:ea typeface="HY나무B" pitchFamily="18" charset="-127"/>
                        </a:rPr>
                        <a:t>58,103,033</a:t>
                      </a:r>
                      <a:r>
                        <a:rPr lang="ko-KR" altLang="en-US" b="1" dirty="0" smtClean="0">
                          <a:latin typeface="HY나무B" pitchFamily="18" charset="-127"/>
                          <a:ea typeface="HY나무B" pitchFamily="18" charset="-127"/>
                        </a:rPr>
                        <a:t>명</a:t>
                      </a:r>
                      <a:endParaRPr lang="ko-KR" altLang="en-US" b="1" dirty="0">
                        <a:latin typeface="HY나무B" pitchFamily="18" charset="-127"/>
                        <a:ea typeface="HY나무B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08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latin typeface="HY나무B" pitchFamily="18" charset="-127"/>
                          <a:ea typeface="HY나무B" pitchFamily="18" charset="-127"/>
                        </a:rPr>
                        <a:t>정부형태 </a:t>
                      </a:r>
                      <a:endParaRPr lang="ko-KR" altLang="en-US" b="1" dirty="0">
                        <a:latin typeface="HY나무B" pitchFamily="18" charset="-127"/>
                        <a:ea typeface="HY나무B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>
                          <a:solidFill>
                            <a:srgbClr val="FF0000"/>
                          </a:solidFill>
                          <a:latin typeface="HY나무B" pitchFamily="18" charset="-127"/>
                          <a:ea typeface="HY나무B" pitchFamily="18" charset="-127"/>
                        </a:rPr>
                        <a:t>공화정</a:t>
                      </a:r>
                      <a:endParaRPr lang="ko-KR" altLang="en-US" sz="2000" b="1" dirty="0">
                        <a:solidFill>
                          <a:srgbClr val="FF0000"/>
                        </a:solidFill>
                        <a:latin typeface="HY나무B" pitchFamily="18" charset="-127"/>
                        <a:ea typeface="HY나무B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08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latin typeface="HY나무B" pitchFamily="18" charset="-127"/>
                          <a:ea typeface="HY나무B" pitchFamily="18" charset="-127"/>
                        </a:rPr>
                        <a:t>건국</a:t>
                      </a:r>
                      <a:endParaRPr lang="ko-KR" altLang="en-US" b="1" dirty="0">
                        <a:latin typeface="HY나무B" pitchFamily="18" charset="-127"/>
                        <a:ea typeface="HY나무B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latin typeface="HY나무B" pitchFamily="18" charset="-127"/>
                          <a:ea typeface="HY나무B" pitchFamily="18" charset="-127"/>
                        </a:rPr>
                        <a:t>공화정으로 는 </a:t>
                      </a:r>
                      <a:r>
                        <a:rPr lang="en-US" altLang="ko-KR" b="1" dirty="0" smtClean="0">
                          <a:latin typeface="HY나무B" pitchFamily="18" charset="-127"/>
                          <a:ea typeface="HY나무B" pitchFamily="18" charset="-127"/>
                        </a:rPr>
                        <a:t>1947</a:t>
                      </a:r>
                      <a:r>
                        <a:rPr lang="ko-KR" altLang="en-US" b="1" dirty="0" smtClean="0">
                          <a:latin typeface="HY나무B" pitchFamily="18" charset="-127"/>
                          <a:ea typeface="HY나무B" pitchFamily="18" charset="-127"/>
                        </a:rPr>
                        <a:t>년</a:t>
                      </a:r>
                      <a:endParaRPr lang="ko-KR" altLang="en-US" b="1" dirty="0">
                        <a:latin typeface="HY나무B" pitchFamily="18" charset="-127"/>
                        <a:ea typeface="HY나무B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08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1" dirty="0" smtClean="0">
                          <a:latin typeface="HY나무B" pitchFamily="18" charset="-127"/>
                          <a:ea typeface="HY나무B" pitchFamily="18" charset="-127"/>
                        </a:rPr>
                        <a:t>면적</a:t>
                      </a:r>
                      <a:endParaRPr lang="ko-KR" altLang="en-US" b="1" dirty="0">
                        <a:latin typeface="HY나무B" pitchFamily="18" charset="-127"/>
                        <a:ea typeface="HY나무B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latin typeface="HY나무B" pitchFamily="18" charset="-127"/>
                          <a:ea typeface="HY나무B" pitchFamily="18" charset="-127"/>
                        </a:rPr>
                        <a:t>301,336 ㎢ </a:t>
                      </a:r>
                      <a:r>
                        <a:rPr lang="en-US" altLang="ko-KR" b="1" dirty="0" smtClean="0">
                          <a:solidFill>
                            <a:srgbClr val="FF0000"/>
                          </a:solidFill>
                          <a:latin typeface="HY나무B" pitchFamily="18" charset="-127"/>
                          <a:ea typeface="HY나무B" pitchFamily="18" charset="-127"/>
                        </a:rPr>
                        <a:t>(</a:t>
                      </a:r>
                      <a:r>
                        <a:rPr lang="en-US" altLang="ko-KR" b="1" dirty="0" smtClean="0">
                          <a:solidFill>
                            <a:srgbClr val="FF0000"/>
                          </a:solidFill>
                          <a:latin typeface="HY나무B" pitchFamily="18" charset="-127"/>
                          <a:ea typeface="HY나무B" pitchFamily="18" charset="-127"/>
                          <a:hlinkClick r:id="rId3" action="ppaction://hlinkfile" tooltip="면적순 나라 목록"/>
                        </a:rPr>
                        <a:t>71</a:t>
                      </a:r>
                      <a:r>
                        <a:rPr lang="ko-KR" altLang="en-US" b="1" dirty="0" smtClean="0">
                          <a:solidFill>
                            <a:srgbClr val="FF0000"/>
                          </a:solidFill>
                          <a:latin typeface="HY나무B" pitchFamily="18" charset="-127"/>
                          <a:ea typeface="HY나무B" pitchFamily="18" charset="-127"/>
                          <a:hlinkClick r:id="rId3" action="ppaction://hlinkfile" tooltip="면적순 나라 목록"/>
                        </a:rPr>
                        <a:t>위</a:t>
                      </a:r>
                      <a:r>
                        <a:rPr lang="en-US" altLang="ko-KR" b="1" dirty="0" smtClean="0">
                          <a:solidFill>
                            <a:srgbClr val="FF0000"/>
                          </a:solidFill>
                          <a:latin typeface="HY나무B" pitchFamily="18" charset="-127"/>
                          <a:ea typeface="HY나무B" pitchFamily="18" charset="-127"/>
                        </a:rPr>
                        <a:t>)</a:t>
                      </a:r>
                      <a:endParaRPr lang="ko-KR" altLang="en-US" b="1" dirty="0">
                        <a:solidFill>
                          <a:srgbClr val="FF0000"/>
                        </a:solidFill>
                        <a:latin typeface="HY나무B" pitchFamily="18" charset="-127"/>
                        <a:ea typeface="HY나무B" pitchFamily="18" charset="-12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갈매기형 수장 9"/>
          <p:cNvSpPr/>
          <p:nvPr/>
        </p:nvSpPr>
        <p:spPr>
          <a:xfrm>
            <a:off x="0" y="0"/>
            <a:ext cx="9144000" cy="1484784"/>
          </a:xfrm>
          <a:prstGeom prst="chevron">
            <a:avLst/>
          </a:prstGeom>
          <a:solidFill>
            <a:schemeClr val="accent4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b="1" dirty="0" smtClean="0">
                <a:solidFill>
                  <a:schemeClr val="tx1"/>
                </a:solidFill>
                <a:latin typeface="+mn-ea"/>
              </a:rPr>
              <a:t>이탈리아의 위치</a:t>
            </a:r>
            <a:r>
              <a:rPr lang="en-US" altLang="ko-KR" sz="3000" b="1" dirty="0" smtClean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3000" b="1" dirty="0" smtClean="0">
                <a:solidFill>
                  <a:schemeClr val="tx1"/>
                </a:solidFill>
                <a:latin typeface="+mn-ea"/>
              </a:rPr>
              <a:t>국기 그리고 구성</a:t>
            </a:r>
            <a:endParaRPr lang="ko-KR" altLang="en-US" sz="3000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5" name="그림 4" descr="지도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4221088"/>
            <a:ext cx="3873575" cy="24196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0" y="1844824"/>
          <a:ext cx="9144000" cy="4868537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42906"/>
                <a:gridCol w="971355"/>
                <a:gridCol w="6929739"/>
              </a:tblGrid>
              <a:tr h="1080120">
                <a:tc rowSpan="3">
                  <a:txBody>
                    <a:bodyPr/>
                    <a:lstStyle/>
                    <a:p>
                      <a:pPr latinLnBrk="1"/>
                      <a:endParaRPr lang="en-US" altLang="ko-KR" dirty="0" smtClean="0">
                        <a:latin typeface="+mn-lt"/>
                      </a:endParaRPr>
                    </a:p>
                    <a:p>
                      <a:pPr latinLnBrk="1"/>
                      <a:endParaRPr lang="en-US" altLang="ko-KR" dirty="0" smtClean="0">
                        <a:latin typeface="+mn-lt"/>
                      </a:endParaRPr>
                    </a:p>
                    <a:p>
                      <a:pPr latinLnBrk="1"/>
                      <a:endParaRPr lang="en-US" altLang="ko-KR" dirty="0" smtClean="0">
                        <a:latin typeface="+mn-lt"/>
                      </a:endParaRPr>
                    </a:p>
                    <a:p>
                      <a:pPr latinLnBrk="1"/>
                      <a:endParaRPr lang="en-US" altLang="ko-KR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2500" dirty="0" smtClean="0">
                          <a:latin typeface="+mn-lt"/>
                          <a:ea typeface="HY나무B" pitchFamily="18" charset="-127"/>
                        </a:rPr>
                        <a:t>국가</a:t>
                      </a:r>
                      <a:endParaRPr lang="en-US" altLang="ko-KR" sz="2500" dirty="0" smtClean="0">
                        <a:latin typeface="+mn-lt"/>
                        <a:ea typeface="HY나무B" pitchFamily="18" charset="-127"/>
                      </a:endParaRPr>
                    </a:p>
                    <a:p>
                      <a:pPr algn="ctr" latinLnBrk="1"/>
                      <a:r>
                        <a:rPr lang="ko-KR" altLang="en-US" sz="2500" dirty="0" smtClean="0">
                          <a:latin typeface="+mn-lt"/>
                          <a:ea typeface="HY나무B" pitchFamily="18" charset="-127"/>
                        </a:rPr>
                        <a:t>경찰</a:t>
                      </a:r>
                      <a:endParaRPr lang="en-US" altLang="ko-KR" sz="2500" dirty="0" smtClean="0">
                        <a:latin typeface="+mn-lt"/>
                        <a:ea typeface="HY나무B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lt"/>
                          <a:ea typeface="HY나무B" pitchFamily="18" charset="-127"/>
                        </a:rPr>
                        <a:t>국가</a:t>
                      </a:r>
                      <a:endParaRPr lang="en-US" altLang="ko-KR" b="1" dirty="0" smtClean="0">
                        <a:latin typeface="+mn-lt"/>
                        <a:ea typeface="HY나무B" pitchFamily="18" charset="-127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+mn-lt"/>
                          <a:ea typeface="HY나무B" pitchFamily="18" charset="-127"/>
                        </a:rPr>
                        <a:t>군</a:t>
                      </a:r>
                      <a:endParaRPr lang="en-US" altLang="ko-KR" b="1" dirty="0" smtClean="0">
                        <a:latin typeface="+mn-lt"/>
                        <a:ea typeface="HY나무B" pitchFamily="18" charset="-127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+mn-lt"/>
                          <a:ea typeface="HY나무B" pitchFamily="18" charset="-127"/>
                        </a:rPr>
                        <a:t>경찰</a:t>
                      </a:r>
                      <a:endParaRPr lang="ko-KR" altLang="en-US" b="1" dirty="0">
                        <a:latin typeface="+mn-lt"/>
                        <a:ea typeface="HY나무B" pitchFamily="18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b="1" dirty="0" smtClean="0">
                        <a:latin typeface="+mn-lt"/>
                      </a:endParaRPr>
                    </a:p>
                    <a:p>
                      <a:pPr latinLnBrk="1"/>
                      <a:r>
                        <a:rPr lang="en-US" altLang="ko-KR" b="1" dirty="0" smtClean="0">
                          <a:latin typeface="+mn-lt"/>
                        </a:rPr>
                        <a:t>-</a:t>
                      </a:r>
                      <a:r>
                        <a:rPr lang="ko-KR" altLang="en-US" b="1" dirty="0" smtClean="0">
                          <a:latin typeface="+mn-lt"/>
                        </a:rPr>
                        <a:t>국방부장관의 소속 </a:t>
                      </a:r>
                      <a:r>
                        <a:rPr lang="en-US" altLang="ko-KR" b="1" baseline="0" dirty="0" smtClean="0">
                          <a:latin typeface="+mn-lt"/>
                        </a:rPr>
                        <a:t> but </a:t>
                      </a:r>
                      <a:r>
                        <a:rPr lang="ko-KR" altLang="en-US" b="1" baseline="0" dirty="0" smtClean="0">
                          <a:latin typeface="+mn-lt"/>
                        </a:rPr>
                        <a:t> 군인과 헌병으로서의  역할수행</a:t>
                      </a:r>
                      <a:endParaRPr lang="en-US" altLang="ko-KR" b="1" baseline="0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baseline="0" dirty="0" smtClean="0">
                          <a:latin typeface="+mn-lt"/>
                        </a:rPr>
                        <a:t>-</a:t>
                      </a:r>
                      <a:r>
                        <a:rPr kumimoji="0"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범죄 및 테러에  대한 싸움을 수행</a:t>
                      </a:r>
                    </a:p>
                    <a:p>
                      <a:pPr latinLnBrk="1"/>
                      <a:endParaRPr lang="ko-KR" altLang="en-US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4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lt"/>
                          <a:ea typeface="HY나무B" pitchFamily="18" charset="-127"/>
                        </a:rPr>
                        <a:t>국가</a:t>
                      </a:r>
                      <a:endParaRPr lang="en-US" altLang="ko-KR" b="1" dirty="0" smtClean="0">
                        <a:latin typeface="+mn-lt"/>
                        <a:ea typeface="HY나무B" pitchFamily="18" charset="-127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+mn-lt"/>
                          <a:ea typeface="HY나무B" pitchFamily="18" charset="-127"/>
                        </a:rPr>
                        <a:t>재무</a:t>
                      </a:r>
                      <a:endParaRPr lang="en-US" altLang="ko-KR" b="1" dirty="0" smtClean="0">
                        <a:latin typeface="+mn-lt"/>
                        <a:ea typeface="HY나무B" pitchFamily="18" charset="-127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+mn-lt"/>
                          <a:ea typeface="HY나무B" pitchFamily="18" charset="-127"/>
                        </a:rPr>
                        <a:t>경찰</a:t>
                      </a:r>
                      <a:endParaRPr lang="ko-KR" altLang="en-US" b="1" dirty="0">
                        <a:latin typeface="+mn-lt"/>
                        <a:ea typeface="HY나무B" pitchFamily="18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latin typeface="+mn-lt"/>
                        </a:rPr>
                        <a:t>-</a:t>
                      </a:r>
                      <a:r>
                        <a:rPr lang="ko-KR" altLang="en-US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군인경찰대의 일부</a:t>
                      </a:r>
                      <a:r>
                        <a:rPr lang="ko-KR" altLang="en-US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에서</a:t>
                      </a:r>
                      <a:r>
                        <a:rPr lang="ko-KR" altLang="en-US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ko-KR" altLang="en-US" b="1" dirty="0" smtClean="0">
                          <a:latin typeface="+mn-lt"/>
                        </a:rPr>
                        <a:t>발전되어 나옴</a:t>
                      </a:r>
                      <a:endParaRPr lang="en-US" altLang="ko-KR" b="1" dirty="0" smtClean="0">
                        <a:latin typeface="+mn-lt"/>
                      </a:endParaRPr>
                    </a:p>
                    <a:p>
                      <a:pPr latinLnBrk="1"/>
                      <a:r>
                        <a:rPr lang="en-US" altLang="ko-KR" b="1" dirty="0" smtClean="0">
                          <a:latin typeface="+mn-lt"/>
                        </a:rPr>
                        <a:t>-</a:t>
                      </a:r>
                      <a:r>
                        <a:rPr lang="ko-KR" altLang="en-US" b="1" dirty="0" smtClean="0">
                          <a:latin typeface="+mn-lt"/>
                        </a:rPr>
                        <a:t>위폐사범</a:t>
                      </a:r>
                      <a:r>
                        <a:rPr lang="en-US" altLang="ko-KR" b="1" dirty="0" smtClean="0">
                          <a:latin typeface="+mn-lt"/>
                        </a:rPr>
                        <a:t>, </a:t>
                      </a:r>
                      <a:r>
                        <a:rPr lang="ko-KR" altLang="en-US" b="1" dirty="0" smtClean="0">
                          <a:latin typeface="+mn-lt"/>
                        </a:rPr>
                        <a:t>공정거래위반사범 등을 담당</a:t>
                      </a:r>
                      <a:endParaRPr lang="en-US" altLang="ko-KR" b="1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baseline="0" dirty="0" smtClean="0">
                          <a:latin typeface="+mn-lt"/>
                        </a:rPr>
                        <a:t>-</a:t>
                      </a:r>
                      <a:r>
                        <a:rPr kumimoji="0"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상당한 권한의 </a:t>
                      </a:r>
                      <a:r>
                        <a:rPr kumimoji="0" lang="ko-KR" alt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사법경찰권을 행사</a:t>
                      </a:r>
                      <a:endParaRPr lang="ko-KR" altLang="en-US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224136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lt"/>
                          <a:ea typeface="HY나무B" pitchFamily="18" charset="-127"/>
                        </a:rPr>
                        <a:t>내무부소속</a:t>
                      </a:r>
                      <a:endParaRPr lang="en-US" altLang="ko-KR" b="1" dirty="0" smtClean="0">
                        <a:latin typeface="+mn-lt"/>
                        <a:ea typeface="HY나무B" pitchFamily="18" charset="-127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+mn-lt"/>
                          <a:ea typeface="HY나무B" pitchFamily="18" charset="-127"/>
                        </a:rPr>
                        <a:t>국가일반경찰</a:t>
                      </a:r>
                      <a:endParaRPr lang="ko-KR" altLang="en-US" b="1" dirty="0">
                        <a:latin typeface="+mn-lt"/>
                        <a:ea typeface="HY나무B" pitchFamily="18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내무부장관의 지휘 하에 있음</a:t>
                      </a:r>
                      <a:endParaRPr kumimoji="0" lang="en-US" altLang="ko-K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ko-KR" alt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행정경찰업무</a:t>
                      </a:r>
                      <a:r>
                        <a:rPr kumimoji="0"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그리고 </a:t>
                      </a:r>
                      <a:r>
                        <a:rPr kumimoji="0" lang="ko-KR" alt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사법경찰업무로서 범죄 진압 및 수사</a:t>
                      </a:r>
                      <a:r>
                        <a:rPr kumimoji="0" lang="en-US" altLang="ko-KR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체포 </a:t>
                      </a:r>
                      <a:r>
                        <a:rPr kumimoji="0"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등을 수행함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80246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2500" b="1" dirty="0" smtClean="0">
                          <a:latin typeface="+mn-lt"/>
                          <a:ea typeface="HY나무B" pitchFamily="18" charset="-127"/>
                        </a:rPr>
                        <a:t>자치</a:t>
                      </a:r>
                      <a:endParaRPr lang="en-US" altLang="ko-KR" sz="2500" b="1" dirty="0" smtClean="0">
                        <a:latin typeface="+mn-lt"/>
                        <a:ea typeface="HY나무B" pitchFamily="18" charset="-127"/>
                      </a:endParaRPr>
                    </a:p>
                    <a:p>
                      <a:pPr algn="ctr" latinLnBrk="1"/>
                      <a:r>
                        <a:rPr lang="ko-KR" altLang="en-US" sz="2500" b="1" dirty="0" smtClean="0">
                          <a:latin typeface="+mn-lt"/>
                          <a:ea typeface="HY나무B" pitchFamily="18" charset="-127"/>
                        </a:rPr>
                        <a:t>경찰</a:t>
                      </a:r>
                      <a:endParaRPr lang="ko-KR" altLang="en-US" sz="2500" b="1" dirty="0">
                        <a:latin typeface="+mn-lt"/>
                        <a:ea typeface="HY나무B" pitchFamily="18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주 법령의 집행 및 보호에 대한 사무를 담당</a:t>
                      </a:r>
                      <a:endParaRPr kumimoji="0" lang="en-US" altLang="ko-K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뿐만 아니라 비상 사태나 재해에 따른 구호업무로 취급</a:t>
                      </a:r>
                      <a:r>
                        <a:rPr kumimoji="0"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예를 들어 사법경찰</a:t>
                      </a:r>
                      <a:r>
                        <a:rPr kumimoji="0"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교통경찰</a:t>
                      </a:r>
                      <a:r>
                        <a:rPr kumimoji="0"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행정경찰 등 기타 지역경찰 업무를 중심으로 처리하고 있음</a:t>
                      </a:r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갈매기형 수장 3"/>
          <p:cNvSpPr/>
          <p:nvPr/>
        </p:nvSpPr>
        <p:spPr>
          <a:xfrm>
            <a:off x="0" y="0"/>
            <a:ext cx="9144000" cy="1529408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b="1" dirty="0" smtClean="0">
                <a:solidFill>
                  <a:schemeClr val="tx1"/>
                </a:solidFill>
              </a:rPr>
              <a:t>이탈리아  경찰의 조직과 구조</a:t>
            </a:r>
            <a:endParaRPr lang="ko-KR" altLang="en-US" sz="3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`</a:t>
            </a:r>
            <a:endParaRPr lang="ko-KR" altLang="en-US" dirty="0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78358" indent="-514350">
              <a:buAutoNum type="arabicPeriod"/>
            </a:pPr>
            <a:endParaRPr lang="en-US" altLang="ko-KR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78358" indent="-514350">
              <a:buNone/>
            </a:pPr>
            <a:endParaRPr lang="en-US" altLang="ko-KR" dirty="0" smtClean="0"/>
          </a:p>
        </p:txBody>
      </p:sp>
      <p:sp>
        <p:nvSpPr>
          <p:cNvPr id="14" name="내용 개체 틀 13"/>
          <p:cNvSpPr>
            <a:spLocks noGrp="1"/>
          </p:cNvSpPr>
          <p:nvPr>
            <p:ph sz="half" idx="2"/>
          </p:nvPr>
        </p:nvSpPr>
        <p:spPr>
          <a:xfrm>
            <a:off x="251520" y="2204864"/>
            <a:ext cx="8640960" cy="1872208"/>
          </a:xfr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endParaRPr lang="en-US" altLang="ko-KR" sz="2000" b="1" dirty="0" smtClean="0">
              <a:solidFill>
                <a:schemeClr val="accent6">
                  <a:lumMod val="75000"/>
                </a:schemeClr>
              </a:solidFill>
              <a:latin typeface="HY중고딕" pitchFamily="18" charset="-127"/>
              <a:ea typeface="HY중고딕" pitchFamily="18" charset="-127"/>
            </a:endParaRPr>
          </a:p>
          <a:p>
            <a:pPr>
              <a:buNone/>
            </a:pPr>
            <a:r>
              <a:rPr lang="en-US" altLang="ko-KR" sz="1800" b="1" dirty="0" smtClean="0">
                <a:solidFill>
                  <a:schemeClr val="accent6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1) </a:t>
            </a:r>
            <a:r>
              <a:rPr lang="ko-KR" altLang="en-US" sz="1800" b="1" dirty="0" smtClean="0">
                <a:solidFill>
                  <a:srgbClr val="FF0000"/>
                </a:solidFill>
                <a:latin typeface="HY중고딕" pitchFamily="18" charset="-127"/>
                <a:ea typeface="HY중고딕" pitchFamily="18" charset="-127"/>
              </a:rPr>
              <a:t>행정경찰</a:t>
            </a:r>
            <a:r>
              <a:rPr lang="ko-KR" altLang="en-US" sz="1800" b="1" dirty="0" smtClean="0">
                <a:solidFill>
                  <a:schemeClr val="accent6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기능 </a:t>
            </a:r>
            <a:r>
              <a:rPr lang="en-US" altLang="ko-KR" sz="1800" b="1" dirty="0" smtClean="0">
                <a:solidFill>
                  <a:schemeClr val="accent6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: </a:t>
            </a:r>
            <a:r>
              <a:rPr lang="ko-KR" altLang="en-US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신분증</a:t>
            </a:r>
            <a:r>
              <a:rPr lang="en-US" altLang="ko-KR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, </a:t>
            </a:r>
            <a:r>
              <a:rPr lang="ko-KR" altLang="en-US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운전면허증</a:t>
            </a:r>
            <a:r>
              <a:rPr lang="en-US" altLang="ko-KR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, </a:t>
            </a:r>
            <a:r>
              <a:rPr lang="ko-KR" altLang="en-US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증명서 등 발부업무</a:t>
            </a:r>
            <a:r>
              <a:rPr lang="en-US" altLang="ko-KR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, </a:t>
            </a:r>
            <a:r>
              <a:rPr lang="ko-KR" altLang="en-US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공공안전을 위하여 상시 순찰 등의 업무 등</a:t>
            </a:r>
          </a:p>
          <a:p>
            <a:pPr>
              <a:buNone/>
            </a:pPr>
            <a:r>
              <a:rPr lang="en-US" altLang="ko-KR" sz="1800" b="1" dirty="0" smtClean="0">
                <a:solidFill>
                  <a:schemeClr val="accent6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2</a:t>
            </a:r>
            <a:r>
              <a:rPr lang="en-US" altLang="ko-KR" sz="1800" b="1" dirty="0" smtClean="0">
                <a:solidFill>
                  <a:srgbClr val="FF0000"/>
                </a:solidFill>
                <a:latin typeface="HY중고딕" pitchFamily="18" charset="-127"/>
                <a:ea typeface="HY중고딕" pitchFamily="18" charset="-127"/>
              </a:rPr>
              <a:t>) </a:t>
            </a:r>
            <a:r>
              <a:rPr lang="ko-KR" altLang="en-US" sz="1800" b="1" dirty="0" smtClean="0">
                <a:solidFill>
                  <a:srgbClr val="FF0000"/>
                </a:solidFill>
                <a:latin typeface="HY중고딕" pitchFamily="18" charset="-127"/>
                <a:ea typeface="HY중고딕" pitchFamily="18" charset="-127"/>
              </a:rPr>
              <a:t>일반치안경찰업무 </a:t>
            </a:r>
            <a:r>
              <a:rPr lang="en-US" altLang="ko-KR" sz="1800" b="1" dirty="0" smtClean="0">
                <a:solidFill>
                  <a:schemeClr val="accent6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: </a:t>
            </a:r>
            <a:r>
              <a:rPr lang="ko-KR" altLang="en-US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질서유지</a:t>
            </a:r>
            <a:r>
              <a:rPr lang="en-US" altLang="ko-KR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, </a:t>
            </a:r>
            <a:r>
              <a:rPr lang="ko-KR" altLang="en-US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공공안전</a:t>
            </a:r>
            <a:r>
              <a:rPr lang="en-US" altLang="ko-KR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, </a:t>
            </a:r>
            <a:r>
              <a:rPr lang="ko-KR" altLang="en-US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범죄예방 및 퇴치</a:t>
            </a:r>
            <a:r>
              <a:rPr lang="en-US" altLang="ko-KR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, </a:t>
            </a:r>
            <a:r>
              <a:rPr lang="ko-KR" altLang="en-US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재난구조</a:t>
            </a:r>
            <a:r>
              <a:rPr lang="en-US" altLang="ko-KR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, </a:t>
            </a:r>
            <a:r>
              <a:rPr lang="ko-KR" altLang="en-US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사고방지 </a:t>
            </a:r>
          </a:p>
          <a:p>
            <a:pPr>
              <a:buNone/>
            </a:pPr>
            <a:r>
              <a:rPr lang="en-US" altLang="ko-KR" sz="1800" b="1" dirty="0" smtClean="0">
                <a:solidFill>
                  <a:schemeClr val="accent6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3) </a:t>
            </a:r>
            <a:r>
              <a:rPr lang="ko-KR" altLang="en-US" sz="1800" b="1" dirty="0" smtClean="0">
                <a:solidFill>
                  <a:srgbClr val="FF0000"/>
                </a:solidFill>
                <a:latin typeface="HY중고딕" pitchFamily="18" charset="-127"/>
                <a:ea typeface="HY중고딕" pitchFamily="18" charset="-127"/>
              </a:rPr>
              <a:t>사법경찰</a:t>
            </a:r>
            <a:r>
              <a:rPr lang="ko-KR" altLang="en-US" sz="1800" b="1" dirty="0" smtClean="0">
                <a:solidFill>
                  <a:schemeClr val="accent6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업무 </a:t>
            </a:r>
            <a:r>
              <a:rPr lang="en-US" altLang="ko-KR" sz="1800" b="1" dirty="0" smtClean="0">
                <a:solidFill>
                  <a:schemeClr val="accent6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: </a:t>
            </a:r>
            <a:r>
              <a:rPr lang="ko-KR" altLang="en-US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범죄진압</a:t>
            </a:r>
            <a:r>
              <a:rPr lang="en-US" altLang="ko-KR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, </a:t>
            </a:r>
            <a:r>
              <a:rPr lang="ko-KR" altLang="en-US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수사</a:t>
            </a:r>
            <a:r>
              <a:rPr lang="en-US" altLang="ko-KR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, </a:t>
            </a:r>
            <a:r>
              <a:rPr lang="ko-KR" altLang="en-US" sz="1800" b="1" dirty="0" smtClean="0">
                <a:solidFill>
                  <a:schemeClr val="bg1"/>
                </a:solidFill>
                <a:latin typeface="HY중고딕" pitchFamily="18" charset="-127"/>
                <a:ea typeface="HY중고딕" pitchFamily="18" charset="-127"/>
              </a:rPr>
              <a:t>체포 등</a:t>
            </a:r>
            <a:endParaRPr lang="ko-KR" altLang="en-US" sz="2000" dirty="0">
              <a:solidFill>
                <a:schemeClr val="bg1"/>
              </a:solidFill>
              <a:latin typeface="HY중고딕" pitchFamily="18" charset="-127"/>
              <a:ea typeface="HY중고딕" pitchFamily="18" charset="-127"/>
            </a:endParaRPr>
          </a:p>
        </p:txBody>
      </p:sp>
      <p:sp>
        <p:nvSpPr>
          <p:cNvPr id="5" name="갈매기형 수장 4"/>
          <p:cNvSpPr/>
          <p:nvPr/>
        </p:nvSpPr>
        <p:spPr>
          <a:xfrm>
            <a:off x="0" y="0"/>
            <a:ext cx="9144000" cy="1556792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 smtClean="0">
                <a:solidFill>
                  <a:schemeClr val="tx1"/>
                </a:solidFill>
              </a:rPr>
              <a:t>국가일반경찰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1700808"/>
            <a:ext cx="1872208" cy="792088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중고딕" pitchFamily="18" charset="-127"/>
                <a:ea typeface="HY중고딕" pitchFamily="18" charset="-127"/>
              </a:rPr>
              <a:t>주요기능</a:t>
            </a:r>
            <a:endParaRPr lang="ko-KR" altLang="en-US" sz="2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HY중고딕" pitchFamily="18" charset="-127"/>
              <a:ea typeface="HY중고딕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4437112"/>
            <a:ext cx="8496944" cy="2339102"/>
          </a:xfrm>
          <a:prstGeom prst="rect">
            <a:avLst/>
          </a:prstGeom>
          <a:solidFill>
            <a:srgbClr val="FFDDE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ko-KR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ko-K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HY그래픽" pitchFamily="18" charset="-127"/>
                <a:ea typeface="HY그래픽" pitchFamily="18" charset="-127"/>
              </a:rPr>
              <a:t>1.</a:t>
            </a:r>
            <a:r>
              <a:rPr lang="ko-KR" altLang="en-US" b="1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경찰 계급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HY그래픽" pitchFamily="18" charset="-127"/>
                <a:ea typeface="HY그래픽" pitchFamily="18" charset="-127"/>
              </a:rPr>
              <a:t>은 ‘</a:t>
            </a:r>
            <a:r>
              <a:rPr lang="ko-KR" altLang="en-US" b="1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지도자’</a:t>
            </a:r>
            <a:r>
              <a:rPr lang="en-US" altLang="ko-KR" b="1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, ‘</a:t>
            </a:r>
            <a:r>
              <a:rPr lang="ko-KR" altLang="en-US" b="1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청장’</a:t>
            </a:r>
            <a:r>
              <a:rPr lang="en-US" altLang="ko-KR" b="1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, ‘</a:t>
            </a:r>
            <a:r>
              <a:rPr lang="ko-KR" altLang="en-US" b="1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경위’</a:t>
            </a:r>
            <a:r>
              <a:rPr lang="en-US" altLang="ko-KR" b="1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, ‘</a:t>
            </a:r>
            <a:r>
              <a:rPr lang="ko-KR" altLang="en-US" b="1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총경’</a:t>
            </a:r>
            <a:r>
              <a:rPr lang="en-US" altLang="ko-KR" b="1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, ‘</a:t>
            </a:r>
            <a:r>
              <a:rPr lang="ko-KR" altLang="en-US" b="1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조수’</a:t>
            </a:r>
            <a:r>
              <a:rPr lang="en-US" altLang="ko-KR" b="1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, ‘</a:t>
            </a:r>
            <a:r>
              <a:rPr lang="ko-KR" altLang="en-US" b="1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순경</a:t>
            </a:r>
            <a:r>
              <a:rPr lang="en-US" altLang="ko-KR" b="1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’</a:t>
            </a:r>
            <a:r>
              <a:rPr lang="ko-KR" altLang="en-US" b="1" dirty="0" smtClean="0">
                <a:solidFill>
                  <a:schemeClr val="bg1"/>
                </a:solidFill>
                <a:latin typeface="HY그래픽" pitchFamily="18" charset="-127"/>
                <a:ea typeface="HY그래픽" pitchFamily="18" charset="-127"/>
              </a:rPr>
              <a:t>으로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ko-KR" altLang="en-US" b="1" dirty="0" smtClean="0">
                <a:solidFill>
                  <a:schemeClr val="bg1"/>
                </a:solidFill>
                <a:latin typeface="HY그래픽" pitchFamily="18" charset="-127"/>
                <a:ea typeface="HY그래픽" pitchFamily="18" charset="-127"/>
              </a:rPr>
              <a:t>구성 되어 있으며 국가일반경찰의  충원과  임용은 세 가지 방법으로 이루어진다</a:t>
            </a:r>
            <a:r>
              <a:rPr lang="en-US" altLang="ko-KR" b="1" dirty="0" smtClean="0">
                <a:solidFill>
                  <a:schemeClr val="bg1"/>
                </a:solidFill>
                <a:latin typeface="HY그래픽" pitchFamily="18" charset="-127"/>
                <a:ea typeface="HY그래픽" pitchFamily="18" charset="-127"/>
              </a:rPr>
              <a:t>. </a:t>
            </a:r>
          </a:p>
          <a:p>
            <a:endParaRPr lang="en-US" altLang="ko-KR" b="1" dirty="0" smtClean="0">
              <a:solidFill>
                <a:schemeClr val="accent6">
                  <a:lumMod val="75000"/>
                </a:schemeClr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HY그래픽" pitchFamily="18" charset="-127"/>
                <a:ea typeface="HY그래픽" pitchFamily="18" charset="-127"/>
              </a:rPr>
              <a:t>2. </a:t>
            </a:r>
            <a:r>
              <a:rPr lang="ko-KR" altLang="en-US" b="1" dirty="0" smtClean="0">
                <a:solidFill>
                  <a:schemeClr val="bg1"/>
                </a:solidFill>
                <a:latin typeface="HY그래픽" pitchFamily="18" charset="-127"/>
                <a:ea typeface="HY그래픽" pitchFamily="18" charset="-127"/>
              </a:rPr>
              <a:t>특색으로는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HY그래픽" pitchFamily="18" charset="-127"/>
                <a:ea typeface="HY그래픽" pitchFamily="18" charset="-127"/>
              </a:rPr>
              <a:t>  </a:t>
            </a:r>
            <a:r>
              <a:rPr lang="ko-KR" altLang="en-US" b="1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대마피아수사국</a:t>
            </a:r>
            <a:r>
              <a:rPr lang="en-US" altLang="ko-KR" b="1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,  </a:t>
            </a:r>
            <a:r>
              <a:rPr lang="ko-KR" altLang="en-US" b="1" dirty="0" err="1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마약퇴치국</a:t>
            </a:r>
            <a:r>
              <a:rPr lang="en-US" altLang="ko-KR" b="1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,  </a:t>
            </a:r>
            <a:r>
              <a:rPr lang="ko-KR" altLang="en-US" b="1" dirty="0" err="1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대테러국</a:t>
            </a:r>
            <a:r>
              <a:rPr lang="ko-KR" altLang="en-US" b="1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b="1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종합학교로 구성</a:t>
            </a:r>
            <a:endParaRPr lang="en-US" altLang="ko-KR" b="1" dirty="0" smtClean="0">
              <a:solidFill>
                <a:srgbClr val="FF0000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HY그래픽" pitchFamily="18" charset="-127"/>
                <a:ea typeface="HY그래픽" pitchFamily="18" charset="-127"/>
              </a:rPr>
              <a:t>-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HY그래픽" pitchFamily="18" charset="-127"/>
                <a:ea typeface="HY그래픽" pitchFamily="18" charset="-127"/>
              </a:rPr>
              <a:t>국가전체의 광범위한  설치 및 운영을 필요로 하여 지방자치경찰에는 적합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HY그래픽" pitchFamily="18" charset="-127"/>
                <a:ea typeface="HY그래픽" pitchFamily="18" charset="-127"/>
              </a:rPr>
              <a:t>X</a:t>
            </a:r>
            <a:endParaRPr lang="ko-KR" altLang="en-US" b="1" dirty="0" smtClean="0">
              <a:solidFill>
                <a:schemeClr val="accent6">
                  <a:lumMod val="75000"/>
                </a:schemeClr>
              </a:solidFill>
              <a:latin typeface="HY그래픽" pitchFamily="18" charset="-127"/>
              <a:ea typeface="HY그래픽" pitchFamily="18" charset="-127"/>
            </a:endParaRPr>
          </a:p>
          <a:p>
            <a:endParaRPr lang="ko-KR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0" y="4221088"/>
            <a:ext cx="1872208" cy="720080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ko-KR" altLang="en-US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HY중고딕" pitchFamily="18" charset="-127"/>
                <a:ea typeface="HY중고딕" pitchFamily="18" charset="-127"/>
              </a:rPr>
              <a:t>계급 및 특색</a:t>
            </a:r>
            <a:endParaRPr lang="ko-KR" altLang="en-US" sz="2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HY중고딕" pitchFamily="18" charset="-127"/>
              <a:ea typeface="HY중고딕" pitchFamily="18" charset="-127"/>
            </a:endParaRPr>
          </a:p>
        </p:txBody>
      </p:sp>
      <p:sp>
        <p:nvSpPr>
          <p:cNvPr id="9" name="폭발 1 8"/>
          <p:cNvSpPr/>
          <p:nvPr/>
        </p:nvSpPr>
        <p:spPr>
          <a:xfrm>
            <a:off x="4932040" y="2492896"/>
            <a:ext cx="3960440" cy="25922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b="1" dirty="0" smtClean="0"/>
              <a:t>법무부 지휘를 </a:t>
            </a:r>
            <a:endParaRPr lang="en-US" altLang="ko-KR" sz="2200" b="1" dirty="0" smtClean="0"/>
          </a:p>
          <a:p>
            <a:pPr algn="ctr"/>
            <a:r>
              <a:rPr lang="ko-KR" altLang="en-US" sz="2200" b="1" dirty="0" smtClean="0"/>
              <a:t>받음</a:t>
            </a:r>
            <a:r>
              <a:rPr lang="en-US" altLang="ko-KR" sz="2200" b="1" dirty="0" smtClean="0"/>
              <a:t>!!!</a:t>
            </a:r>
            <a:endParaRPr lang="ko-KR" altLang="en-US" sz="2200" b="1" dirty="0"/>
          </a:p>
        </p:txBody>
      </p:sp>
      <p:cxnSp>
        <p:nvCxnSpPr>
          <p:cNvPr id="16" name="꺾인 연결선 15"/>
          <p:cNvCxnSpPr/>
          <p:nvPr/>
        </p:nvCxnSpPr>
        <p:spPr>
          <a:xfrm>
            <a:off x="1763688" y="3861048"/>
            <a:ext cx="3240360" cy="576064"/>
          </a:xfrm>
          <a:prstGeom prst="bentConnector3">
            <a:avLst>
              <a:gd name="adj1" fmla="val 49608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0" y="0"/>
            <a:ext cx="9144000" cy="6858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3563888" y="188640"/>
            <a:ext cx="1656184" cy="792088"/>
          </a:xfrm>
          <a:prstGeom prst="round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내무부장관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3563888" y="1412776"/>
            <a:ext cx="1656184" cy="792088"/>
          </a:xfrm>
          <a:prstGeom prst="roundRect">
            <a:avLst/>
          </a:prstGeom>
          <a:effectLst>
            <a:outerShdw blurRad="50800" dist="762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담당소장관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1331640" y="2348880"/>
            <a:ext cx="1872208" cy="864096"/>
          </a:xfrm>
          <a:prstGeom prst="roundRect">
            <a:avLst/>
          </a:prstGeom>
          <a:effectLst>
            <a:outerShdw blurRad="50800" dist="762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공공안전</a:t>
            </a:r>
            <a:r>
              <a:rPr lang="en-US" altLang="ko-KR" b="1" dirty="0" smtClean="0">
                <a:solidFill>
                  <a:schemeClr val="tx1"/>
                </a:solidFill>
              </a:rPr>
              <a:t>,</a:t>
            </a:r>
            <a:r>
              <a:rPr lang="ko-KR" altLang="en-US" b="1" dirty="0" smtClean="0">
                <a:solidFill>
                  <a:schemeClr val="tx1"/>
                </a:solidFill>
              </a:rPr>
              <a:t>질서 국가위원회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6012160" y="2276872"/>
            <a:ext cx="1728192" cy="864096"/>
          </a:xfrm>
          <a:prstGeom prst="roundRect">
            <a:avLst/>
          </a:prstGeom>
          <a:effectLst>
            <a:outerShdw blurRad="50800" dist="762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행정자문위원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3635896" y="3284984"/>
            <a:ext cx="1800200" cy="792088"/>
          </a:xfrm>
          <a:prstGeom prst="roundRect">
            <a:avLst/>
          </a:prstGeom>
          <a:effectLst>
            <a:outerShdw blurRad="50800" dist="762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장관참모실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475656" y="4509120"/>
            <a:ext cx="1656184" cy="792088"/>
          </a:xfrm>
          <a:prstGeom prst="roundRect">
            <a:avLst/>
          </a:prstGeom>
          <a:effectLst>
            <a:outerShdw blurRad="50800" dist="762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언론 </a:t>
            </a:r>
            <a:r>
              <a:rPr lang="ko-KR" altLang="en-US" b="1" dirty="0" err="1" smtClean="0">
                <a:solidFill>
                  <a:schemeClr val="tx1"/>
                </a:solidFill>
              </a:rPr>
              <a:t>담당실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3563888" y="4509120"/>
            <a:ext cx="1872208" cy="864096"/>
          </a:xfrm>
          <a:prstGeom prst="roundRect">
            <a:avLst/>
          </a:prstGeom>
          <a:effectLst>
            <a:outerShdw blurRad="50800" dist="762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국회관계실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6084168" y="4509120"/>
            <a:ext cx="1800200" cy="864096"/>
          </a:xfrm>
          <a:prstGeom prst="roundRect">
            <a:avLst/>
          </a:prstGeom>
          <a:effectLst>
            <a:outerShdw blurRad="50800" dist="762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감사실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251520" y="5805264"/>
            <a:ext cx="1800200" cy="864096"/>
          </a:xfrm>
          <a:prstGeom prst="roundRect">
            <a:avLst/>
          </a:prstGeom>
          <a:effectLst>
            <a:outerShdw blurRad="50800" dist="762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국가경찰총국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2483768" y="5805264"/>
            <a:ext cx="1800200" cy="864096"/>
          </a:xfrm>
          <a:prstGeom prst="roundRect">
            <a:avLst/>
          </a:prstGeom>
          <a:effectLst>
            <a:outerShdw blurRad="50800" dist="762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내무</a:t>
            </a:r>
            <a:r>
              <a:rPr lang="en-US" altLang="ko-KR" b="1" dirty="0" smtClean="0">
                <a:solidFill>
                  <a:schemeClr val="tx1"/>
                </a:solidFill>
              </a:rPr>
              <a:t>,</a:t>
            </a:r>
            <a:r>
              <a:rPr lang="ko-KR" altLang="en-US" b="1" dirty="0" err="1" smtClean="0">
                <a:solidFill>
                  <a:schemeClr val="tx1"/>
                </a:solidFill>
              </a:rPr>
              <a:t>영토국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4716016" y="5805264"/>
            <a:ext cx="1728192" cy="864096"/>
          </a:xfrm>
          <a:prstGeom prst="roundRect">
            <a:avLst/>
          </a:prstGeom>
          <a:effectLst>
            <a:outerShdw blurRad="50800" dist="762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시민자유</a:t>
            </a:r>
            <a:r>
              <a:rPr lang="en-US" altLang="ko-KR" b="1" dirty="0" smtClean="0">
                <a:solidFill>
                  <a:schemeClr val="tx1"/>
                </a:solidFill>
              </a:rPr>
              <a:t>,</a:t>
            </a:r>
            <a:r>
              <a:rPr lang="ko-KR" altLang="en-US" b="1" dirty="0" smtClean="0">
                <a:solidFill>
                  <a:schemeClr val="tx1"/>
                </a:solidFill>
              </a:rPr>
              <a:t>이민국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6876256" y="5805264"/>
            <a:ext cx="1800200" cy="864096"/>
          </a:xfrm>
          <a:prstGeom prst="roundRect">
            <a:avLst/>
          </a:prstGeom>
          <a:effectLst>
            <a:outerShdw blurRad="50800" dist="762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소방</a:t>
            </a:r>
            <a:r>
              <a:rPr lang="en-US" altLang="ko-KR" b="1" dirty="0" smtClean="0">
                <a:solidFill>
                  <a:schemeClr val="tx1"/>
                </a:solidFill>
              </a:rPr>
              <a:t>,</a:t>
            </a:r>
            <a:r>
              <a:rPr lang="ko-KR" altLang="en-US" b="1" dirty="0" smtClean="0">
                <a:solidFill>
                  <a:schemeClr val="tx1"/>
                </a:solidFill>
              </a:rPr>
              <a:t>민방위</a:t>
            </a:r>
            <a:r>
              <a:rPr lang="en-US" altLang="ko-KR" b="1" dirty="0" smtClean="0">
                <a:solidFill>
                  <a:schemeClr val="tx1"/>
                </a:solidFill>
              </a:rPr>
              <a:t>,</a:t>
            </a:r>
            <a:r>
              <a:rPr lang="ko-KR" altLang="en-US" b="1" dirty="0" err="1" smtClean="0">
                <a:solidFill>
                  <a:schemeClr val="tx1"/>
                </a:solidFill>
              </a:rPr>
              <a:t>재난국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cxnSp>
        <p:nvCxnSpPr>
          <p:cNvPr id="20" name="직선 연결선 19"/>
          <p:cNvCxnSpPr>
            <a:stCxn id="5" idx="2"/>
            <a:endCxn id="8" idx="0"/>
          </p:cNvCxnSpPr>
          <p:nvPr/>
        </p:nvCxnSpPr>
        <p:spPr>
          <a:xfrm rot="5400000">
            <a:off x="4175956" y="1196752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직선 연결선 21"/>
          <p:cNvCxnSpPr>
            <a:stCxn id="9" idx="3"/>
          </p:cNvCxnSpPr>
          <p:nvPr/>
        </p:nvCxnSpPr>
        <p:spPr>
          <a:xfrm>
            <a:off x="3203848" y="2780928"/>
            <a:ext cx="27363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 rot="5400000">
            <a:off x="3779912" y="2708920"/>
            <a:ext cx="12961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rot="5400000">
            <a:off x="1907704" y="4365104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2123728" y="4149080"/>
            <a:ext cx="46805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rot="5400000">
            <a:off x="6552220" y="4401108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rot="5400000">
            <a:off x="4319972" y="4401108"/>
            <a:ext cx="5040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rot="5400000" flipH="1" flipV="1">
            <a:off x="935596" y="5769260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1115616" y="5589240"/>
            <a:ext cx="63367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rot="5400000">
            <a:off x="7308304" y="573325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직선 연결선 42"/>
          <p:cNvCxnSpPr>
            <a:stCxn id="13" idx="2"/>
          </p:cNvCxnSpPr>
          <p:nvPr/>
        </p:nvCxnSpPr>
        <p:spPr>
          <a:xfrm rot="5400000">
            <a:off x="4391980" y="5481228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rot="5400000">
            <a:off x="3059832" y="573325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 rot="5400000">
            <a:off x="5544108" y="5769260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79512" y="188640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ko-KR" altLang="en-US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5"/>
                </a:solidFill>
              </a:rPr>
              <a:t>    </a:t>
            </a:r>
            <a:r>
              <a:rPr lang="ko-KR" altLang="en-US" sz="30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5"/>
                </a:solidFill>
                <a:latin typeface="HY강B" pitchFamily="18" charset="-127"/>
                <a:ea typeface="HY강B" pitchFamily="18" charset="-127"/>
              </a:rPr>
              <a:t>이탈리아 </a:t>
            </a:r>
            <a:endParaRPr lang="en-US" altLang="ko-KR" sz="3000" b="1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5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30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5"/>
                </a:solidFill>
                <a:latin typeface="HY강B" pitchFamily="18" charset="-127"/>
                <a:ea typeface="HY강B" pitchFamily="18" charset="-127"/>
              </a:rPr>
              <a:t>내무부조직 산하</a:t>
            </a:r>
            <a:endParaRPr lang="en-US" altLang="ko-KR" sz="3000" b="1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5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30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5"/>
                </a:solidFill>
                <a:latin typeface="HY강B" pitchFamily="18" charset="-127"/>
                <a:ea typeface="HY강B" pitchFamily="18" charset="-127"/>
              </a:rPr>
              <a:t>국가경찰 총국</a:t>
            </a:r>
            <a:endParaRPr lang="ko-KR" altLang="en-US" sz="3000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5"/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16016" y="1700807"/>
            <a:ext cx="4248472" cy="4968553"/>
          </a:xfr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altLang="ko-K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altLang="ko-KR" sz="2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altLang="ko-KR" sz="2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algn="just">
              <a:lnSpc>
                <a:spcPct val="160000"/>
              </a:lnSpc>
              <a:spcBef>
                <a:spcPts val="0"/>
              </a:spcBef>
              <a:buNone/>
            </a:pPr>
            <a:endParaRPr lang="ko-KR" altLang="en-US" sz="2400" dirty="0" smtClean="0">
              <a:solidFill>
                <a:srgbClr val="000000"/>
              </a:solidFill>
              <a:latin typeface="바탕"/>
            </a:endParaRPr>
          </a:p>
          <a:p>
            <a:pPr>
              <a:buNone/>
            </a:pPr>
            <a:endParaRPr lang="en-US" altLang="ko-KR" sz="2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갈매기형 수장 4"/>
          <p:cNvSpPr/>
          <p:nvPr/>
        </p:nvSpPr>
        <p:spPr>
          <a:xfrm>
            <a:off x="0" y="0"/>
            <a:ext cx="9144000" cy="1556792"/>
          </a:xfrm>
          <a:prstGeom prst="chevr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 smtClean="0">
                <a:solidFill>
                  <a:schemeClr val="tx1"/>
                </a:solidFill>
              </a:rPr>
              <a:t>국가 군 경찰</a:t>
            </a:r>
            <a:r>
              <a:rPr lang="en-US" altLang="ko-KR" sz="4000" b="1" dirty="0" smtClean="0">
                <a:solidFill>
                  <a:schemeClr val="tx1"/>
                </a:solidFill>
              </a:rPr>
              <a:t>(=</a:t>
            </a:r>
            <a:r>
              <a:rPr lang="en-US" altLang="ko-KR" sz="4000" b="1" dirty="0" err="1" smtClean="0">
                <a:solidFill>
                  <a:schemeClr val="tx1"/>
                </a:solidFill>
              </a:rPr>
              <a:t>Carabinieri</a:t>
            </a:r>
            <a:r>
              <a:rPr lang="en-US" altLang="ko-KR" sz="4000" b="1" dirty="0" smtClean="0">
                <a:solidFill>
                  <a:schemeClr val="tx1"/>
                </a:solidFill>
              </a:rPr>
              <a:t>)</a:t>
            </a:r>
            <a:endParaRPr lang="ko-KR" alt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9512" y="1772816"/>
            <a:ext cx="4427984" cy="4896544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22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US" altLang="ko-KR" sz="2200" b="1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en-US" altLang="ko-KR" sz="2100" b="1" dirty="0" smtClean="0">
                <a:solidFill>
                  <a:srgbClr val="002060"/>
                </a:solidFill>
              </a:rPr>
              <a:t>1. </a:t>
            </a:r>
            <a:r>
              <a:rPr lang="ko-KR" altLang="en-US" sz="2100" b="1" dirty="0" smtClean="0">
                <a:solidFill>
                  <a:srgbClr val="002060"/>
                </a:solidFill>
              </a:rPr>
              <a:t>국토방어에 </a:t>
            </a:r>
            <a:r>
              <a:rPr lang="ko-KR" altLang="en-US" sz="2100" b="1" dirty="0" smtClean="0">
                <a:solidFill>
                  <a:srgbClr val="FF0000"/>
                </a:solidFill>
              </a:rPr>
              <a:t>협력 지원</a:t>
            </a:r>
            <a:r>
              <a:rPr lang="en-US" altLang="ko-KR" sz="2100" b="1" dirty="0" smtClean="0">
                <a:solidFill>
                  <a:srgbClr val="002060"/>
                </a:solidFill>
              </a:rPr>
              <a:t>, </a:t>
            </a:r>
            <a:r>
              <a:rPr lang="ko-KR" altLang="en-US" sz="2100" b="1" dirty="0" smtClean="0">
                <a:solidFill>
                  <a:srgbClr val="002060"/>
                </a:solidFill>
              </a:rPr>
              <a:t>재난</a:t>
            </a:r>
            <a:endParaRPr lang="en-US" altLang="ko-KR" sz="2100" b="1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ko-KR" altLang="en-US" sz="2100" b="1" dirty="0" smtClean="0">
                <a:solidFill>
                  <a:srgbClr val="002060"/>
                </a:solidFill>
              </a:rPr>
              <a:t>발생 시 </a:t>
            </a:r>
            <a:r>
              <a:rPr lang="ko-KR" altLang="en-US" sz="2100" b="1" dirty="0" smtClean="0">
                <a:solidFill>
                  <a:srgbClr val="FF0000"/>
                </a:solidFill>
              </a:rPr>
              <a:t>국가재산 보호 및 인명</a:t>
            </a:r>
            <a:endParaRPr lang="en-US" altLang="ko-KR" sz="2100" b="1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ko-KR" altLang="en-US" sz="2100" b="1" dirty="0" smtClean="0">
                <a:solidFill>
                  <a:srgbClr val="FF0000"/>
                </a:solidFill>
              </a:rPr>
              <a:t>구조활동</a:t>
            </a:r>
            <a:endParaRPr lang="en-US" altLang="ko-KR" sz="2100" b="1" dirty="0" smtClean="0">
              <a:solidFill>
                <a:srgbClr val="FF0000"/>
              </a:solidFill>
            </a:endParaRPr>
          </a:p>
          <a:p>
            <a:pPr marL="457200" indent="-457200"/>
            <a:endParaRPr lang="en-US" altLang="ko-KR" sz="2100" b="1" dirty="0" smtClean="0">
              <a:solidFill>
                <a:srgbClr val="FF0000"/>
              </a:solidFill>
            </a:endParaRPr>
          </a:p>
          <a:p>
            <a:r>
              <a:rPr lang="en-US" altLang="ko-KR" sz="2100" b="1" dirty="0" smtClean="0">
                <a:solidFill>
                  <a:srgbClr val="002060"/>
                </a:solidFill>
              </a:rPr>
              <a:t>2. </a:t>
            </a:r>
            <a:r>
              <a:rPr lang="ko-KR" altLang="en-US" sz="2100" b="1" dirty="0" smtClean="0">
                <a:solidFill>
                  <a:srgbClr val="002060"/>
                </a:solidFill>
              </a:rPr>
              <a:t>군 형법과 관련한 </a:t>
            </a:r>
            <a:r>
              <a:rPr lang="ko-KR" altLang="en-US" sz="2100" b="1" dirty="0" smtClean="0">
                <a:solidFill>
                  <a:srgbClr val="FF0000"/>
                </a:solidFill>
              </a:rPr>
              <a:t>군 사법경찰</a:t>
            </a:r>
            <a:r>
              <a:rPr lang="ko-KR" altLang="en-US" sz="2100" b="1" dirty="0" smtClean="0">
                <a:solidFill>
                  <a:srgbClr val="002060"/>
                </a:solidFill>
              </a:rPr>
              <a:t>           </a:t>
            </a:r>
            <a:r>
              <a:rPr lang="ko-KR" altLang="en-US" sz="2100" b="1" dirty="0" smtClean="0">
                <a:solidFill>
                  <a:srgbClr val="FF0000"/>
                </a:solidFill>
              </a:rPr>
              <a:t>권 집행</a:t>
            </a:r>
            <a:endParaRPr lang="en-US" altLang="ko-KR" sz="2100" b="1" dirty="0" smtClean="0">
              <a:solidFill>
                <a:srgbClr val="FF0000"/>
              </a:solidFill>
            </a:endParaRPr>
          </a:p>
          <a:p>
            <a:endParaRPr lang="ko-KR" altLang="en-US" sz="2100" b="1" dirty="0" smtClean="0">
              <a:solidFill>
                <a:srgbClr val="FF0000"/>
              </a:solidFill>
            </a:endParaRPr>
          </a:p>
          <a:p>
            <a:r>
              <a:rPr lang="en-US" altLang="ko-KR" sz="2100" b="1" dirty="0" smtClean="0">
                <a:solidFill>
                  <a:srgbClr val="002060"/>
                </a:solidFill>
              </a:rPr>
              <a:t>3. </a:t>
            </a:r>
            <a:r>
              <a:rPr lang="ko-KR" altLang="en-US" sz="2100" b="1" dirty="0" smtClean="0">
                <a:solidFill>
                  <a:srgbClr val="002060"/>
                </a:solidFill>
              </a:rPr>
              <a:t>주요 국가요인 보호 및 국가안전에 필요한 </a:t>
            </a:r>
            <a:r>
              <a:rPr lang="ko-KR" altLang="en-US" sz="2100" b="1" dirty="0" smtClean="0">
                <a:solidFill>
                  <a:srgbClr val="FF0000"/>
                </a:solidFill>
              </a:rPr>
              <a:t>공공산업시설 감시</a:t>
            </a:r>
            <a:endParaRPr lang="en-US" altLang="ko-KR" sz="2100" b="1" dirty="0" smtClean="0">
              <a:solidFill>
                <a:srgbClr val="FF0000"/>
              </a:solidFill>
            </a:endParaRPr>
          </a:p>
          <a:p>
            <a:endParaRPr lang="ko-KR" altLang="en-US" sz="2100" b="1" dirty="0" smtClean="0">
              <a:solidFill>
                <a:srgbClr val="FF0000"/>
              </a:solidFill>
            </a:endParaRPr>
          </a:p>
          <a:p>
            <a:r>
              <a:rPr lang="en-US" altLang="ko-KR" sz="2100" b="1" dirty="0" smtClean="0">
                <a:solidFill>
                  <a:srgbClr val="002060"/>
                </a:solidFill>
              </a:rPr>
              <a:t>4. </a:t>
            </a:r>
            <a:r>
              <a:rPr lang="ko-KR" altLang="en-US" sz="2100" b="1" dirty="0" smtClean="0">
                <a:solidFill>
                  <a:srgbClr val="002060"/>
                </a:solidFill>
              </a:rPr>
              <a:t>국외에서 이탈리아 </a:t>
            </a:r>
            <a:r>
              <a:rPr lang="ko-KR" altLang="en-US" sz="2100" b="1" dirty="0" smtClean="0">
                <a:solidFill>
                  <a:srgbClr val="FF0000"/>
                </a:solidFill>
              </a:rPr>
              <a:t>외교관 및 공관 보호</a:t>
            </a:r>
            <a:endParaRPr lang="ko-KR" altLang="en-US" sz="2100" b="1" dirty="0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1628800"/>
            <a:ext cx="2051720" cy="936104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주요기능</a:t>
            </a:r>
            <a:endParaRPr lang="ko-KR" altLang="en-US" sz="2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내용 개체 틀 11" descr="국가군인경찰조직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772816"/>
            <a:ext cx="4032448" cy="4753440"/>
          </a:xfrm>
        </p:spPr>
      </p:pic>
      <p:sp>
        <p:nvSpPr>
          <p:cNvPr id="14" name="직사각형 13"/>
          <p:cNvSpPr/>
          <p:nvPr/>
        </p:nvSpPr>
        <p:spPr>
          <a:xfrm>
            <a:off x="4283968" y="1700808"/>
            <a:ext cx="2016224" cy="864096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조직</a:t>
            </a:r>
            <a:endParaRPr lang="ko-KR" altLang="en-US" sz="2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5" name="그림 14" descr="군경찰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2564904"/>
            <a:ext cx="5472608" cy="38673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모서리가 둥근 직사각형 16"/>
          <p:cNvSpPr/>
          <p:nvPr/>
        </p:nvSpPr>
        <p:spPr>
          <a:xfrm>
            <a:off x="7164288" y="6453336"/>
            <a:ext cx="1656184" cy="28803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군인경찰서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sz="half" idx="1"/>
          </p:nvPr>
        </p:nvGraphicFramePr>
        <p:xfrm>
          <a:off x="457200" y="333375"/>
          <a:ext cx="8218488" cy="460764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88900" dir="2700000" algn="tl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4109244"/>
                <a:gridCol w="4109244"/>
              </a:tblGrid>
              <a:tr h="935385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     </a:t>
                      </a:r>
                      <a:r>
                        <a:rPr lang="ko-KR" altLang="en-US" sz="2200" dirty="0" smtClean="0"/>
                        <a:t> 평상시 업무</a:t>
                      </a:r>
                      <a:endParaRPr lang="ko-KR" alt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sz="2200" dirty="0" smtClean="0"/>
                        <a:t>군사적 업무</a:t>
                      </a:r>
                      <a:endParaRPr lang="ko-KR" alt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sz="2000" b="1" dirty="0" smtClean="0">
                          <a:solidFill>
                            <a:srgbClr val="FF0000"/>
                          </a:solidFill>
                        </a:rPr>
                        <a:t>내무부 장관 </a:t>
                      </a:r>
                      <a:r>
                        <a:rPr lang="ko-KR" altLang="en-US" sz="2000" b="1" dirty="0" smtClean="0"/>
                        <a:t>지휘</a:t>
                      </a:r>
                      <a:endParaRPr lang="ko-KR" alt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sz="2000" b="1" dirty="0" smtClean="0">
                          <a:solidFill>
                            <a:srgbClr val="FF0000"/>
                          </a:solidFill>
                        </a:rPr>
                        <a:t>국방부 장관 </a:t>
                      </a:r>
                      <a:r>
                        <a:rPr lang="ko-KR" altLang="en-US" sz="2000" b="1" dirty="0" smtClean="0"/>
                        <a:t>지휘</a:t>
                      </a:r>
                      <a:endParaRPr lang="ko-KR" alt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b="1" dirty="0" smtClean="0"/>
                        <a:t>농촌지역을 중심으로</a:t>
                      </a:r>
                      <a:endParaRPr lang="en-US" altLang="ko-KR" b="1" dirty="0" smtClean="0"/>
                    </a:p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accent3"/>
                          </a:solidFill>
                        </a:rPr>
                        <a:t>군인과 헌병역할 수행</a:t>
                      </a:r>
                      <a:endParaRPr lang="ko-KR" altLang="en-US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solidFill>
                          <a:schemeClr val="accent3"/>
                        </a:solidFill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solidFill>
                            <a:schemeClr val="accent3"/>
                          </a:solidFill>
                        </a:rPr>
                        <a:t>국토 및 주요시설방어</a:t>
                      </a:r>
                      <a:endParaRPr lang="en-US" altLang="ko-KR" b="1" dirty="0" smtClean="0">
                        <a:solidFill>
                          <a:schemeClr val="accent3"/>
                        </a:solidFill>
                      </a:endParaRPr>
                    </a:p>
                    <a:p>
                      <a:pPr algn="ctr" latinLnBrk="1"/>
                      <a:r>
                        <a:rPr lang="ko-KR" altLang="en-US" b="1" dirty="0" smtClean="0"/>
                        <a:t>국토안전을 위해 직접적 조치 및</a:t>
                      </a:r>
                      <a:endParaRPr lang="en-US" altLang="ko-KR" b="1" dirty="0" smtClean="0"/>
                    </a:p>
                    <a:p>
                      <a:pPr algn="ctr" latinLnBrk="1"/>
                      <a:r>
                        <a:rPr lang="ko-KR" altLang="en-US" b="1" dirty="0" smtClean="0"/>
                        <a:t>군 동원 </a:t>
                      </a:r>
                      <a:endParaRPr lang="ko-KR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992">
                <a:tc gridSpan="2"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b="1" dirty="0" smtClean="0">
                          <a:solidFill>
                            <a:srgbClr val="FF0000"/>
                          </a:solidFill>
                        </a:rPr>
                        <a:t>공통점</a:t>
                      </a:r>
                      <a:r>
                        <a:rPr lang="ko-KR" altLang="en-US" b="1" dirty="0" smtClean="0"/>
                        <a:t> </a:t>
                      </a:r>
                      <a:r>
                        <a:rPr lang="en-US" altLang="ko-KR" b="1" dirty="0" smtClean="0"/>
                        <a:t>:  </a:t>
                      </a:r>
                      <a:r>
                        <a:rPr lang="ko-KR" altLang="en-US" b="1" dirty="0" smtClean="0">
                          <a:solidFill>
                            <a:schemeClr val="accent5"/>
                          </a:solidFill>
                        </a:rPr>
                        <a:t>국방부 소속</a:t>
                      </a:r>
                      <a:r>
                        <a:rPr lang="ko-KR" altLang="en-US" b="1" dirty="0" smtClean="0"/>
                        <a:t>이며 자율적 운영을 보장 받으면서 가장 많은 치안 인력을 </a:t>
                      </a:r>
                      <a:endParaRPr lang="en-US" altLang="ko-KR" b="1" dirty="0" smtClean="0"/>
                    </a:p>
                    <a:p>
                      <a:pPr latinLnBrk="1"/>
                      <a:r>
                        <a:rPr lang="en-US" altLang="ko-KR" b="1" dirty="0" smtClean="0"/>
                        <a:t>                </a:t>
                      </a:r>
                      <a:r>
                        <a:rPr lang="ko-KR" altLang="en-US" b="1" dirty="0" smtClean="0"/>
                        <a:t>확보하고 있으며 업무상 </a:t>
                      </a:r>
                      <a:r>
                        <a:rPr lang="ko-KR" altLang="en-US" b="1" dirty="0" smtClean="0">
                          <a:solidFill>
                            <a:srgbClr val="00B050"/>
                          </a:solidFill>
                        </a:rPr>
                        <a:t>보건부</a:t>
                      </a:r>
                      <a:r>
                        <a:rPr lang="en-US" altLang="ko-KR" b="1" dirty="0" smtClean="0">
                          <a:solidFill>
                            <a:srgbClr val="00B050"/>
                          </a:solidFill>
                        </a:rPr>
                        <a:t>,</a:t>
                      </a:r>
                      <a:r>
                        <a:rPr lang="ko-KR" altLang="en-US" b="1" dirty="0" smtClean="0">
                          <a:solidFill>
                            <a:srgbClr val="00B050"/>
                          </a:solidFill>
                        </a:rPr>
                        <a:t>환경부</a:t>
                      </a:r>
                      <a:r>
                        <a:rPr lang="en-US" altLang="ko-KR" b="1" dirty="0" smtClean="0">
                          <a:solidFill>
                            <a:srgbClr val="00B050"/>
                          </a:solidFill>
                        </a:rPr>
                        <a:t>,</a:t>
                      </a:r>
                      <a:r>
                        <a:rPr lang="ko-KR" altLang="en-US" b="1" dirty="0" smtClean="0">
                          <a:solidFill>
                            <a:srgbClr val="00B050"/>
                          </a:solidFill>
                        </a:rPr>
                        <a:t>노동부</a:t>
                      </a:r>
                      <a:r>
                        <a:rPr lang="en-US" altLang="ko-KR" b="1" dirty="0" smtClean="0">
                          <a:solidFill>
                            <a:srgbClr val="00B050"/>
                          </a:solidFill>
                        </a:rPr>
                        <a:t>,</a:t>
                      </a:r>
                      <a:r>
                        <a:rPr lang="ko-KR" altLang="en-US" b="1" dirty="0" smtClean="0">
                          <a:solidFill>
                            <a:srgbClr val="00B050"/>
                          </a:solidFill>
                        </a:rPr>
                        <a:t>사법부</a:t>
                      </a:r>
                      <a:r>
                        <a:rPr lang="en-US" altLang="ko-KR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ko-KR" altLang="en-US" b="1" baseline="0" dirty="0" smtClean="0">
                          <a:solidFill>
                            <a:srgbClr val="00B050"/>
                          </a:solidFill>
                        </a:rPr>
                        <a:t>등</a:t>
                      </a:r>
                      <a:r>
                        <a:rPr lang="ko-KR" altLang="en-US" b="1" baseline="0" dirty="0" smtClean="0"/>
                        <a:t>과 </a:t>
                      </a:r>
                      <a:r>
                        <a:rPr lang="ko-KR" altLang="en-US" b="1" baseline="0" dirty="0" smtClean="0">
                          <a:solidFill>
                            <a:srgbClr val="FF0000"/>
                          </a:solidFill>
                        </a:rPr>
                        <a:t>연계</a:t>
                      </a:r>
                      <a:r>
                        <a:rPr lang="ko-KR" altLang="en-US" b="1" baseline="0" dirty="0" smtClean="0"/>
                        <a:t>되어 </a:t>
                      </a:r>
                      <a:endParaRPr lang="en-US" altLang="ko-KR" b="1" baseline="0" dirty="0" smtClean="0"/>
                    </a:p>
                    <a:p>
                      <a:pPr latinLnBrk="1"/>
                      <a:r>
                        <a:rPr lang="ko-KR" altLang="en-US" b="1" baseline="0" dirty="0" smtClean="0"/>
                        <a:t>                 있음</a:t>
                      </a:r>
                      <a:endParaRPr lang="ko-KR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0" y="0"/>
            <a:ext cx="1835696" cy="792088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지위</a:t>
            </a:r>
            <a:endParaRPr lang="ko-KR" altLang="en-US" sz="2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39552" y="5301208"/>
            <a:ext cx="8136904" cy="13681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ko-KR" dirty="0" smtClean="0"/>
          </a:p>
          <a:p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</a:rPr>
              <a:t>일반지원자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국방부 경찰 학교에서 </a:t>
            </a:r>
            <a:r>
              <a:rPr lang="en-US" altLang="ko-KR" b="1" dirty="0" smtClean="0">
                <a:solidFill>
                  <a:srgbClr val="FF0000"/>
                </a:solidFill>
              </a:rPr>
              <a:t>7</a:t>
            </a:r>
            <a:r>
              <a:rPr lang="ko-KR" altLang="en-US" b="1" dirty="0" smtClean="0">
                <a:solidFill>
                  <a:srgbClr val="FF0000"/>
                </a:solidFill>
              </a:rPr>
              <a:t>개월 </a:t>
            </a:r>
            <a:r>
              <a:rPr lang="ko-KR" altLang="en-US" b="1" dirty="0" smtClean="0"/>
              <a:t>교육</a:t>
            </a:r>
            <a:r>
              <a:rPr lang="en-US" altLang="ko-KR" b="1" dirty="0" smtClean="0"/>
              <a:t> </a:t>
            </a:r>
          </a:p>
          <a:p>
            <a:r>
              <a:rPr lang="ko-KR" altLang="en-US" b="1" dirty="0" smtClean="0">
                <a:solidFill>
                  <a:srgbClr val="7030A0"/>
                </a:solidFill>
              </a:rPr>
              <a:t>군복무 마친 경찰 후보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경찰시보학교에서 </a:t>
            </a:r>
            <a:r>
              <a:rPr lang="en-US" altLang="ko-KR" b="1" dirty="0" smtClean="0">
                <a:solidFill>
                  <a:srgbClr val="FF0000"/>
                </a:solidFill>
              </a:rPr>
              <a:t>4</a:t>
            </a:r>
            <a:r>
              <a:rPr lang="ko-KR" altLang="en-US" b="1" dirty="0" smtClean="0">
                <a:solidFill>
                  <a:srgbClr val="FF0000"/>
                </a:solidFill>
              </a:rPr>
              <a:t>개월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/>
              <a:t>기간의 훈련을 마쳐야 함</a:t>
            </a:r>
            <a:endParaRPr lang="en-US" altLang="ko-KR" b="1" dirty="0" smtClean="0"/>
          </a:p>
          <a:p>
            <a:r>
              <a:rPr lang="ko-KR" altLang="en-US" b="1" dirty="0" smtClean="0"/>
              <a:t>국가군경찰장교후보자 </a:t>
            </a:r>
            <a:r>
              <a:rPr lang="en-US" altLang="ko-KR" b="1" dirty="0" smtClean="0"/>
              <a:t>:‘</a:t>
            </a:r>
            <a:r>
              <a:rPr lang="ko-KR" altLang="en-US" b="1" dirty="0" err="1" smtClean="0"/>
              <a:t>모데나</a:t>
            </a:r>
            <a:r>
              <a:rPr lang="ko-KR" altLang="en-US" b="1" dirty="0" smtClean="0"/>
              <a:t> 군사아카데미</a:t>
            </a:r>
            <a:r>
              <a:rPr lang="en-US" altLang="ko-KR" b="1" dirty="0" smtClean="0">
                <a:solidFill>
                  <a:srgbClr val="FF0000"/>
                </a:solidFill>
              </a:rPr>
              <a:t>’2</a:t>
            </a:r>
            <a:r>
              <a:rPr lang="ko-KR" altLang="en-US" b="1" dirty="0" smtClean="0">
                <a:solidFill>
                  <a:srgbClr val="FF0000"/>
                </a:solidFill>
              </a:rPr>
              <a:t>년</a:t>
            </a:r>
            <a:r>
              <a:rPr lang="en-US" altLang="ko-KR" b="1" dirty="0" smtClean="0"/>
              <a:t>,-&gt;</a:t>
            </a:r>
            <a:r>
              <a:rPr lang="ko-KR" altLang="en-US" b="1" dirty="0" smtClean="0"/>
              <a:t>국방부 경찰 학교 </a:t>
            </a:r>
            <a:r>
              <a:rPr lang="en-US" altLang="ko-KR" b="1" dirty="0" smtClean="0">
                <a:solidFill>
                  <a:srgbClr val="FF0000"/>
                </a:solidFill>
              </a:rPr>
              <a:t>2</a:t>
            </a:r>
            <a:r>
              <a:rPr lang="ko-KR" altLang="en-US" b="1" dirty="0" smtClean="0">
                <a:solidFill>
                  <a:srgbClr val="FF0000"/>
                </a:solidFill>
              </a:rPr>
              <a:t>년</a:t>
            </a:r>
            <a:r>
              <a:rPr lang="ko-KR" altLang="en-US" b="1" dirty="0" smtClean="0"/>
              <a:t> </a:t>
            </a:r>
            <a:endParaRPr lang="ko-KR" altLang="en-US" b="1" dirty="0"/>
          </a:p>
        </p:txBody>
      </p:sp>
      <p:sp>
        <p:nvSpPr>
          <p:cNvPr id="10" name="직사각형 9"/>
          <p:cNvSpPr/>
          <p:nvPr/>
        </p:nvSpPr>
        <p:spPr>
          <a:xfrm>
            <a:off x="0" y="5085184"/>
            <a:ext cx="1691680" cy="5760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신규임용</a:t>
            </a:r>
            <a:endParaRPr lang="ko-KR" alt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열정">
  <a:themeElements>
    <a:clrScheme name="열정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열정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열정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열정">
  <a:themeElements>
    <a:clrScheme name="열정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열정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1671</TotalTime>
  <Words>1015</Words>
  <Application>Microsoft Office PowerPoint</Application>
  <PresentationFormat>화면 슬라이드 쇼(4:3)</PresentationFormat>
  <Paragraphs>301</Paragraphs>
  <Slides>21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21</vt:i4>
      </vt:variant>
    </vt:vector>
  </HeadingPairs>
  <TitlesOfParts>
    <vt:vector size="23" baseType="lpstr">
      <vt:lpstr>1_열정</vt:lpstr>
      <vt:lpstr>열정</vt:lpstr>
      <vt:lpstr>제8장 이태리경찰</vt:lpstr>
      <vt:lpstr>차례</vt:lpstr>
      <vt:lpstr>슬라이드 3</vt:lpstr>
      <vt:lpstr>슬라이드 4</vt:lpstr>
      <vt:lpstr>슬라이드 5</vt:lpstr>
      <vt:lpstr>`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rh</vt:lpstr>
      <vt:lpstr>슬라이드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이탈리아 경찰</dc:title>
  <dc:creator>sam</dc:creator>
  <cp:lastModifiedBy>admin</cp:lastModifiedBy>
  <cp:revision>222</cp:revision>
  <dcterms:created xsi:type="dcterms:W3CDTF">2011-04-27T13:17:38Z</dcterms:created>
  <dcterms:modified xsi:type="dcterms:W3CDTF">2011-08-05T06:22:13Z</dcterms:modified>
</cp:coreProperties>
</file>