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 id="269" r:id="rId15"/>
    <p:sldId id="270" r:id="rId16"/>
    <p:sldId id="271" r:id="rId17"/>
    <p:sldId id="272" r:id="rId18"/>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FD9D1711-3F93-44F7-B618-1A578A990187}" type="datetimeFigureOut">
              <a:rPr lang="ko-KR" altLang="en-US" smtClean="0"/>
              <a:t>2009-04-26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77FA214-1CB7-4B6E-B6D2-EA808A27EAAC}" type="slidenum">
              <a:rPr lang="ko-KR" altLang="en-US" smtClean="0"/>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D9D1711-3F93-44F7-B618-1A578A990187}" type="datetimeFigureOut">
              <a:rPr lang="ko-KR" altLang="en-US" smtClean="0"/>
              <a:t>2009-04-26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77FA214-1CB7-4B6E-B6D2-EA808A27EAAC}" type="slidenum">
              <a:rPr lang="ko-KR" altLang="en-US" smtClean="0"/>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D9D1711-3F93-44F7-B618-1A578A990187}" type="datetimeFigureOut">
              <a:rPr lang="ko-KR" altLang="en-US" smtClean="0"/>
              <a:t>2009-04-26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77FA214-1CB7-4B6E-B6D2-EA808A27EAAC}" type="slidenum">
              <a:rPr lang="ko-KR" altLang="en-US" smtClean="0"/>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D9D1711-3F93-44F7-B618-1A578A990187}" type="datetimeFigureOut">
              <a:rPr lang="ko-KR" altLang="en-US" smtClean="0"/>
              <a:t>2009-04-26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77FA214-1CB7-4B6E-B6D2-EA808A27EAAC}" type="slidenum">
              <a:rPr lang="ko-KR" altLang="en-US" smtClean="0"/>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FD9D1711-3F93-44F7-B618-1A578A990187}" type="datetimeFigureOut">
              <a:rPr lang="ko-KR" altLang="en-US" smtClean="0"/>
              <a:t>2009-04-26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77FA214-1CB7-4B6E-B6D2-EA808A27EAAC}" type="slidenum">
              <a:rPr lang="ko-KR" altLang="en-US" smtClean="0"/>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FD9D1711-3F93-44F7-B618-1A578A990187}" type="datetimeFigureOut">
              <a:rPr lang="ko-KR" altLang="en-US" smtClean="0"/>
              <a:t>2009-04-26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77FA214-1CB7-4B6E-B6D2-EA808A27EAAC}" type="slidenum">
              <a:rPr lang="ko-KR" altLang="en-US" smtClean="0"/>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FD9D1711-3F93-44F7-B618-1A578A990187}" type="datetimeFigureOut">
              <a:rPr lang="ko-KR" altLang="en-US" smtClean="0"/>
              <a:t>2009-04-26</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77FA214-1CB7-4B6E-B6D2-EA808A27EAAC}" type="slidenum">
              <a:rPr lang="ko-KR" altLang="en-US" smtClean="0"/>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FD9D1711-3F93-44F7-B618-1A578A990187}" type="datetimeFigureOut">
              <a:rPr lang="ko-KR" altLang="en-US" smtClean="0"/>
              <a:t>2009-04-26</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77FA214-1CB7-4B6E-B6D2-EA808A27EAAC}" type="slidenum">
              <a:rPr lang="ko-KR" altLang="en-US" smtClean="0"/>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FD9D1711-3F93-44F7-B618-1A578A990187}" type="datetimeFigureOut">
              <a:rPr lang="ko-KR" altLang="en-US" smtClean="0"/>
              <a:t>2009-04-26</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77FA214-1CB7-4B6E-B6D2-EA808A27EAAC}" type="slidenum">
              <a:rPr lang="ko-KR" altLang="en-US" smtClean="0"/>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FD9D1711-3F93-44F7-B618-1A578A990187}" type="datetimeFigureOut">
              <a:rPr lang="ko-KR" altLang="en-US" smtClean="0"/>
              <a:t>2009-04-26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77FA214-1CB7-4B6E-B6D2-EA808A27EAAC}" type="slidenum">
              <a:rPr lang="ko-KR" altLang="en-US" smtClean="0"/>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FD9D1711-3F93-44F7-B618-1A578A990187}" type="datetimeFigureOut">
              <a:rPr lang="ko-KR" altLang="en-US" smtClean="0"/>
              <a:t>2009-04-26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77FA214-1CB7-4B6E-B6D2-EA808A27EAAC}" type="slidenum">
              <a:rPr lang="ko-KR" altLang="en-US" smtClean="0"/>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9D1711-3F93-44F7-B618-1A578A990187}" type="datetimeFigureOut">
              <a:rPr lang="ko-KR" altLang="en-US" smtClean="0"/>
              <a:t>2009-04-26</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7FA214-1CB7-4B6E-B6D2-EA808A27EAAC}" type="slidenum">
              <a:rPr lang="ko-KR" altLang="en-US" smtClean="0"/>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Consideration</a:t>
            </a:r>
            <a:endParaRPr lang="ko-KR" altLang="en-US" dirty="0"/>
          </a:p>
        </p:txBody>
      </p:sp>
      <p:sp>
        <p:nvSpPr>
          <p:cNvPr id="3" name="부제목 2"/>
          <p:cNvSpPr>
            <a:spLocks noGrp="1"/>
          </p:cNvSpPr>
          <p:nvPr>
            <p:ph type="subTitle" idx="1"/>
          </p:nvPr>
        </p:nvSpPr>
        <p:spPr/>
        <p:txBody>
          <a:bodyPr/>
          <a:lstStyle/>
          <a:p>
            <a:r>
              <a:rPr lang="en-US" altLang="ko-KR" dirty="0" smtClean="0"/>
              <a:t>I. Consideration</a:t>
            </a:r>
          </a:p>
          <a:p>
            <a:r>
              <a:rPr lang="en-US" altLang="ko-KR" dirty="0" smtClean="0"/>
              <a:t>II. Want of Consideration</a:t>
            </a:r>
          </a:p>
          <a:p>
            <a:pPr marL="0" lvl="2"/>
            <a:r>
              <a:rPr lang="en-US" sz="3200" dirty="0" smtClean="0"/>
              <a:t>III. Promissory </a:t>
            </a:r>
            <a:r>
              <a:rPr lang="en-US" sz="3200" dirty="0" err="1"/>
              <a:t>estoppel</a:t>
            </a:r>
            <a:endParaRPr lang="ko-KR" altLang="en-US" sz="3200" dirty="0"/>
          </a:p>
          <a:p>
            <a:endParaRPr lang="ko-KR"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lvl="2" algn="ctr" rtl="0" latinLnBrk="1">
              <a:spcBef>
                <a:spcPct val="0"/>
              </a:spcBef>
            </a:pPr>
            <a:r>
              <a:rPr lang="en-US" sz="4400" dirty="0" smtClean="0"/>
              <a:t>III. Promissory </a:t>
            </a:r>
            <a:r>
              <a:rPr lang="en-US" sz="4400" dirty="0" err="1" smtClean="0"/>
              <a:t>estoppel</a:t>
            </a:r>
            <a:endParaRPr lang="ko-KR" altLang="en-US" sz="4400" dirty="0"/>
          </a:p>
        </p:txBody>
      </p:sp>
      <p:sp>
        <p:nvSpPr>
          <p:cNvPr id="3" name="내용 개체 틀 2"/>
          <p:cNvSpPr>
            <a:spLocks noGrp="1"/>
          </p:cNvSpPr>
          <p:nvPr>
            <p:ph idx="1"/>
          </p:nvPr>
        </p:nvSpPr>
        <p:spPr/>
        <p:txBody>
          <a:bodyPr>
            <a:normAutofit fontScale="92500" lnSpcReduction="20000"/>
          </a:bodyPr>
          <a:lstStyle/>
          <a:p>
            <a:pPr marL="1885950" lvl="3" indent="-514350">
              <a:buFont typeface="+mj-lt"/>
              <a:buAutoNum type="arabicPeriod"/>
            </a:pPr>
            <a:r>
              <a:rPr lang="en-US" sz="2800" dirty="0"/>
              <a:t>Alternative to a contractual analysis – separate civil law claim for breach of </a:t>
            </a:r>
            <a:r>
              <a:rPr lang="en-US" sz="2800" dirty="0" smtClean="0"/>
              <a:t>promise.</a:t>
            </a:r>
            <a:endParaRPr lang="en-US" sz="2800" dirty="0" smtClean="0"/>
          </a:p>
          <a:p>
            <a:pPr marL="1885950" lvl="3" indent="-514350">
              <a:buFont typeface="+mj-lt"/>
              <a:buAutoNum type="arabicPeriod"/>
            </a:pPr>
            <a:r>
              <a:rPr lang="en-US" sz="2800" dirty="0" smtClean="0"/>
              <a:t>Suppose </a:t>
            </a:r>
            <a:r>
              <a:rPr lang="en-US" sz="2800" dirty="0"/>
              <a:t>we cannot find </a:t>
            </a:r>
            <a:r>
              <a:rPr lang="en-US" sz="2800" u="sng" dirty="0"/>
              <a:t>legal detriment</a:t>
            </a:r>
            <a:r>
              <a:rPr lang="en-US" sz="2800" dirty="0"/>
              <a:t> on the part of the traders and we cannot imply it and subsequent conduct does not cure the want of </a:t>
            </a:r>
            <a:r>
              <a:rPr lang="en-US" sz="2800" dirty="0" smtClean="0"/>
              <a:t>consideration.</a:t>
            </a:r>
            <a:endParaRPr lang="en-US" sz="2800" dirty="0" smtClean="0"/>
          </a:p>
          <a:p>
            <a:pPr marL="1885950" lvl="3" indent="-514350">
              <a:buFont typeface="+mj-lt"/>
              <a:buAutoNum type="arabicPeriod"/>
            </a:pPr>
            <a:r>
              <a:rPr lang="en-US" sz="2800" dirty="0" smtClean="0"/>
              <a:t>Then</a:t>
            </a:r>
            <a:r>
              <a:rPr lang="en-US" sz="2800" dirty="0"/>
              <a:t>, there is no contractual relationship, but we then look to the third aspect of developing this issue b/c there may be liability for breach of promise given in a fact pattern – on a theory of </a:t>
            </a:r>
            <a:r>
              <a:rPr lang="en-US" sz="2800" u="sng" dirty="0"/>
              <a:t>promissory </a:t>
            </a:r>
            <a:r>
              <a:rPr lang="en-US" sz="2800" u="sng" dirty="0" err="1" smtClean="0"/>
              <a:t>estoppel</a:t>
            </a:r>
            <a:r>
              <a:rPr lang="en-US" sz="2800" dirty="0" smtClean="0"/>
              <a:t>.</a:t>
            </a:r>
            <a:endParaRPr lang="en-US" sz="2800" dirty="0" smtClean="0"/>
          </a:p>
          <a:p>
            <a:endParaRPr lang="ko-KR"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214290"/>
            <a:ext cx="8229600" cy="5911873"/>
          </a:xfrm>
        </p:spPr>
        <p:txBody>
          <a:bodyPr>
            <a:normAutofit lnSpcReduction="10000"/>
          </a:bodyPr>
          <a:lstStyle/>
          <a:p>
            <a:pPr marL="1885950" lvl="3" indent="-514350">
              <a:buNone/>
            </a:pPr>
            <a:r>
              <a:rPr lang="en-US" sz="2400" dirty="0" smtClean="0"/>
              <a:t>4. If P brings cause of action on this theory, it is </a:t>
            </a:r>
            <a:r>
              <a:rPr lang="en-US" sz="2400" u="sng" dirty="0" smtClean="0"/>
              <a:t>not</a:t>
            </a:r>
            <a:r>
              <a:rPr lang="en-US" sz="2400" dirty="0" smtClean="0"/>
              <a:t> a contract claim.</a:t>
            </a:r>
          </a:p>
          <a:p>
            <a:pPr marL="1885950" lvl="3" indent="-514350">
              <a:buNone/>
            </a:pPr>
            <a:r>
              <a:rPr lang="en-US" sz="2400" dirty="0" smtClean="0"/>
              <a:t>5. </a:t>
            </a:r>
            <a:r>
              <a:rPr lang="en-US" sz="2400" dirty="0" smtClean="0"/>
              <a:t>The individual was worse off after the promise was made to him (i.e., literally impoverished).</a:t>
            </a:r>
            <a:endParaRPr lang="en-US" sz="2400" dirty="0" smtClean="0"/>
          </a:p>
          <a:p>
            <a:pPr lvl="3">
              <a:buNone/>
            </a:pPr>
            <a:r>
              <a:rPr lang="en-US" altLang="ko-KR" sz="2400" dirty="0" smtClean="0"/>
              <a:t>6. </a:t>
            </a:r>
            <a:r>
              <a:rPr lang="en-US" sz="2400" dirty="0"/>
              <a:t>Contrasted with restitution and quasi-contract, to recover on promissory </a:t>
            </a:r>
            <a:r>
              <a:rPr lang="en-US" sz="2400" dirty="0" err="1"/>
              <a:t>estoppel</a:t>
            </a:r>
            <a:r>
              <a:rPr lang="en-US" sz="2400" dirty="0"/>
              <a:t>, it is not essential to show that there has been unjust </a:t>
            </a:r>
            <a:r>
              <a:rPr lang="en-US" sz="2400" dirty="0" smtClean="0"/>
              <a:t>enrichment.</a:t>
            </a:r>
            <a:endParaRPr lang="en-US" sz="2400" dirty="0" smtClean="0"/>
          </a:p>
          <a:p>
            <a:pPr lvl="3">
              <a:buNone/>
            </a:pPr>
            <a:r>
              <a:rPr lang="en-US" sz="2400" dirty="0" smtClean="0"/>
              <a:t>7. Protects </a:t>
            </a:r>
            <a:r>
              <a:rPr lang="en-US" sz="2400" dirty="0"/>
              <a:t>reliance interest of aggrieved </a:t>
            </a:r>
            <a:r>
              <a:rPr lang="en-US" sz="2400" dirty="0" smtClean="0"/>
              <a:t>party.</a:t>
            </a:r>
            <a:endParaRPr lang="en-US" sz="2400" dirty="0" smtClean="0"/>
          </a:p>
          <a:p>
            <a:pPr lvl="3">
              <a:buNone/>
            </a:pPr>
            <a:r>
              <a:rPr lang="en-US" sz="2400" dirty="0" smtClean="0"/>
              <a:t>8. First</a:t>
            </a:r>
            <a:r>
              <a:rPr lang="en-US" sz="2400" dirty="0"/>
              <a:t>, we must locate in the fact pattern a promise to one of the parties made to another.</a:t>
            </a:r>
            <a:endParaRPr lang="ko-KR" altLang="en-US" sz="2400" dirty="0"/>
          </a:p>
          <a:p>
            <a:pPr lvl="4"/>
            <a:r>
              <a:rPr lang="en-US" sz="2400" dirty="0"/>
              <a:t>That promise must have had the </a:t>
            </a:r>
            <a:r>
              <a:rPr lang="en-US" sz="2400" b="1" dirty="0"/>
              <a:t>foreseeable quality</a:t>
            </a:r>
            <a:r>
              <a:rPr lang="en-US" sz="2400" dirty="0"/>
              <a:t> of inducing reliance on the party to whom the promise was </a:t>
            </a:r>
            <a:r>
              <a:rPr lang="en-US" sz="2400" dirty="0" smtClean="0"/>
              <a:t>made.</a:t>
            </a:r>
            <a:endParaRPr lang="en-US" sz="2400" dirty="0"/>
          </a:p>
          <a:p>
            <a:pPr marL="1885950" lvl="3" indent="-514350">
              <a:buNone/>
            </a:pPr>
            <a:endParaRPr lang="ko-KR" altLang="en-US" sz="2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285728"/>
            <a:ext cx="8229600" cy="5840435"/>
          </a:xfrm>
        </p:spPr>
        <p:txBody>
          <a:bodyPr>
            <a:normAutofit fontScale="92500" lnSpcReduction="10000"/>
          </a:bodyPr>
          <a:lstStyle/>
          <a:p>
            <a:pPr marL="342900" lvl="4" indent="-342900">
              <a:buNone/>
            </a:pPr>
            <a:r>
              <a:rPr lang="en-US" sz="2800" dirty="0" smtClean="0"/>
              <a:t>9. T</a:t>
            </a:r>
            <a:r>
              <a:rPr lang="en-US" sz="2800" dirty="0" smtClean="0"/>
              <a:t>he promise must have in fact occasioned reliance in the party of the </a:t>
            </a:r>
            <a:r>
              <a:rPr lang="en-US" sz="2800" dirty="0" err="1" smtClean="0"/>
              <a:t>promisee</a:t>
            </a:r>
            <a:r>
              <a:rPr lang="en-US" sz="2800" dirty="0" smtClean="0"/>
              <a:t> – actions taken by the promise or actions </a:t>
            </a:r>
            <a:r>
              <a:rPr lang="en-US" sz="2800" dirty="0" err="1" smtClean="0"/>
              <a:t>forebeared</a:t>
            </a:r>
            <a:r>
              <a:rPr lang="en-US" sz="2800" dirty="0" smtClean="0"/>
              <a:t>.</a:t>
            </a:r>
            <a:endParaRPr lang="en-US" sz="2800" dirty="0"/>
          </a:p>
          <a:p>
            <a:pPr marL="342900" lvl="4" indent="-342900">
              <a:buNone/>
            </a:pPr>
            <a:r>
              <a:rPr lang="en-US" sz="2800" dirty="0" smtClean="0"/>
              <a:t>10. Breach </a:t>
            </a:r>
            <a:r>
              <a:rPr lang="en-US" sz="2800" dirty="0"/>
              <a:t>of promise by </a:t>
            </a:r>
            <a:r>
              <a:rPr lang="en-US" sz="2800" dirty="0" err="1" smtClean="0"/>
              <a:t>promisee</a:t>
            </a:r>
            <a:r>
              <a:rPr lang="en-US" sz="2800" dirty="0" smtClean="0"/>
              <a:t>.</a:t>
            </a:r>
            <a:endParaRPr lang="en-US" sz="2800" dirty="0" smtClean="0"/>
          </a:p>
          <a:p>
            <a:pPr marL="342900" lvl="4" indent="-342900">
              <a:buNone/>
            </a:pPr>
            <a:r>
              <a:rPr lang="en-US" sz="2800" dirty="0" smtClean="0"/>
              <a:t>11. </a:t>
            </a:r>
            <a:r>
              <a:rPr lang="en-US" sz="2800" dirty="0" err="1" smtClean="0"/>
              <a:t>Promisee</a:t>
            </a:r>
            <a:r>
              <a:rPr lang="en-US" sz="2800" dirty="0" smtClean="0"/>
              <a:t> </a:t>
            </a:r>
            <a:r>
              <a:rPr lang="en-US" sz="2800" dirty="0"/>
              <a:t>is now aggrieved and now worse </a:t>
            </a:r>
            <a:r>
              <a:rPr lang="en-US" sz="2800" dirty="0" smtClean="0"/>
              <a:t>off.</a:t>
            </a:r>
            <a:endParaRPr lang="en-US" sz="2800" dirty="0" smtClean="0"/>
          </a:p>
          <a:p>
            <a:pPr marL="342900" lvl="4" indent="-342900">
              <a:buNone/>
            </a:pPr>
            <a:r>
              <a:rPr lang="en-US" sz="2800" dirty="0" smtClean="0"/>
              <a:t>12. If </a:t>
            </a:r>
            <a:r>
              <a:rPr lang="en-US" sz="2800" dirty="0"/>
              <a:t>all 4 elements are met, Sec. 90 of the Restatement – breaching </a:t>
            </a:r>
            <a:r>
              <a:rPr lang="en-US" sz="2800" dirty="0" err="1"/>
              <a:t>promisor</a:t>
            </a:r>
            <a:r>
              <a:rPr lang="en-US" sz="2800" dirty="0"/>
              <a:t> is bound to terms of promise at least to point necessary to allow aggrieved party to recoup his reliance interest.</a:t>
            </a:r>
            <a:endParaRPr lang="ko-KR" altLang="en-US" sz="2800" dirty="0"/>
          </a:p>
          <a:p>
            <a:pPr>
              <a:buNone/>
            </a:pPr>
            <a:r>
              <a:rPr lang="en-US" sz="2800" dirty="0" smtClean="0"/>
              <a:t>13. Use </a:t>
            </a:r>
            <a:r>
              <a:rPr lang="en-US" sz="2800" dirty="0"/>
              <a:t>doctrine of promissory </a:t>
            </a:r>
            <a:r>
              <a:rPr lang="en-US" sz="2800" dirty="0" err="1"/>
              <a:t>estoppel</a:t>
            </a:r>
            <a:r>
              <a:rPr lang="en-US" sz="2800" dirty="0"/>
              <a:t> to remedy promises that were </a:t>
            </a:r>
            <a:r>
              <a:rPr lang="en-US" sz="2800" u="sng" dirty="0"/>
              <a:t>gratuitous</a:t>
            </a:r>
            <a:r>
              <a:rPr lang="en-US" sz="2800" dirty="0"/>
              <a:t> in nature, half-completed gifts.  Recent case law - -extension of promissory </a:t>
            </a:r>
            <a:r>
              <a:rPr lang="en-US" sz="2800" dirty="0" err="1"/>
              <a:t>estoppel</a:t>
            </a:r>
            <a:r>
              <a:rPr lang="en-US" sz="2800" dirty="0"/>
              <a:t> into the case law</a:t>
            </a:r>
            <a:r>
              <a:rPr lang="en-US" sz="2800" dirty="0" smtClean="0"/>
              <a:t>. -&gt;EX </a:t>
            </a:r>
            <a:r>
              <a:rPr lang="en-US" sz="2800" dirty="0"/>
              <a:t>Franchise world.</a:t>
            </a:r>
            <a:endParaRPr lang="ko-KR" alt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Example</a:t>
            </a:r>
            <a:endParaRPr lang="ko-KR" altLang="en-US" dirty="0"/>
          </a:p>
        </p:txBody>
      </p:sp>
      <p:sp>
        <p:nvSpPr>
          <p:cNvPr id="3" name="내용 개체 틀 2"/>
          <p:cNvSpPr>
            <a:spLocks noGrp="1"/>
          </p:cNvSpPr>
          <p:nvPr>
            <p:ph idx="1"/>
          </p:nvPr>
        </p:nvSpPr>
        <p:spPr/>
        <p:txBody>
          <a:bodyPr/>
          <a:lstStyle/>
          <a:p>
            <a:pPr marL="342900" lvl="4" indent="-342900">
              <a:buFont typeface="Arial" pitchFamily="34" charset="0"/>
              <a:buChar char="•"/>
            </a:pPr>
            <a:r>
              <a:rPr lang="en-US" dirty="0" smtClean="0"/>
              <a:t>You </a:t>
            </a:r>
            <a:r>
              <a:rPr lang="en-US" dirty="0"/>
              <a:t>acquired a masterpiece for $500.  It’s worth millions.  I spot the Colonel Sanders.  I tell him my tale of tragedy.  Colonel promises that he will grant me a franchise in Barstow, CA to market his KFC chicken.  Colonel has made a promise.  IN reliance of the promise, I undertake at my own expense a course in </a:t>
            </a:r>
            <a:r>
              <a:rPr lang="en-US" dirty="0" err="1"/>
              <a:t>chickenology</a:t>
            </a:r>
            <a:r>
              <a:rPr lang="en-US" dirty="0"/>
              <a:t> at Foul University to learn to prepare the KFC Chicken.  Wife and I have invested all funds we could for the KFC franchise business.  I convert my spouse and children in people that won’t eat anything other than chicken.  In wake of all of this reliance, Colonel chances his mind and breaches the promise.</a:t>
            </a:r>
            <a:endParaRPr lang="ko-KR" altLang="en-US" dirty="0"/>
          </a:p>
          <a:p>
            <a:endParaRPr lang="ko-KR"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Q &amp; A</a:t>
            </a:r>
            <a:endParaRPr lang="ko-KR" altLang="en-US" dirty="0"/>
          </a:p>
        </p:txBody>
      </p:sp>
      <p:sp>
        <p:nvSpPr>
          <p:cNvPr id="3" name="내용 개체 틀 2"/>
          <p:cNvSpPr>
            <a:spLocks noGrp="1"/>
          </p:cNvSpPr>
          <p:nvPr>
            <p:ph idx="1"/>
          </p:nvPr>
        </p:nvSpPr>
        <p:spPr/>
        <p:txBody>
          <a:bodyPr/>
          <a:lstStyle/>
          <a:p>
            <a:pPr marL="342900" lvl="5" indent="-342900"/>
            <a:r>
              <a:rPr lang="en-US" sz="3200" dirty="0"/>
              <a:t>Money damages against Colonel?  No, no contract.  No offer.  Therefore, element of bargain is missing.  Therefore, no contractual relationship.  But, Colonel did make a promise.  I am also worse off today than before I met him.  Can the law do anything for me?</a:t>
            </a:r>
            <a:endParaRPr lang="ko-KR" altLang="en-US" sz="3200" dirty="0"/>
          </a:p>
          <a:p>
            <a:pPr>
              <a:buNone/>
            </a:pPr>
            <a:endParaRPr lang="ko-KR"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357166"/>
            <a:ext cx="8229600" cy="5768997"/>
          </a:xfrm>
        </p:spPr>
        <p:txBody>
          <a:bodyPr/>
          <a:lstStyle/>
          <a:p>
            <a:pPr marL="342900" lvl="6" indent="-342900"/>
            <a:r>
              <a:rPr lang="en-US" sz="3200" dirty="0"/>
              <a:t>Promissory </a:t>
            </a:r>
            <a:r>
              <a:rPr lang="en-US" sz="3200" dirty="0" err="1"/>
              <a:t>estoppel</a:t>
            </a:r>
            <a:r>
              <a:rPr lang="en-US" sz="3200" dirty="0"/>
              <a:t>.  I must establish the Colonel is guilty of a promise – with foreseeable consequence of inducing reliance on part of </a:t>
            </a:r>
            <a:r>
              <a:rPr lang="en-US" sz="3200" dirty="0" err="1"/>
              <a:t>promisee</a:t>
            </a:r>
            <a:r>
              <a:rPr lang="en-US" sz="3200" dirty="0"/>
              <a:t>.  Next element is to show I changed position in detrimental reliance on Colonel’s promise.  I must establish breach of the promise (very clear).  I must seek recovery of damages to put me back in the position I was in on the day the Colonel made the promise.</a:t>
            </a:r>
            <a:endParaRPr lang="ko-KR" altLang="en-US" sz="3200" dirty="0"/>
          </a:p>
          <a:p>
            <a:endParaRPr lang="ko-KR"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214290"/>
            <a:ext cx="8229600" cy="5911873"/>
          </a:xfrm>
        </p:spPr>
        <p:txBody>
          <a:bodyPr/>
          <a:lstStyle/>
          <a:p>
            <a:pPr marL="342900" lvl="6" indent="-342900"/>
            <a:r>
              <a:rPr lang="en-US" sz="2400" dirty="0"/>
              <a:t>Result: I will get some relief, but not everything.  Would a reasonable person have seen that there would be detrimental reliance – taking steps to learn to prepare the food?  Yes.  Steps were reasonable – within the ambit. I will recover tuition to Foul University.  Any expenses of leaving my home and taking up residence there will be taken up as damages.  Diminished family fortune for chicken palace in Barstow – foreseeable to reasonable person?  Certainly some construction is required – we’d be prepared to shift incidence of cost to Colonel…   Other claim: $75,000 psychiatric claim for me and my loved ones.  Was this reasonably foreseeable? No.  I would recover nothing on that aspect of my claim.</a:t>
            </a:r>
            <a:endParaRPr lang="ko-KR" altLang="en-US" sz="2400" dirty="0"/>
          </a:p>
          <a:p>
            <a:endParaRPr lang="ko-KR"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285728"/>
            <a:ext cx="8229600" cy="5840435"/>
          </a:xfrm>
        </p:spPr>
        <p:txBody>
          <a:bodyPr>
            <a:normAutofit lnSpcReduction="10000"/>
          </a:bodyPr>
          <a:lstStyle/>
          <a:p>
            <a:pPr lvl="3">
              <a:buNone/>
            </a:pPr>
            <a:r>
              <a:rPr lang="en-US" altLang="ko-KR" sz="3200" dirty="0" smtClean="0"/>
              <a:t>14. </a:t>
            </a:r>
            <a:r>
              <a:rPr lang="en-US" sz="3200" dirty="0"/>
              <a:t>Promissory </a:t>
            </a:r>
            <a:r>
              <a:rPr lang="en-US" sz="3200" dirty="0" err="1"/>
              <a:t>estoppel</a:t>
            </a:r>
            <a:r>
              <a:rPr lang="en-US" sz="3200" dirty="0"/>
              <a:t> – can quiet title in promise – for specific performance.</a:t>
            </a:r>
            <a:endParaRPr lang="ko-KR" altLang="en-US" sz="3200" dirty="0"/>
          </a:p>
          <a:p>
            <a:pPr lvl="4"/>
            <a:r>
              <a:rPr lang="en-US" sz="3200" dirty="0"/>
              <a:t>No reliable way to measure an award.</a:t>
            </a:r>
            <a:endParaRPr lang="ko-KR" altLang="en-US" sz="3200" dirty="0"/>
          </a:p>
          <a:p>
            <a:pPr lvl="3">
              <a:buNone/>
            </a:pPr>
            <a:r>
              <a:rPr lang="en-US" sz="3200" dirty="0" smtClean="0"/>
              <a:t>15. If </a:t>
            </a:r>
            <a:r>
              <a:rPr lang="en-US" sz="3200" dirty="0"/>
              <a:t>there is no legal detriment on one side and therefore could not be a contractual relationship, yet a promise given, promise breached and the </a:t>
            </a:r>
            <a:r>
              <a:rPr lang="en-US" sz="3200" dirty="0" err="1"/>
              <a:t>promisee</a:t>
            </a:r>
            <a:r>
              <a:rPr lang="en-US" sz="3200" dirty="0"/>
              <a:t> is worse off, then do an analysis of a potential recovery of promissory </a:t>
            </a:r>
            <a:r>
              <a:rPr lang="en-US" sz="3200" dirty="0" err="1"/>
              <a:t>estoppel</a:t>
            </a:r>
            <a:endParaRPr lang="ko-KR" altLang="en-US" sz="3200" dirty="0"/>
          </a:p>
          <a:p>
            <a:pPr>
              <a:buNone/>
            </a:pPr>
            <a:endParaRPr lang="ko-KR"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pPr lvl="2" algn="ctr" rtl="0" latinLnBrk="1">
              <a:spcBef>
                <a:spcPct val="0"/>
              </a:spcBef>
            </a:pPr>
            <a:r>
              <a:rPr lang="en-US" sz="4400" dirty="0" smtClean="0"/>
              <a:t>Pre-existing duties </a:t>
            </a:r>
            <a:br>
              <a:rPr lang="en-US" sz="4400" dirty="0" smtClean="0"/>
            </a:br>
            <a:r>
              <a:rPr lang="en-US" sz="4400" dirty="0" smtClean="0"/>
              <a:t>(1) Example</a:t>
            </a:r>
            <a:endParaRPr lang="ko-KR" altLang="en-US" sz="4400" dirty="0"/>
          </a:p>
        </p:txBody>
      </p:sp>
      <p:sp>
        <p:nvSpPr>
          <p:cNvPr id="3" name="내용 개체 틀 2"/>
          <p:cNvSpPr>
            <a:spLocks noGrp="1"/>
          </p:cNvSpPr>
          <p:nvPr>
            <p:ph idx="1"/>
          </p:nvPr>
        </p:nvSpPr>
        <p:spPr/>
        <p:txBody>
          <a:bodyPr/>
          <a:lstStyle/>
          <a:p>
            <a:pPr lvl="3"/>
            <a:r>
              <a:rPr lang="en-US" dirty="0" smtClean="0"/>
              <a:t>Ex</a:t>
            </a:r>
            <a:r>
              <a:rPr lang="en-US" dirty="0"/>
              <a:t>: Suppose that individuals enrolled in PMBR bar review course were to approach the lecturer and say: Dan, I offer you $100 if you promise to show up tomorrow and give a second set of PMBR lectures.  Your promise is not binding.  Lecturer did not give a firm promise.  </a:t>
            </a:r>
            <a:endParaRPr lang="ko-KR" altLang="en-US" dirty="0"/>
          </a:p>
          <a:p>
            <a:pPr lvl="4"/>
            <a:r>
              <a:rPr lang="en-US" dirty="0"/>
              <a:t>Did I promise to do an act that but for the bargain with you, I was not legally obligated to perform?</a:t>
            </a:r>
            <a:endParaRPr lang="ko-KR" altLang="en-US" dirty="0"/>
          </a:p>
          <a:p>
            <a:pPr lvl="5"/>
            <a:r>
              <a:rPr lang="en-US" dirty="0"/>
              <a:t>Under an agreement between instructor &amp; PMBR for giving 3 3-hour sessions of contract law, the student is the intended 3</a:t>
            </a:r>
            <a:r>
              <a:rPr lang="en-US" baseline="30000" dirty="0"/>
              <a:t>rd</a:t>
            </a:r>
            <a:r>
              <a:rPr lang="en-US" dirty="0"/>
              <a:t> party beneficiary.  Promise has no legal detriment, b/c just spoke of pre-existing obligation.</a:t>
            </a:r>
            <a:endParaRPr lang="ko-KR" altLang="en-US" dirty="0"/>
          </a:p>
          <a:p>
            <a:endParaRPr lang="ko-KR"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lvl="3" algn="ctr" rtl="0" latinLnBrk="1">
              <a:spcBef>
                <a:spcPct val="0"/>
              </a:spcBef>
            </a:pPr>
            <a:r>
              <a:rPr lang="en-US" sz="3200" dirty="0" smtClean="0"/>
              <a:t>2. Getting </a:t>
            </a:r>
            <a:r>
              <a:rPr lang="en-US" sz="3200" dirty="0"/>
              <a:t>around pre-existing </a:t>
            </a:r>
            <a:r>
              <a:rPr lang="en-US" sz="3200" dirty="0" smtClean="0"/>
              <a:t>duties</a:t>
            </a:r>
            <a:endParaRPr lang="ko-KR" altLang="en-US" sz="3200" dirty="0"/>
          </a:p>
        </p:txBody>
      </p:sp>
      <p:sp>
        <p:nvSpPr>
          <p:cNvPr id="3" name="내용 개체 틀 2"/>
          <p:cNvSpPr>
            <a:spLocks noGrp="1"/>
          </p:cNvSpPr>
          <p:nvPr>
            <p:ph idx="1"/>
          </p:nvPr>
        </p:nvSpPr>
        <p:spPr/>
        <p:txBody>
          <a:bodyPr/>
          <a:lstStyle/>
          <a:p>
            <a:pPr lvl="4"/>
            <a:r>
              <a:rPr lang="en-US" dirty="0"/>
              <a:t>If I were to exchange tenor or pre-existing duty, by promising that I’d show up 30-second early than the time called for under the K called for by PMBR or stay 15-seconds longer, any alteration in the tenor…is to overcome defense of </a:t>
            </a:r>
            <a:r>
              <a:rPr lang="en-US" u="sng" dirty="0"/>
              <a:t>want of consideration</a:t>
            </a:r>
            <a:r>
              <a:rPr lang="en-US" dirty="0"/>
              <a:t>.</a:t>
            </a:r>
            <a:endParaRPr lang="ko-KR" altLang="en-US" dirty="0"/>
          </a:p>
          <a:p>
            <a:pPr lvl="4"/>
            <a:r>
              <a:rPr lang="en-US" dirty="0"/>
              <a:t>If B promises to do K duty as long as A pays additional $5,000 to get architectural plans and specifications A needs – as A demands, B cannot enforce it b/c want of consideration.  But, if any alteration in the tenor of B’s duty, the defense want of consideration is </a:t>
            </a:r>
            <a:r>
              <a:rPr lang="en-US" u="sng" dirty="0"/>
              <a:t>overcome</a:t>
            </a:r>
            <a:r>
              <a:rPr lang="en-US" dirty="0" smtClean="0"/>
              <a:t>.</a:t>
            </a:r>
            <a:endParaRPr lang="ko-KR"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3. Equity of rescission</a:t>
            </a:r>
            <a:endParaRPr lang="ko-KR" altLang="en-US" dirty="0"/>
          </a:p>
        </p:txBody>
      </p:sp>
      <p:sp>
        <p:nvSpPr>
          <p:cNvPr id="3" name="내용 개체 틀 2"/>
          <p:cNvSpPr>
            <a:spLocks noGrp="1"/>
          </p:cNvSpPr>
          <p:nvPr>
            <p:ph idx="1"/>
          </p:nvPr>
        </p:nvSpPr>
        <p:spPr/>
        <p:txBody>
          <a:bodyPr/>
          <a:lstStyle/>
          <a:p>
            <a:pPr lvl="3"/>
            <a:r>
              <a:rPr lang="en-US" sz="2800" dirty="0"/>
              <a:t>If B ran into problems that cast upon B burdens to performance, B might have an </a:t>
            </a:r>
            <a:r>
              <a:rPr lang="en-US" sz="2800" b="1" u="sng" dirty="0"/>
              <a:t>equity of rescission</a:t>
            </a:r>
            <a:r>
              <a:rPr lang="en-US" sz="2800" dirty="0"/>
              <a:t>.</a:t>
            </a:r>
            <a:endParaRPr lang="ko-KR" altLang="en-US" sz="2800" dirty="0"/>
          </a:p>
          <a:p>
            <a:pPr lvl="4"/>
            <a:r>
              <a:rPr lang="en-US" sz="2800" dirty="0"/>
              <a:t>If B asks for $5,000 more and tough it out and perform even though B has problems with performance, B cannot invoke the </a:t>
            </a:r>
            <a:r>
              <a:rPr lang="en-US" sz="2800" u="sng" dirty="0"/>
              <a:t>equity of rescission</a:t>
            </a:r>
            <a:r>
              <a:rPr lang="en-US" sz="2800" dirty="0"/>
              <a:t>.</a:t>
            </a:r>
            <a:endParaRPr lang="ko-KR" altLang="en-US" sz="2800" dirty="0"/>
          </a:p>
          <a:p>
            <a:endParaRPr lang="ko-KR"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pPr lvl="3" algn="ctr" rtl="0" latinLnBrk="1">
              <a:spcBef>
                <a:spcPct val="0"/>
              </a:spcBef>
            </a:pPr>
            <a:r>
              <a:rPr lang="en-US" sz="3600" b="1" dirty="0" smtClean="0"/>
              <a:t>4. Common </a:t>
            </a:r>
            <a:r>
              <a:rPr lang="en-US" sz="3600" b="1" dirty="0"/>
              <a:t>law doctrine</a:t>
            </a:r>
            <a:r>
              <a:rPr lang="en-US" sz="3600" dirty="0"/>
              <a:t> of </a:t>
            </a:r>
            <a:r>
              <a:rPr lang="en-US" sz="3600" dirty="0" smtClean="0"/>
              <a:t/>
            </a:r>
            <a:br>
              <a:rPr lang="en-US" sz="3600" dirty="0" smtClean="0"/>
            </a:br>
            <a:r>
              <a:rPr lang="en-US" sz="3600" b="1" dirty="0" smtClean="0"/>
              <a:t>accord </a:t>
            </a:r>
            <a:r>
              <a:rPr lang="en-US" sz="3600" b="1" dirty="0"/>
              <a:t>and </a:t>
            </a:r>
            <a:r>
              <a:rPr lang="en-US" sz="3600" b="1" dirty="0" smtClean="0"/>
              <a:t>satisfaction</a:t>
            </a:r>
            <a:endParaRPr lang="ko-KR" altLang="en-US" sz="3600" dirty="0"/>
          </a:p>
        </p:txBody>
      </p:sp>
      <p:sp>
        <p:nvSpPr>
          <p:cNvPr id="3" name="내용 개체 틀 2"/>
          <p:cNvSpPr>
            <a:spLocks noGrp="1"/>
          </p:cNvSpPr>
          <p:nvPr>
            <p:ph idx="1"/>
          </p:nvPr>
        </p:nvSpPr>
        <p:spPr/>
        <p:txBody>
          <a:bodyPr/>
          <a:lstStyle/>
          <a:p>
            <a:pPr marL="342900" lvl="4" indent="-342900">
              <a:buFont typeface="Arial" pitchFamily="34" charset="0"/>
              <a:buChar char="•"/>
            </a:pPr>
            <a:r>
              <a:rPr lang="en-US" sz="4000" dirty="0"/>
              <a:t>Raise a </a:t>
            </a:r>
            <a:r>
              <a:rPr lang="en-US" sz="4000" u="sng" dirty="0"/>
              <a:t>dispute</a:t>
            </a:r>
            <a:r>
              <a:rPr lang="en-US" sz="4000" dirty="0"/>
              <a:t> with A over whether or not she was bound to perform.  If B raised that dispute in </a:t>
            </a:r>
            <a:r>
              <a:rPr lang="en-US" sz="4000" u="sng" dirty="0"/>
              <a:t>good faith</a:t>
            </a:r>
            <a:r>
              <a:rPr lang="en-US" sz="4000" dirty="0"/>
              <a:t>, then that dispute was a candidate of self-help remedy: accord and satisfaction.  </a:t>
            </a:r>
            <a:endParaRPr lang="ko-KR" altLang="en-US" sz="4000" dirty="0"/>
          </a:p>
          <a:p>
            <a:endParaRPr lang="ko-KR"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214290"/>
            <a:ext cx="8229600" cy="5911873"/>
          </a:xfrm>
        </p:spPr>
        <p:txBody>
          <a:bodyPr/>
          <a:lstStyle/>
          <a:p>
            <a:pPr lvl="4"/>
            <a:r>
              <a:rPr lang="en-US" sz="2400" dirty="0"/>
              <a:t>Accord </a:t>
            </a:r>
            <a:r>
              <a:rPr lang="en-US" sz="2400" dirty="0">
                <a:sym typeface="Wingdings"/>
              </a:rPr>
              <a:t></a:t>
            </a:r>
            <a:r>
              <a:rPr lang="en-US" sz="2400" dirty="0"/>
              <a:t> agreement between A and B resolving their dispute.</a:t>
            </a:r>
            <a:endParaRPr lang="ko-KR" altLang="en-US" sz="2400" dirty="0"/>
          </a:p>
          <a:p>
            <a:pPr lvl="5"/>
            <a:r>
              <a:rPr lang="en-US" sz="2400" dirty="0"/>
              <a:t>A can say: I’m not admitting that you’re able to claim a privilege to claim a bargain, but I need your help, I’m willing to pay you $5,000.  If B says I don’t believe that I have any obligation to you at all and I think you should pay me $10,000 more, if there’s an </a:t>
            </a:r>
            <a:r>
              <a:rPr lang="en-US" sz="2400" u="sng" dirty="0"/>
              <a:t>element of compromise</a:t>
            </a:r>
            <a:r>
              <a:rPr lang="en-US" sz="2400" dirty="0"/>
              <a:t> between the positions and the accord and they carry out terms of accord, payment of the money, performance of duties, etc., is called </a:t>
            </a:r>
            <a:r>
              <a:rPr lang="en-US" sz="2400" u="sng" dirty="0"/>
              <a:t>satisfaction</a:t>
            </a:r>
            <a:r>
              <a:rPr lang="en-US" sz="2400" dirty="0"/>
              <a:t>.  And B could never litigate as to whether A was entitled to the money.</a:t>
            </a:r>
            <a:endParaRPr lang="ko-KR" altLang="en-US" sz="2400" dirty="0"/>
          </a:p>
          <a:p>
            <a:endParaRPr lang="ko-KR"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3" algn="ctr" rtl="0" latinLnBrk="1">
              <a:spcBef>
                <a:spcPct val="0"/>
              </a:spcBef>
            </a:pPr>
            <a:r>
              <a:rPr lang="en-US" sz="3600" b="1" dirty="0" smtClean="0"/>
              <a:t>5. Good </a:t>
            </a:r>
            <a:r>
              <a:rPr lang="en-US" sz="3600" b="1" dirty="0"/>
              <a:t>faith modification</a:t>
            </a:r>
            <a:r>
              <a:rPr lang="en-US" sz="3600" dirty="0"/>
              <a:t> (UCC):</a:t>
            </a:r>
            <a:r>
              <a:rPr lang="ko-KR" dirty="0"/>
              <a:t/>
            </a:r>
            <a:br>
              <a:rPr lang="ko-KR" dirty="0"/>
            </a:br>
            <a:endParaRPr lang="ko-KR" altLang="en-US" dirty="0"/>
          </a:p>
        </p:txBody>
      </p:sp>
      <p:sp>
        <p:nvSpPr>
          <p:cNvPr id="3" name="내용 개체 틀 2"/>
          <p:cNvSpPr>
            <a:spLocks noGrp="1"/>
          </p:cNvSpPr>
          <p:nvPr>
            <p:ph idx="1"/>
          </p:nvPr>
        </p:nvSpPr>
        <p:spPr/>
        <p:txBody>
          <a:bodyPr/>
          <a:lstStyle/>
          <a:p>
            <a:pPr marL="342900" lvl="4" indent="-342900">
              <a:buFont typeface="Arial" pitchFamily="34" charset="0"/>
              <a:buChar char="•"/>
            </a:pPr>
            <a:r>
              <a:rPr lang="en-US" sz="3200" dirty="0" smtClean="0"/>
              <a:t>(1) Code </a:t>
            </a:r>
            <a:r>
              <a:rPr lang="en-US" sz="3200" dirty="0"/>
              <a:t>is interested in reason why B will not perform.  If B tells A in good faith she’s not willing to perform unless A pays her $5,000 more so, A is not obligated to make the payment or the promise: he can say, I’ll see you in court.  But, if A promises to pay, the promise is </a:t>
            </a:r>
            <a:r>
              <a:rPr lang="en-US" sz="3200" u="sng" dirty="0"/>
              <a:t>binding</a:t>
            </a:r>
            <a:r>
              <a:rPr lang="en-US" sz="3200" dirty="0"/>
              <a:t>.</a:t>
            </a:r>
            <a:endParaRPr lang="ko-KR" altLang="en-US" sz="3200" dirty="0"/>
          </a:p>
          <a:p>
            <a:endParaRPr lang="ko-KR"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pPr lvl="4" algn="ctr" rtl="0" latinLnBrk="1">
              <a:spcBef>
                <a:spcPct val="0"/>
              </a:spcBef>
            </a:pPr>
            <a:r>
              <a:rPr lang="en-US" altLang="ko-KR" sz="3200" dirty="0" smtClean="0"/>
              <a:t>(2) </a:t>
            </a:r>
            <a:r>
              <a:rPr lang="en-US" sz="3200" dirty="0"/>
              <a:t>Code abolishes need </a:t>
            </a:r>
            <a:r>
              <a:rPr lang="en-US" sz="3200" dirty="0" smtClean="0"/>
              <a:t>for</a:t>
            </a:r>
            <a:endParaRPr lang="ko-KR" altLang="en-US" sz="3200" dirty="0"/>
          </a:p>
        </p:txBody>
      </p:sp>
      <p:sp>
        <p:nvSpPr>
          <p:cNvPr id="3" name="내용 개체 틀 2"/>
          <p:cNvSpPr>
            <a:spLocks noGrp="1"/>
          </p:cNvSpPr>
          <p:nvPr>
            <p:ph idx="1"/>
          </p:nvPr>
        </p:nvSpPr>
        <p:spPr/>
        <p:txBody>
          <a:bodyPr/>
          <a:lstStyle/>
          <a:p>
            <a:pPr lvl="5"/>
            <a:r>
              <a:rPr lang="en-US" sz="3200" dirty="0"/>
              <a:t>dispute between A and B, equity of rescission supporting B’s demand, and any element of valuable consideration supporting B’s concession.</a:t>
            </a:r>
            <a:endParaRPr lang="ko-KR" altLang="en-US" sz="3200" dirty="0"/>
          </a:p>
          <a:p>
            <a:pPr lvl="5"/>
            <a:r>
              <a:rPr lang="en-US" sz="3200" dirty="0"/>
              <a:t>Modification of terms binding upon A the moment she consents.</a:t>
            </a:r>
            <a:endParaRPr lang="ko-KR" altLang="en-US" sz="3200" dirty="0"/>
          </a:p>
          <a:p>
            <a:endParaRPr lang="ko-KR"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4" algn="ctr" rtl="0" latinLnBrk="1">
              <a:spcBef>
                <a:spcPct val="0"/>
              </a:spcBef>
            </a:pPr>
            <a:r>
              <a:rPr lang="en-US" sz="3200" dirty="0" smtClean="0"/>
              <a:t>(3) Good </a:t>
            </a:r>
            <a:r>
              <a:rPr lang="en-US" sz="3200" dirty="0"/>
              <a:t>faith</a:t>
            </a:r>
            <a:r>
              <a:rPr lang="en-US" sz="3200" dirty="0" smtClean="0"/>
              <a:t>:</a:t>
            </a:r>
            <a:endParaRPr lang="ko-KR" altLang="en-US" dirty="0"/>
          </a:p>
        </p:txBody>
      </p:sp>
      <p:sp>
        <p:nvSpPr>
          <p:cNvPr id="3" name="내용 개체 틀 2"/>
          <p:cNvSpPr>
            <a:spLocks noGrp="1"/>
          </p:cNvSpPr>
          <p:nvPr>
            <p:ph idx="1"/>
          </p:nvPr>
        </p:nvSpPr>
        <p:spPr/>
        <p:txBody>
          <a:bodyPr>
            <a:normAutofit lnSpcReduction="10000"/>
          </a:bodyPr>
          <a:lstStyle/>
          <a:p>
            <a:pPr lvl="5"/>
            <a:r>
              <a:rPr lang="en-US" dirty="0"/>
              <a:t>Morals of marketplace: if other merchants in some market or calling would recognize there is moral legitimacy in </a:t>
            </a:r>
            <a:r>
              <a:rPr lang="en-US" u="sng" dirty="0"/>
              <a:t>seeking the modification</a:t>
            </a:r>
            <a:r>
              <a:rPr lang="en-US" dirty="0"/>
              <a:t>, then the modification is being asserted in </a:t>
            </a:r>
            <a:r>
              <a:rPr lang="en-US" b="1" dirty="0"/>
              <a:t>good faith</a:t>
            </a:r>
            <a:r>
              <a:rPr lang="en-US" dirty="0"/>
              <a:t>.</a:t>
            </a:r>
            <a:endParaRPr lang="ko-KR" altLang="en-US" dirty="0"/>
          </a:p>
          <a:p>
            <a:pPr lvl="5"/>
            <a:r>
              <a:rPr lang="en-US" dirty="0"/>
              <a:t>The UCC would not work between sale of architect and builder b/c this is sale of services, not goods.</a:t>
            </a:r>
            <a:endParaRPr lang="ko-KR" altLang="en-US" dirty="0"/>
          </a:p>
          <a:p>
            <a:pPr lvl="5"/>
            <a:r>
              <a:rPr lang="en-US" dirty="0"/>
              <a:t>But if goods, ask: good faith modification of the K?</a:t>
            </a:r>
            <a:endParaRPr lang="ko-KR" altLang="en-US" dirty="0"/>
          </a:p>
          <a:p>
            <a:pPr lvl="5"/>
            <a:r>
              <a:rPr lang="en-US" dirty="0"/>
              <a:t>If subject matter is services or some other subject matter falling outside the UCC, look to these 3 common law solutions to overcome defense of </a:t>
            </a:r>
            <a:r>
              <a:rPr lang="en-US" u="sng" dirty="0"/>
              <a:t>want of consideration</a:t>
            </a:r>
            <a:r>
              <a:rPr lang="en-US" dirty="0"/>
              <a:t>.</a:t>
            </a:r>
            <a:endParaRPr lang="ko-KR" altLang="en-US" dirty="0"/>
          </a:p>
          <a:p>
            <a:endParaRPr lang="ko-KR" altLang="en-US" dirty="0"/>
          </a:p>
        </p:txBody>
      </p:sp>
    </p:spTree>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1475</Words>
  <Application>Microsoft Office PowerPoint</Application>
  <PresentationFormat>화면 슬라이드 쇼(4:3)</PresentationFormat>
  <Paragraphs>52</Paragraphs>
  <Slides>17</Slides>
  <Notes>0</Notes>
  <HiddenSlides>0</HiddenSlides>
  <MMClips>0</MMClips>
  <ScaleCrop>false</ScaleCrop>
  <HeadingPairs>
    <vt:vector size="4" baseType="variant">
      <vt:variant>
        <vt:lpstr>테마</vt:lpstr>
      </vt:variant>
      <vt:variant>
        <vt:i4>1</vt:i4>
      </vt:variant>
      <vt:variant>
        <vt:lpstr>슬라이드 제목</vt:lpstr>
      </vt:variant>
      <vt:variant>
        <vt:i4>17</vt:i4>
      </vt:variant>
    </vt:vector>
  </HeadingPairs>
  <TitlesOfParts>
    <vt:vector size="18" baseType="lpstr">
      <vt:lpstr>Office 테마</vt:lpstr>
      <vt:lpstr>Consideration</vt:lpstr>
      <vt:lpstr>Pre-existing duties  (1) Example</vt:lpstr>
      <vt:lpstr>2. Getting around pre-existing duties</vt:lpstr>
      <vt:lpstr>3. Equity of rescission</vt:lpstr>
      <vt:lpstr>4. Common law doctrine of  accord and satisfaction</vt:lpstr>
      <vt:lpstr>슬라이드 6</vt:lpstr>
      <vt:lpstr>5. Good faith modification (UCC): </vt:lpstr>
      <vt:lpstr>(2) Code abolishes need for</vt:lpstr>
      <vt:lpstr>(3) Good faith:</vt:lpstr>
      <vt:lpstr>III. Promissory estoppel</vt:lpstr>
      <vt:lpstr>슬라이드 11</vt:lpstr>
      <vt:lpstr>슬라이드 12</vt:lpstr>
      <vt:lpstr>Example</vt:lpstr>
      <vt:lpstr>Q &amp; A</vt:lpstr>
      <vt:lpstr>슬라이드 15</vt:lpstr>
      <vt:lpstr>슬라이드 16</vt:lpstr>
      <vt:lpstr>슬라이드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dc:title>
  <dc:creator>이혜리</dc:creator>
  <cp:lastModifiedBy>이혜리</cp:lastModifiedBy>
  <cp:revision>1</cp:revision>
  <dcterms:created xsi:type="dcterms:W3CDTF">2009-04-26T06:10:32Z</dcterms:created>
  <dcterms:modified xsi:type="dcterms:W3CDTF">2009-04-26T06:31:20Z</dcterms:modified>
</cp:coreProperties>
</file>