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526" r:id="rId2"/>
    <p:sldId id="527" r:id="rId3"/>
    <p:sldId id="528" r:id="rId4"/>
    <p:sldId id="529" r:id="rId5"/>
    <p:sldId id="530" r:id="rId6"/>
    <p:sldId id="531" r:id="rId7"/>
    <p:sldId id="532" r:id="rId8"/>
    <p:sldId id="533" r:id="rId9"/>
    <p:sldId id="534" r:id="rId10"/>
    <p:sldId id="535" r:id="rId11"/>
    <p:sldId id="536" r:id="rId12"/>
    <p:sldId id="537" r:id="rId13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671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7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3249"/>
        <p:guide orient="horz" pos="11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2D89BFC-47E7-4C0A-BE06-0331DAC528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CC42D53-2071-427C-AAA4-C87EBFFBA4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908175" y="9810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flipH="1">
            <a:off x="395288" y="2924175"/>
            <a:ext cx="1338262" cy="2189163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 flipH="1"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476250"/>
            <a:ext cx="6781800" cy="2133600"/>
          </a:xfrm>
        </p:spPr>
        <p:txBody>
          <a:bodyPr/>
          <a:lstStyle>
            <a:lvl1pPr>
              <a:defRPr sz="41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97200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0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000" b="0">
                <a:effectLst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5D1E5EE6-0320-4B98-BC87-9A3C4E109C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C392-CDB7-4AE7-8462-205031932C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333375"/>
            <a:ext cx="2071687" cy="57975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67425" cy="57975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9BAD8-75DA-4D34-A306-893BC60CE0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E1FF3-BA80-4303-977C-70583B978F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25496-6186-4AC4-B017-03E4931B7A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425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703638"/>
            <a:ext cx="4038600" cy="2427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A891-CD5D-44F4-8E34-68B91B9483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CE01-18EC-499A-BB71-3278640DD0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863FA-6257-4474-86E4-3E9E0D5575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68254-E86C-440F-A7E6-EA4FDC4658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DEB5-A549-4412-A490-ECAB5D87DD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1F03-B658-4DC5-9EEF-908F63DD87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D9CAB-C117-4915-BBF9-15433E7EF1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F4696-91ED-49D7-AD87-15CD4E594F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316C-539C-4A6A-92F8-4CA656B22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962900" y="152400"/>
            <a:ext cx="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33375"/>
            <a:ext cx="7543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248400"/>
            <a:ext cx="562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600" b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3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48E8B6FE-D437-4BAB-8EB9-ED1221005E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8027988" y="115888"/>
            <a:ext cx="628650" cy="973137"/>
            <a:chOff x="5136" y="960"/>
            <a:chExt cx="528" cy="864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136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5248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360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472" y="1071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5136" y="1295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5248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360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472" y="1295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1544" name="Rectangle 40"/>
          <p:cNvSpPr>
            <a:spLocks noChangeArrowheads="1"/>
          </p:cNvSpPr>
          <p:nvPr userDrawn="1"/>
        </p:nvSpPr>
        <p:spPr bwMode="auto">
          <a:xfrm>
            <a:off x="250825" y="981075"/>
            <a:ext cx="7705725" cy="144463"/>
          </a:xfrm>
          <a:prstGeom prst="rect">
            <a:avLst/>
          </a:prstGeom>
          <a:gradFill rotWithShape="1">
            <a:gsLst>
              <a:gs pos="0">
                <a:srgbClr val="4671DE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17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836A91-5B0E-4EA8-8964-06CA36912879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500" smtClean="0"/>
              <a:t>3.3 </a:t>
            </a:r>
            <a:r>
              <a:rPr lang="ko-KR" altLang="en-US" sz="2500" smtClean="0"/>
              <a:t>차폐 재료 및 차폐 방법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507413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차폐 재료</a:t>
            </a:r>
          </a:p>
          <a:p>
            <a:pPr lvl="1" eaLnBrk="1" hangingPunct="1"/>
            <a:r>
              <a:rPr lang="en-US" altLang="ko-KR" sz="1800" smtClean="0"/>
              <a:t>Low impedance H-field(</a:t>
            </a:r>
            <a:r>
              <a:rPr lang="ko-KR" altLang="en-US" sz="1800" smtClean="0"/>
              <a:t>자기장</a:t>
            </a:r>
            <a:r>
              <a:rPr lang="en-US" altLang="ko-KR" sz="1800" smtClean="0"/>
              <a:t>)</a:t>
            </a:r>
            <a:r>
              <a:rPr lang="ko-KR" altLang="en-US" sz="1800" smtClean="0"/>
              <a:t>의 경우</a:t>
            </a:r>
          </a:p>
          <a:p>
            <a:pPr lvl="2" eaLnBrk="1" hangingPunct="1"/>
            <a:r>
              <a:rPr lang="ko-KR" altLang="en-US" sz="1600" smtClean="0"/>
              <a:t>모든 주파수 영역에서 </a:t>
            </a:r>
            <a:r>
              <a:rPr lang="ko-KR" altLang="en-US" sz="1600" smtClean="0">
                <a:solidFill>
                  <a:srgbClr val="CC0000"/>
                </a:solidFill>
              </a:rPr>
              <a:t>저임피던스의 도체로부터 저임피던스 자기장의 반사는 적음</a:t>
            </a:r>
            <a:r>
              <a:rPr lang="en-US" altLang="ko-KR" sz="1600" smtClean="0">
                <a:solidFill>
                  <a:srgbClr val="CC0000"/>
                </a:solidFill>
              </a:rPr>
              <a:t>.</a:t>
            </a:r>
          </a:p>
          <a:p>
            <a:pPr lvl="2" eaLnBrk="1" hangingPunct="1"/>
            <a:r>
              <a:rPr lang="ko-KR" altLang="en-US" sz="1600" smtClean="0"/>
              <a:t>그러므로 자기장은 </a:t>
            </a:r>
            <a:r>
              <a:rPr lang="ko-KR" altLang="en-US" sz="1600" smtClean="0">
                <a:solidFill>
                  <a:srgbClr val="CC0000"/>
                </a:solidFill>
              </a:rPr>
              <a:t>도체 내부로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침투</a:t>
            </a:r>
            <a:r>
              <a:rPr lang="ko-KR" altLang="en-US" sz="1600" smtClean="0"/>
              <a:t>되는 경향이 있으며 </a:t>
            </a:r>
            <a:r>
              <a:rPr lang="ko-KR" altLang="en-US" sz="1600" smtClean="0">
                <a:solidFill>
                  <a:srgbClr val="CC0000"/>
                </a:solidFill>
              </a:rPr>
              <a:t>도체 내부에서 지수적으로 감쇠함</a:t>
            </a:r>
            <a:r>
              <a:rPr lang="en-US" altLang="ko-KR" sz="1600" smtClean="0">
                <a:solidFill>
                  <a:srgbClr val="CC0000"/>
                </a:solidFill>
              </a:rPr>
              <a:t>.</a:t>
            </a:r>
          </a:p>
          <a:p>
            <a:pPr lvl="2" eaLnBrk="1" hangingPunct="1"/>
            <a:r>
              <a:rPr lang="ko-KR" altLang="en-US" sz="1600" smtClean="0"/>
              <a:t>따라서 자기장 차폐는 </a:t>
            </a:r>
            <a:r>
              <a:rPr lang="ko-KR" altLang="en-US" sz="1600" smtClean="0">
                <a:solidFill>
                  <a:srgbClr val="CC0000"/>
                </a:solidFill>
              </a:rPr>
              <a:t>주로 흡수 손실에 의존함</a:t>
            </a:r>
            <a:r>
              <a:rPr lang="en-US" altLang="ko-KR" sz="1600" smtClean="0"/>
              <a:t>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ko-KR" sz="1600" smtClean="0"/>
              <a:t>	   </a:t>
            </a:r>
            <a:r>
              <a:rPr lang="ko-KR" altLang="en-US" sz="1600" smtClean="0"/>
              <a:t>높은 투자율     를 갖는 </a:t>
            </a:r>
            <a:r>
              <a:rPr lang="ko-KR" altLang="en-US" sz="1600" smtClean="0">
                <a:solidFill>
                  <a:srgbClr val="CC0000"/>
                </a:solidFill>
              </a:rPr>
              <a:t>강자성체</a:t>
            </a:r>
            <a:r>
              <a:rPr lang="en-US" altLang="ko-KR" sz="1600" smtClean="0">
                <a:solidFill>
                  <a:srgbClr val="CC0000"/>
                </a:solidFill>
              </a:rPr>
              <a:t>(Ferromagnetic Material)</a:t>
            </a:r>
            <a:r>
              <a:rPr lang="ko-KR" altLang="en-US" sz="1600" smtClean="0">
                <a:solidFill>
                  <a:srgbClr val="CC0000"/>
                </a:solidFill>
              </a:rPr>
              <a:t>가 차폐 재료로 적합</a:t>
            </a:r>
            <a:r>
              <a:rPr lang="en-US" altLang="ko-KR" sz="1600" smtClean="0">
                <a:solidFill>
                  <a:srgbClr val="CC0000"/>
                </a:solidFill>
              </a:rPr>
              <a:t>.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ko-KR" sz="16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ko-KR" sz="1700" smtClean="0"/>
              <a:t>High impedance E-field(</a:t>
            </a:r>
            <a:r>
              <a:rPr lang="ko-KR" altLang="en-US" sz="1700" smtClean="0"/>
              <a:t>전기장</a:t>
            </a:r>
            <a:r>
              <a:rPr lang="en-US" altLang="ko-KR" sz="1700" smtClean="0"/>
              <a:t>) </a:t>
            </a:r>
            <a:r>
              <a:rPr lang="ko-KR" altLang="en-US" sz="1700" smtClean="0"/>
              <a:t>및 평면파의 경우</a:t>
            </a:r>
          </a:p>
          <a:p>
            <a:pPr lvl="2" eaLnBrk="1" hangingPunct="1"/>
            <a:r>
              <a:rPr lang="ko-KR" altLang="en-US" sz="1600" smtClean="0"/>
              <a:t>모든 주파수 영역에서 고임피던스 전기장 및 평면파에 대해서 저임피던스 도체벽에서의 반사가 큼</a:t>
            </a:r>
            <a:r>
              <a:rPr lang="en-US" altLang="ko-KR" sz="1600" smtClean="0"/>
              <a:t>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ko-KR" sz="1600" smtClean="0"/>
              <a:t>	   </a:t>
            </a:r>
            <a:r>
              <a:rPr lang="ko-KR" altLang="en-US" sz="1600" smtClean="0"/>
              <a:t>따라서 </a:t>
            </a:r>
            <a:r>
              <a:rPr lang="ko-KR" altLang="en-US" sz="1600" smtClean="0">
                <a:solidFill>
                  <a:srgbClr val="CC0000"/>
                </a:solidFill>
              </a:rPr>
              <a:t>높은 도전율     를 갖는 도체 재료들이 차폐재로 사용됨</a:t>
            </a:r>
            <a:r>
              <a:rPr lang="en-US" altLang="ko-KR" sz="1600" smtClean="0">
                <a:solidFill>
                  <a:srgbClr val="CC0000"/>
                </a:solidFill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24175" y="3257550"/>
          <a:ext cx="285750" cy="309563"/>
        </p:xfrm>
        <a:graphic>
          <a:graphicData uri="http://schemas.openxmlformats.org/presentationml/2006/ole">
            <p:oleObj spid="_x0000_s1026" name="Equation" r:id="rId3" imgW="152280" imgH="164880" progId="Equation.3">
              <p:embed/>
            </p:oleObj>
          </a:graphicData>
        </a:graphic>
      </p:graphicFrame>
      <p:sp>
        <p:nvSpPr>
          <p:cNvPr id="1032" name="AutoShape 5"/>
          <p:cNvSpPr>
            <a:spLocks noChangeArrowheads="1"/>
          </p:cNvSpPr>
          <p:nvPr/>
        </p:nvSpPr>
        <p:spPr bwMode="auto">
          <a:xfrm>
            <a:off x="1281113" y="3295650"/>
            <a:ext cx="360362" cy="144463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AutoShape 6"/>
          <p:cNvSpPr>
            <a:spLocks noChangeArrowheads="1"/>
          </p:cNvSpPr>
          <p:nvPr/>
        </p:nvSpPr>
        <p:spPr bwMode="auto">
          <a:xfrm>
            <a:off x="1258888" y="4953000"/>
            <a:ext cx="360362" cy="144463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597275" y="4924425"/>
          <a:ext cx="288925" cy="265113"/>
        </p:xfrm>
        <a:graphic>
          <a:graphicData uri="http://schemas.openxmlformats.org/presentationml/2006/ole">
            <p:oleObj spid="_x0000_s1027" name="Equation" r:id="rId4" imgW="15228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229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F16300-BF18-4E2F-B399-AAE31E11B64B}" type="slidenum">
              <a:rPr lang="en-US" altLang="ko-KR" smtClean="0">
                <a:latin typeface="굴림" charset="-127"/>
                <a:ea typeface="굴림" charset="-127"/>
              </a:rPr>
              <a:pPr/>
              <a:t>10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벌집 모양의 공기 구멍</a:t>
            </a:r>
          </a:p>
          <a:p>
            <a:pPr lvl="1" eaLnBrk="1" hangingPunct="1"/>
            <a:r>
              <a:rPr lang="ko-KR" altLang="en-US" sz="1800" smtClean="0"/>
              <a:t>공기 순환을 위한 공기 환기로와 차폐 내부를 볼 수 있는 개구부를 만들기 위한 목적으로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ko-KR" altLang="en-US" sz="1800" smtClean="0"/>
              <a:t>		그림 </a:t>
            </a:r>
            <a:r>
              <a:rPr lang="en-US" altLang="ko-KR" sz="1800" smtClean="0"/>
              <a:t>8</a:t>
            </a:r>
            <a:r>
              <a:rPr lang="ko-KR" altLang="en-US" sz="1800" smtClean="0"/>
              <a:t>에서와 같이 육각형의 벌집모양</a:t>
            </a:r>
            <a:r>
              <a:rPr lang="en-US" altLang="ko-KR" sz="1800" smtClean="0"/>
              <a:t>(mesh</a:t>
            </a:r>
            <a:r>
              <a:rPr lang="ko-KR" altLang="en-US" sz="1800" smtClean="0"/>
              <a:t>형태</a:t>
            </a:r>
            <a:r>
              <a:rPr lang="en-US" altLang="ko-KR" sz="1800" smtClean="0"/>
              <a:t>)</a:t>
            </a:r>
            <a:r>
              <a:rPr lang="ko-KR" altLang="en-US" sz="1800" smtClean="0"/>
              <a:t>로 만들어진 차폐판	이 사용됨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일반적으로 </a:t>
            </a:r>
            <a:r>
              <a:rPr lang="en-US" altLang="ko-KR" sz="1800" smtClean="0"/>
              <a:t>100dB </a:t>
            </a:r>
            <a:r>
              <a:rPr lang="ko-KR" altLang="en-US" sz="1800" smtClean="0"/>
              <a:t>이상의 감쇠를 위해서 </a:t>
            </a:r>
            <a:r>
              <a:rPr lang="ko-KR" altLang="en-US" sz="1800" smtClean="0">
                <a:solidFill>
                  <a:srgbClr val="CC0000"/>
                </a:solidFill>
              </a:rPr>
              <a:t>깊이 대 직경비</a:t>
            </a:r>
            <a:r>
              <a:rPr lang="en-US" altLang="ko-KR" sz="1800" smtClean="0">
                <a:solidFill>
                  <a:srgbClr val="CC0000"/>
                </a:solidFill>
              </a:rPr>
              <a:t>(t/d)</a:t>
            </a:r>
            <a:r>
              <a:rPr lang="ko-KR" altLang="en-US" sz="1800" smtClean="0">
                <a:solidFill>
                  <a:srgbClr val="CC0000"/>
                </a:solidFill>
              </a:rPr>
              <a:t>가 </a:t>
            </a:r>
            <a:r>
              <a:rPr lang="en-US" altLang="ko-KR" sz="1800" smtClean="0">
                <a:solidFill>
                  <a:srgbClr val="CC0000"/>
                </a:solidFill>
              </a:rPr>
              <a:t>4:1</a:t>
            </a:r>
            <a:r>
              <a:rPr lang="ko-KR" altLang="en-US" sz="1800" smtClean="0"/>
              <a:t>이 되어야 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차폐 효과 </a:t>
            </a:r>
            <a:r>
              <a:rPr lang="en-US" altLang="ko-KR" sz="1800" smtClean="0"/>
              <a:t>SE</a:t>
            </a:r>
            <a:r>
              <a:rPr lang="ko-KR" altLang="en-US" sz="1800" smtClean="0"/>
              <a:t>는</a:t>
            </a:r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971550" y="2238375"/>
            <a:ext cx="360363" cy="144463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4787900" y="4724400"/>
            <a:ext cx="3024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8. </a:t>
            </a:r>
            <a:r>
              <a:rPr lang="ko-KR" altLang="en-US" sz="1600" b="1"/>
              <a:t>벌집 모양의 공기 구멍</a:t>
            </a:r>
          </a:p>
        </p:txBody>
      </p:sp>
      <p:pic>
        <p:nvPicPr>
          <p:cNvPr id="1229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716338"/>
            <a:ext cx="4249737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5963" y="4143375"/>
            <a:ext cx="2586037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331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F0C082-B0A7-496C-A497-1E6B2FFE6EEB}" type="slidenum">
              <a:rPr lang="en-US" altLang="ko-KR" smtClean="0">
                <a:latin typeface="굴림" charset="-127"/>
                <a:ea typeface="굴림" charset="-127"/>
              </a:rPr>
              <a:pPr/>
              <a:t>11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이음매</a:t>
            </a:r>
            <a:r>
              <a:rPr lang="en-US" altLang="ko-KR" smtClean="0"/>
              <a:t>(Joint)</a:t>
            </a:r>
          </a:p>
          <a:p>
            <a:pPr lvl="1" eaLnBrk="1" hangingPunct="1"/>
            <a:r>
              <a:rPr lang="ko-KR" altLang="en-US" sz="1800" smtClean="0"/>
              <a:t>차폐판을 연결하는 경우 차폐 효과는 차폐재의 </a:t>
            </a:r>
            <a:r>
              <a:rPr lang="ko-KR" altLang="en-US" sz="1800" smtClean="0">
                <a:solidFill>
                  <a:srgbClr val="CC0000"/>
                </a:solidFill>
              </a:rPr>
              <a:t>이음매</a:t>
            </a:r>
            <a:r>
              <a:rPr lang="ko-KR" altLang="en-US" sz="1800" smtClean="0"/>
              <a:t>를 통한 전류 흐름이 발생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ko-KR" altLang="en-US" sz="1800" smtClean="0"/>
              <a:t>		그러므로 </a:t>
            </a:r>
            <a:r>
              <a:rPr lang="ko-KR" altLang="en-US" sz="1800" smtClean="0">
                <a:solidFill>
                  <a:srgbClr val="CC0000"/>
                </a:solidFill>
              </a:rPr>
              <a:t>이음매의</a:t>
            </a:r>
            <a:r>
              <a:rPr lang="ko-KR" altLang="en-US" sz="1800" smtClean="0"/>
              <a:t> </a:t>
            </a:r>
            <a:r>
              <a:rPr lang="ko-KR" altLang="en-US" sz="1800" smtClean="0">
                <a:solidFill>
                  <a:srgbClr val="CC0000"/>
                </a:solidFill>
              </a:rPr>
              <a:t>종류</a:t>
            </a:r>
            <a:r>
              <a:rPr lang="ko-KR" altLang="en-US" sz="1800" smtClean="0"/>
              <a:t>에 의해 전체 차폐 효과에 영향을 받음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그러므로 이음매의 차폐성능은 주로 접합점을 통한 </a:t>
            </a:r>
            <a:r>
              <a:rPr lang="ko-KR" altLang="en-US" sz="1800" smtClean="0">
                <a:solidFill>
                  <a:srgbClr val="CC0000"/>
                </a:solidFill>
              </a:rPr>
              <a:t>접촉저항</a:t>
            </a:r>
            <a:r>
              <a:rPr lang="ko-KR" altLang="en-US" sz="1800" smtClean="0"/>
              <a:t>을 </a:t>
            </a:r>
            <a:r>
              <a:rPr lang="ko-KR" altLang="en-US" sz="1800" smtClean="0">
                <a:solidFill>
                  <a:srgbClr val="CC0000"/>
                </a:solidFill>
              </a:rPr>
              <a:t>얼마나 작게</a:t>
            </a:r>
            <a:r>
              <a:rPr lang="ko-KR" altLang="en-US" sz="1800" smtClean="0"/>
              <a:t> 하느냐에 의해 결정됨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이음매에 의한 차폐 효과를 크게 하기 위한 세 가지 고려사항</a:t>
            </a:r>
          </a:p>
          <a:p>
            <a:pPr lvl="2" eaLnBrk="1" hangingPunct="1"/>
            <a:r>
              <a:rPr lang="ko-KR" altLang="en-US" smtClean="0">
                <a:solidFill>
                  <a:srgbClr val="CC0000"/>
                </a:solidFill>
              </a:rPr>
              <a:t>전도성 접촉</a:t>
            </a:r>
            <a:r>
              <a:rPr lang="ko-KR" altLang="en-US" smtClean="0"/>
              <a:t> </a:t>
            </a:r>
            <a:r>
              <a:rPr lang="en-US" altLang="ko-KR" smtClean="0"/>
              <a:t>: </a:t>
            </a:r>
            <a:r>
              <a:rPr lang="ko-KR" altLang="en-US" smtClean="0"/>
              <a:t>모든 이음매들은 전도체로 만듦</a:t>
            </a:r>
            <a:r>
              <a:rPr lang="en-US" altLang="ko-KR" smtClean="0"/>
              <a:t>(</a:t>
            </a:r>
            <a:r>
              <a:rPr lang="ko-KR" altLang="en-US" smtClean="0"/>
              <a:t>접촉저항을 줄이기 위해</a:t>
            </a:r>
            <a:r>
              <a:rPr lang="en-US" altLang="ko-KR" smtClean="0"/>
              <a:t>)</a:t>
            </a:r>
          </a:p>
          <a:p>
            <a:pPr lvl="2" eaLnBrk="1" hangingPunct="1"/>
            <a:r>
              <a:rPr lang="ko-KR" altLang="en-US" smtClean="0">
                <a:solidFill>
                  <a:srgbClr val="CC0000"/>
                </a:solidFill>
              </a:rPr>
              <a:t>이음매 중첩</a:t>
            </a:r>
            <a:r>
              <a:rPr lang="ko-KR" altLang="en-US" smtClean="0"/>
              <a:t> </a:t>
            </a:r>
            <a:r>
              <a:rPr lang="en-US" altLang="ko-KR" smtClean="0"/>
              <a:t>: </a:t>
            </a:r>
            <a:r>
              <a:rPr lang="ko-KR" altLang="en-US" smtClean="0"/>
              <a:t>이음매가 고주파수에서 전기적인 단락으로 동작할 수 있도록 </a:t>
            </a:r>
            <a:r>
              <a:rPr lang="en-US" altLang="ko-KR" smtClean="0"/>
              <a:t>(</a:t>
            </a:r>
            <a:r>
              <a:rPr lang="ko-KR" altLang="en-US" smtClean="0"/>
              <a:t>충분한 용량성 결합을 할 수 있도록</a:t>
            </a:r>
            <a:r>
              <a:rPr lang="en-US" altLang="ko-KR" smtClean="0"/>
              <a:t>) </a:t>
            </a:r>
            <a:r>
              <a:rPr lang="ko-KR" altLang="en-US" smtClean="0"/>
              <a:t>이음매 면을 크게 중첩시킴</a:t>
            </a:r>
            <a:r>
              <a:rPr lang="en-US" altLang="ko-KR" smtClean="0"/>
              <a:t>.</a:t>
            </a:r>
          </a:p>
          <a:p>
            <a:pPr lvl="2" eaLnBrk="1" hangingPunct="1"/>
            <a:r>
              <a:rPr lang="en-US" altLang="ko-KR" smtClean="0">
                <a:solidFill>
                  <a:srgbClr val="CC0000"/>
                </a:solidFill>
              </a:rPr>
              <a:t>Gasket/Joint</a:t>
            </a:r>
            <a:r>
              <a:rPr lang="en-US" altLang="ko-KR" smtClean="0"/>
              <a:t> </a:t>
            </a:r>
            <a:r>
              <a:rPr lang="ko-KR" altLang="en-US" smtClean="0"/>
              <a:t>접촉점 </a:t>
            </a:r>
            <a:r>
              <a:rPr lang="en-US" altLang="ko-KR" smtClean="0"/>
              <a:t>: </a:t>
            </a:r>
            <a:r>
              <a:rPr lang="ko-KR" altLang="en-US" smtClean="0">
                <a:solidFill>
                  <a:srgbClr val="CC0000"/>
                </a:solidFill>
              </a:rPr>
              <a:t>도체성 </a:t>
            </a:r>
            <a:r>
              <a:rPr lang="en-US" altLang="ko-KR" smtClean="0">
                <a:solidFill>
                  <a:srgbClr val="CC0000"/>
                </a:solidFill>
              </a:rPr>
              <a:t>Gasket</a:t>
            </a:r>
            <a:r>
              <a:rPr lang="ko-KR" altLang="en-US" smtClean="0"/>
              <a:t>을 사용하여 연결면 사이의 접촉을 만듬</a:t>
            </a:r>
            <a:r>
              <a:rPr lang="en-US" altLang="ko-KR" smtClean="0"/>
              <a:t>(Gasket</a:t>
            </a:r>
            <a:r>
              <a:rPr lang="ko-KR" altLang="en-US" smtClean="0"/>
              <a:t>의 전기적 성질이 차폐제와 거의 동일한 것을 사용해야 함</a:t>
            </a:r>
            <a:r>
              <a:rPr lang="en-US" altLang="ko-KR" smtClean="0"/>
              <a:t>.)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ko-KR" smtClean="0"/>
              <a:t>	    electrical continuity</a:t>
            </a:r>
            <a:r>
              <a:rPr lang="ko-KR" altLang="en-US" smtClean="0"/>
              <a:t>의 보장을 위함</a:t>
            </a:r>
            <a:r>
              <a:rPr lang="en-US" altLang="ko-KR" smtClean="0"/>
              <a:t>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ko-KR" smtClean="0"/>
              <a:t>	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982663" y="2205038"/>
            <a:ext cx="360362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1354138" y="4930775"/>
            <a:ext cx="360362" cy="144463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433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4DA4DC-0FBD-4CDB-B23D-337960EFBBDE}" type="slidenum">
              <a:rPr lang="en-US" altLang="ko-KR" smtClean="0">
                <a:latin typeface="굴림" charset="-127"/>
                <a:ea typeface="굴림" charset="-127"/>
              </a:rPr>
              <a:pPr/>
              <a:t>12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/>
            <a:r>
              <a:rPr lang="en-US" altLang="ko-KR" sz="1800" smtClean="0"/>
              <a:t>Gasket</a:t>
            </a:r>
            <a:r>
              <a:rPr lang="ko-KR" altLang="en-US" sz="1800" smtClean="0"/>
              <a:t>을 이용한 이음매 차폐의 예시</a:t>
            </a:r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endParaRPr lang="ko-KR" altLang="en-US" sz="1800" smtClean="0"/>
          </a:p>
          <a:p>
            <a:pPr eaLnBrk="1" hangingPunct="1"/>
            <a:r>
              <a:rPr lang="ko-KR" altLang="en-US" sz="1800" smtClean="0"/>
              <a:t>차폐성능은 연결면의 매질에 의해서 크게 영향을 받음</a:t>
            </a:r>
            <a:r>
              <a:rPr lang="en-US" altLang="ko-KR" sz="1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smtClean="0"/>
              <a:t>	</a:t>
            </a:r>
            <a:r>
              <a:rPr lang="en-US" altLang="ko-KR" sz="1600" smtClean="0"/>
              <a:t>   </a:t>
            </a:r>
            <a:r>
              <a:rPr lang="ko-KR" altLang="en-US" sz="1600" smtClean="0">
                <a:solidFill>
                  <a:srgbClr val="CC0000"/>
                </a:solidFill>
              </a:rPr>
              <a:t>산화나 노화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현상</a:t>
            </a:r>
            <a:r>
              <a:rPr lang="ko-KR" altLang="en-US" sz="1600" smtClean="0"/>
              <a:t>은 연결점의 접촉 저항을 크게 하여 </a:t>
            </a:r>
            <a:r>
              <a:rPr lang="ko-KR" altLang="en-US" sz="1600" smtClean="0">
                <a:solidFill>
                  <a:srgbClr val="CC0000"/>
                </a:solidFill>
              </a:rPr>
              <a:t>차폐 성능을 크게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감소</a:t>
            </a:r>
            <a:r>
              <a:rPr lang="ko-KR" altLang="en-US" sz="1600" smtClean="0"/>
              <a:t>시킬 수 있음</a:t>
            </a:r>
          </a:p>
          <a:p>
            <a:pPr eaLnBrk="1" hangingPunct="1">
              <a:buFont typeface="Wingdings" pitchFamily="2" charset="2"/>
              <a:buNone/>
            </a:pPr>
            <a:endParaRPr lang="ko-KR" altLang="en-US" sz="1600" smtClean="0"/>
          </a:p>
          <a:p>
            <a:pPr eaLnBrk="1" hangingPunct="1"/>
            <a:r>
              <a:rPr lang="ko-KR" altLang="en-US" sz="1800" smtClean="0"/>
              <a:t>일반적으로 우수한 차폐 성능을 얻기 위해서는</a:t>
            </a:r>
          </a:p>
          <a:p>
            <a:pPr lvl="1" eaLnBrk="1" hangingPunct="1"/>
            <a:r>
              <a:rPr lang="ko-KR" altLang="en-US" sz="1600" smtClean="0"/>
              <a:t>금 접합면</a:t>
            </a:r>
            <a:r>
              <a:rPr lang="en-US" altLang="ko-KR" sz="1600" smtClean="0"/>
              <a:t>, </a:t>
            </a:r>
            <a:r>
              <a:rPr lang="ko-KR" altLang="en-US" sz="1600" smtClean="0"/>
              <a:t>알루미늄 접합면</a:t>
            </a:r>
            <a:r>
              <a:rPr lang="en-US" altLang="ko-KR" sz="1600" smtClean="0"/>
              <a:t>, </a:t>
            </a:r>
            <a:r>
              <a:rPr lang="ko-KR" altLang="en-US" sz="1600" smtClean="0"/>
              <a:t>스테인레스강 접합면 등을 사용</a:t>
            </a:r>
          </a:p>
          <a:p>
            <a:pPr lvl="1" eaLnBrk="1" hangingPunct="1"/>
            <a:r>
              <a:rPr lang="en-US" altLang="ko-KR" sz="1600" smtClean="0"/>
              <a:t>Ni, Cu </a:t>
            </a:r>
            <a:r>
              <a:rPr lang="ko-KR" altLang="en-US" sz="1600" smtClean="0"/>
              <a:t>합금으로 </a:t>
            </a:r>
            <a:r>
              <a:rPr lang="ko-KR" altLang="en-US" sz="1600" smtClean="0">
                <a:solidFill>
                  <a:srgbClr val="CC0000"/>
                </a:solidFill>
              </a:rPr>
              <a:t>산화에 강한</a:t>
            </a:r>
            <a:r>
              <a:rPr lang="ko-KR" altLang="en-US" sz="1600" smtClean="0"/>
              <a:t> </a:t>
            </a:r>
            <a:r>
              <a:rPr lang="en-US" altLang="ko-KR" sz="1600" smtClean="0"/>
              <a:t>Monel</a:t>
            </a:r>
            <a:r>
              <a:rPr lang="ko-KR" altLang="en-US" sz="1600" smtClean="0"/>
              <a:t>재료의 주석판 </a:t>
            </a:r>
            <a:r>
              <a:rPr lang="en-US" altLang="ko-KR" sz="1600" smtClean="0">
                <a:solidFill>
                  <a:srgbClr val="CC0000"/>
                </a:solidFill>
              </a:rPr>
              <a:t>Gasket</a:t>
            </a:r>
            <a:r>
              <a:rPr lang="ko-KR" altLang="en-US" sz="1600" smtClean="0"/>
              <a:t>을 사용하고 있음</a:t>
            </a:r>
            <a:r>
              <a:rPr lang="en-US" altLang="ko-KR" sz="1600" smtClean="0"/>
              <a:t>.</a:t>
            </a:r>
          </a:p>
          <a:p>
            <a:pPr eaLnBrk="1" hangingPunct="1"/>
            <a:endParaRPr lang="en-US" altLang="ko-KR" sz="1600" smtClean="0"/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>
            <a:off x="611188" y="4575175"/>
            <a:ext cx="360362" cy="144463"/>
          </a:xfrm>
          <a:prstGeom prst="rightArrow">
            <a:avLst>
              <a:gd name="adj1" fmla="val 50000"/>
              <a:gd name="adj2" fmla="val 62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43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484313"/>
            <a:ext cx="4321175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2987675" y="3716338"/>
            <a:ext cx="3960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9. Gaskt</a:t>
            </a:r>
            <a:r>
              <a:rPr lang="ko-KR" altLang="en-US" sz="1600" b="1"/>
              <a:t>의 연결 방법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2056" name="슬라이드 번호 개체 틀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A3E8D0-2F06-40E7-A3B5-38974F4E4EBA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20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435975" cy="51831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z="1800" b="1" smtClean="0"/>
              <a:t>차폐 방법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1600" b="1" smtClean="0"/>
              <a:t>Single layer metallic shield (</a:t>
            </a:r>
            <a:r>
              <a:rPr lang="ko-KR" altLang="en-US" sz="1600" b="1" smtClean="0"/>
              <a:t>단일 차폐</a:t>
            </a:r>
            <a:r>
              <a:rPr lang="en-US" altLang="ko-KR" sz="1600" b="1" smtClean="0"/>
              <a:t>)</a:t>
            </a:r>
            <a:endParaRPr lang="en-US" altLang="ko-KR" sz="16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ko-KR" sz="1500" smtClean="0"/>
              <a:t>Reflection loss (</a:t>
            </a:r>
            <a:r>
              <a:rPr lang="ko-KR" altLang="en-US" sz="1500" smtClean="0"/>
              <a:t>반사에 의한 손실</a:t>
            </a:r>
            <a:r>
              <a:rPr lang="en-US" altLang="ko-KR" sz="15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1600" smtClean="0"/>
          </a:p>
          <a:p>
            <a:pPr lvl="1" eaLnBrk="1" hangingPunct="1">
              <a:lnSpc>
                <a:spcPct val="90000"/>
              </a:lnSpc>
            </a:pPr>
            <a:endParaRPr lang="en-US" altLang="ko-KR" sz="1600" smtClean="0"/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ko-KR" sz="1500" smtClean="0"/>
              <a:t>Absorption loss (</a:t>
            </a:r>
            <a:r>
              <a:rPr lang="ko-KR" altLang="en-US" sz="1500" smtClean="0"/>
              <a:t>흡수 손실</a:t>
            </a:r>
            <a:r>
              <a:rPr lang="en-US" altLang="ko-KR" sz="15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500" smtClean="0"/>
              <a:t>		</a:t>
            </a:r>
            <a:r>
              <a:rPr lang="ko-KR" altLang="en-US" sz="1500" smtClean="0"/>
              <a:t>여기에서 </a:t>
            </a:r>
            <a:r>
              <a:rPr lang="en-US" altLang="ko-KR" sz="1500" smtClean="0"/>
              <a:t>t</a:t>
            </a:r>
            <a:r>
              <a:rPr lang="ko-KR" altLang="en-US" sz="1500" smtClean="0"/>
              <a:t>는 차폐재료의 두께</a:t>
            </a:r>
          </a:p>
          <a:p>
            <a:pPr lvl="1" eaLnBrk="1" hangingPunct="1">
              <a:lnSpc>
                <a:spcPct val="90000"/>
              </a:lnSpc>
            </a:pPr>
            <a:endParaRPr lang="ko-KR" altLang="en-US" sz="16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ko-KR" sz="1500" smtClean="0"/>
              <a:t>Internal reflection loss (</a:t>
            </a:r>
            <a:r>
              <a:rPr lang="ko-KR" altLang="en-US" sz="1500" smtClean="0"/>
              <a:t>내부 반사 손실</a:t>
            </a:r>
            <a:r>
              <a:rPr lang="en-US" altLang="ko-KR" sz="15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1500" smtClean="0"/>
              <a:t>흡수손실      가 </a:t>
            </a:r>
            <a:r>
              <a:rPr lang="en-US" altLang="ko-KR" sz="1500" smtClean="0"/>
              <a:t>15dB</a:t>
            </a:r>
            <a:r>
              <a:rPr lang="ko-KR" altLang="en-US" sz="1500" smtClean="0"/>
              <a:t>이상인 경우       은 무시할 수 있음</a:t>
            </a:r>
            <a:r>
              <a:rPr lang="en-US" altLang="ko-KR" sz="1500" smtClean="0"/>
              <a:t>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15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500" smtClean="0"/>
              <a:t>&lt;Reference&gt; Perez ed., </a:t>
            </a:r>
            <a:r>
              <a:rPr lang="en-US" altLang="ko-KR" sz="1500" smtClean="0">
                <a:latin typeface="Arial" charset="0"/>
              </a:rPr>
              <a:t>“</a:t>
            </a:r>
            <a:r>
              <a:rPr lang="en-US" altLang="ko-KR" sz="1500" smtClean="0"/>
              <a:t>Handbook of EMC</a:t>
            </a:r>
            <a:r>
              <a:rPr lang="en-US" altLang="ko-KR" sz="1500" smtClean="0">
                <a:latin typeface="Arial" charset="0"/>
              </a:rPr>
              <a:t>”</a:t>
            </a:r>
            <a:r>
              <a:rPr lang="en-US" altLang="ko-KR" sz="1500" smtClean="0"/>
              <a:t>, chap.9 (electromagnetic shielding), Academic Press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01850" y="5240338"/>
          <a:ext cx="339725" cy="360362"/>
        </p:xfrm>
        <a:graphic>
          <a:graphicData uri="http://schemas.openxmlformats.org/presentationml/2006/ole">
            <p:oleObj spid="_x0000_s2050" name="Equation" r:id="rId3" imgW="203040" imgH="2156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039938" y="1855788"/>
          <a:ext cx="5062537" cy="852487"/>
        </p:xfrm>
        <a:graphic>
          <a:graphicData uri="http://schemas.openxmlformats.org/presentationml/2006/ole">
            <p:oleObj spid="_x0000_s2051" name="Equation" r:id="rId4" imgW="3022560" imgH="50796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395663" y="3068638"/>
          <a:ext cx="1752600" cy="365125"/>
        </p:xfrm>
        <a:graphic>
          <a:graphicData uri="http://schemas.openxmlformats.org/presentationml/2006/ole">
            <p:oleObj spid="_x0000_s2052" name="Equation" r:id="rId5" imgW="1041120" imgH="21564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2473325" y="4325938"/>
          <a:ext cx="4114800" cy="812800"/>
        </p:xfrm>
        <a:graphic>
          <a:graphicData uri="http://schemas.openxmlformats.org/presentationml/2006/ole">
            <p:oleObj spid="_x0000_s2053" name="Equation" r:id="rId6" imgW="2450880" imgH="482400" progId="Equation.3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200525" y="5229225"/>
          <a:ext cx="414338" cy="371475"/>
        </p:xfrm>
        <a:graphic>
          <a:graphicData uri="http://schemas.openxmlformats.org/presentationml/2006/ole">
            <p:oleObj spid="_x0000_s2054" name="Equation" r:id="rId7" imgW="2412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921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B7C93B-D6C7-473D-B14C-0A11CC9EE609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508125" y="5386388"/>
            <a:ext cx="2530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latin typeface="Times New Roman" pitchFamily="18" charset="0"/>
              </a:rPr>
              <a:t>Multimedia laminated shield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867400" y="5368925"/>
            <a:ext cx="197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>
                <a:latin typeface="Times New Roman" pitchFamily="18" charset="0"/>
              </a:rPr>
              <a:t>Isolated double shield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" y="11430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ko-KR" sz="2000" b="1"/>
              <a:t>Multiple layer metallic shields (</a:t>
            </a:r>
            <a:r>
              <a:rPr lang="ko-KR" altLang="en-US" sz="2000" b="1"/>
              <a:t>다중 차폐</a:t>
            </a:r>
            <a:r>
              <a:rPr lang="en-US" altLang="ko-KR" sz="2000" b="1"/>
              <a:t>)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ko-KR" altLang="en-US"/>
              <a:t>다중 차폐의 차폐 효과는 차폐판들의 임피던스와 두께를 조정하여 크게할 수 있음</a:t>
            </a:r>
            <a:r>
              <a:rPr lang="en-US" altLang="ko-KR"/>
              <a:t>.</a:t>
            </a:r>
          </a:p>
        </p:txBody>
      </p:sp>
      <p:grpSp>
        <p:nvGrpSpPr>
          <p:cNvPr id="9224" name="Group 6"/>
          <p:cNvGrpSpPr>
            <a:grpSpLocks/>
          </p:cNvGrpSpPr>
          <p:nvPr/>
        </p:nvGrpSpPr>
        <p:grpSpPr bwMode="auto">
          <a:xfrm>
            <a:off x="1219200" y="2060575"/>
            <a:ext cx="3276600" cy="3263900"/>
            <a:chOff x="768" y="1516"/>
            <a:chExt cx="2064" cy="2056"/>
          </a:xfrm>
        </p:grpSpPr>
        <p:sp>
          <p:nvSpPr>
            <p:cNvPr id="9243" name="Rectangle 7" descr="밝은 상향 대각선"/>
            <p:cNvSpPr>
              <a:spLocks noChangeArrowheads="1"/>
            </p:cNvSpPr>
            <p:nvPr/>
          </p:nvSpPr>
          <p:spPr bwMode="auto">
            <a:xfrm>
              <a:off x="768" y="1776"/>
              <a:ext cx="384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44" name="Rectangle 8" descr="밝은 하향 대각선"/>
            <p:cNvSpPr>
              <a:spLocks noChangeArrowheads="1"/>
            </p:cNvSpPr>
            <p:nvPr/>
          </p:nvSpPr>
          <p:spPr bwMode="auto">
            <a:xfrm>
              <a:off x="1152" y="1776"/>
              <a:ext cx="288" cy="1584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45" name="Rectangle 9" descr="밝은 상향 대각선"/>
            <p:cNvSpPr>
              <a:spLocks noChangeArrowheads="1"/>
            </p:cNvSpPr>
            <p:nvPr/>
          </p:nvSpPr>
          <p:spPr bwMode="auto">
            <a:xfrm>
              <a:off x="1440" y="1776"/>
              <a:ext cx="288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46" name="Rectangle 10" descr="밝은 하향 대각선"/>
            <p:cNvSpPr>
              <a:spLocks noChangeArrowheads="1"/>
            </p:cNvSpPr>
            <p:nvPr/>
          </p:nvSpPr>
          <p:spPr bwMode="auto">
            <a:xfrm>
              <a:off x="2544" y="1776"/>
              <a:ext cx="288" cy="1584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47" name="Line 11"/>
            <p:cNvSpPr>
              <a:spLocks noChangeShapeType="1"/>
            </p:cNvSpPr>
            <p:nvPr/>
          </p:nvSpPr>
          <p:spPr bwMode="auto">
            <a:xfrm>
              <a:off x="768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48" name="Line 12"/>
            <p:cNvSpPr>
              <a:spLocks noChangeShapeType="1"/>
            </p:cNvSpPr>
            <p:nvPr/>
          </p:nvSpPr>
          <p:spPr bwMode="auto">
            <a:xfrm>
              <a:off x="1152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49" name="Line 13"/>
            <p:cNvSpPr>
              <a:spLocks noChangeShapeType="1"/>
            </p:cNvSpPr>
            <p:nvPr/>
          </p:nvSpPr>
          <p:spPr bwMode="auto">
            <a:xfrm>
              <a:off x="1440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50" name="Line 14"/>
            <p:cNvSpPr>
              <a:spLocks noChangeShapeType="1"/>
            </p:cNvSpPr>
            <p:nvPr/>
          </p:nvSpPr>
          <p:spPr bwMode="auto">
            <a:xfrm>
              <a:off x="1728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51" name="Line 15"/>
            <p:cNvSpPr>
              <a:spLocks noChangeShapeType="1"/>
            </p:cNvSpPr>
            <p:nvPr/>
          </p:nvSpPr>
          <p:spPr bwMode="auto">
            <a:xfrm>
              <a:off x="2544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52" name="Line 16"/>
            <p:cNvSpPr>
              <a:spLocks noChangeShapeType="1"/>
            </p:cNvSpPr>
            <p:nvPr/>
          </p:nvSpPr>
          <p:spPr bwMode="auto">
            <a:xfrm>
              <a:off x="2832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864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54" name="Text Box 18"/>
            <p:cNvSpPr txBox="1">
              <a:spLocks noChangeArrowheads="1"/>
            </p:cNvSpPr>
            <p:nvPr/>
          </p:nvSpPr>
          <p:spPr bwMode="auto">
            <a:xfrm>
              <a:off x="1212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55" name="Text Box 19"/>
            <p:cNvSpPr txBox="1">
              <a:spLocks noChangeArrowheads="1"/>
            </p:cNvSpPr>
            <p:nvPr/>
          </p:nvSpPr>
          <p:spPr bwMode="auto">
            <a:xfrm>
              <a:off x="1488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56" name="Text Box 20"/>
            <p:cNvSpPr txBox="1">
              <a:spLocks noChangeArrowheads="1"/>
            </p:cNvSpPr>
            <p:nvPr/>
          </p:nvSpPr>
          <p:spPr bwMode="auto">
            <a:xfrm>
              <a:off x="2592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9257" name="Text Box 21"/>
            <p:cNvSpPr txBox="1">
              <a:spLocks noChangeArrowheads="1"/>
            </p:cNvSpPr>
            <p:nvPr/>
          </p:nvSpPr>
          <p:spPr bwMode="auto">
            <a:xfrm>
              <a:off x="1920" y="1516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>
                  <a:latin typeface="Times New Roman" pitchFamily="18" charset="0"/>
                </a:rPr>
                <a:t>layers</a:t>
              </a:r>
            </a:p>
          </p:txBody>
        </p:sp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864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59" name="Text Box 23"/>
            <p:cNvSpPr txBox="1">
              <a:spLocks noChangeArrowheads="1"/>
            </p:cNvSpPr>
            <p:nvPr/>
          </p:nvSpPr>
          <p:spPr bwMode="auto">
            <a:xfrm>
              <a:off x="1196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60" name="Text Box 24"/>
            <p:cNvSpPr txBox="1">
              <a:spLocks noChangeArrowheads="1"/>
            </p:cNvSpPr>
            <p:nvPr/>
          </p:nvSpPr>
          <p:spPr bwMode="auto">
            <a:xfrm>
              <a:off x="1488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61" name="Text Box 25"/>
            <p:cNvSpPr txBox="1">
              <a:spLocks noChangeArrowheads="1"/>
            </p:cNvSpPr>
            <p:nvPr/>
          </p:nvSpPr>
          <p:spPr bwMode="auto">
            <a:xfrm>
              <a:off x="2588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9262" name="Text Box 26"/>
            <p:cNvSpPr txBox="1">
              <a:spLocks noChangeArrowheads="1"/>
            </p:cNvSpPr>
            <p:nvPr/>
          </p:nvSpPr>
          <p:spPr bwMode="auto">
            <a:xfrm>
              <a:off x="1872" y="2400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/>
                <a:t>‥‥‥</a:t>
              </a:r>
            </a:p>
          </p:txBody>
        </p:sp>
      </p:grpSp>
      <p:grpSp>
        <p:nvGrpSpPr>
          <p:cNvPr id="9225" name="Group 27"/>
          <p:cNvGrpSpPr>
            <a:grpSpLocks/>
          </p:cNvGrpSpPr>
          <p:nvPr/>
        </p:nvGrpSpPr>
        <p:grpSpPr bwMode="auto">
          <a:xfrm>
            <a:off x="5715000" y="2092325"/>
            <a:ext cx="2209800" cy="3232150"/>
            <a:chOff x="3600" y="1536"/>
            <a:chExt cx="1392" cy="2036"/>
          </a:xfrm>
        </p:grpSpPr>
        <p:sp>
          <p:nvSpPr>
            <p:cNvPr id="9229" name="Rectangle 28" descr="밝은 상향 대각선"/>
            <p:cNvSpPr>
              <a:spLocks noChangeArrowheads="1"/>
            </p:cNvSpPr>
            <p:nvPr/>
          </p:nvSpPr>
          <p:spPr bwMode="auto">
            <a:xfrm>
              <a:off x="3600" y="1776"/>
              <a:ext cx="384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30" name="Rectangle 29"/>
            <p:cNvSpPr>
              <a:spLocks noChangeArrowheads="1"/>
            </p:cNvSpPr>
            <p:nvPr/>
          </p:nvSpPr>
          <p:spPr bwMode="auto">
            <a:xfrm>
              <a:off x="3984" y="1776"/>
              <a:ext cx="576" cy="158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31" name="Rectangle 30" descr="밝은 상향 대각선"/>
            <p:cNvSpPr>
              <a:spLocks noChangeArrowheads="1"/>
            </p:cNvSpPr>
            <p:nvPr/>
          </p:nvSpPr>
          <p:spPr bwMode="auto">
            <a:xfrm>
              <a:off x="4560" y="1776"/>
              <a:ext cx="432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232" name="Line 31"/>
            <p:cNvSpPr>
              <a:spLocks noChangeShapeType="1"/>
            </p:cNvSpPr>
            <p:nvPr/>
          </p:nvSpPr>
          <p:spPr bwMode="auto">
            <a:xfrm>
              <a:off x="3600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33" name="Line 32"/>
            <p:cNvSpPr>
              <a:spLocks noChangeShapeType="1"/>
            </p:cNvSpPr>
            <p:nvPr/>
          </p:nvSpPr>
          <p:spPr bwMode="auto">
            <a:xfrm>
              <a:off x="3984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34" name="Line 33"/>
            <p:cNvSpPr>
              <a:spLocks noChangeShapeType="1"/>
            </p:cNvSpPr>
            <p:nvPr/>
          </p:nvSpPr>
          <p:spPr bwMode="auto">
            <a:xfrm>
              <a:off x="4560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35" name="Line 34"/>
            <p:cNvSpPr>
              <a:spLocks noChangeShapeType="1"/>
            </p:cNvSpPr>
            <p:nvPr/>
          </p:nvSpPr>
          <p:spPr bwMode="auto">
            <a:xfrm>
              <a:off x="4992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36" name="Text Box 35"/>
            <p:cNvSpPr txBox="1">
              <a:spLocks noChangeArrowheads="1"/>
            </p:cNvSpPr>
            <p:nvPr/>
          </p:nvSpPr>
          <p:spPr bwMode="auto">
            <a:xfrm>
              <a:off x="3696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37" name="Text Box 36"/>
            <p:cNvSpPr txBox="1">
              <a:spLocks noChangeArrowheads="1"/>
            </p:cNvSpPr>
            <p:nvPr/>
          </p:nvSpPr>
          <p:spPr bwMode="auto">
            <a:xfrm>
              <a:off x="4188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38" name="Text Box 37"/>
            <p:cNvSpPr txBox="1">
              <a:spLocks noChangeArrowheads="1"/>
            </p:cNvSpPr>
            <p:nvPr/>
          </p:nvSpPr>
          <p:spPr bwMode="auto">
            <a:xfrm>
              <a:off x="4668" y="15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39" name="Text Box 38"/>
            <p:cNvSpPr txBox="1">
              <a:spLocks noChangeArrowheads="1"/>
            </p:cNvSpPr>
            <p:nvPr/>
          </p:nvSpPr>
          <p:spPr bwMode="auto">
            <a:xfrm>
              <a:off x="3696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40" name="Text Box 39"/>
            <p:cNvSpPr txBox="1">
              <a:spLocks noChangeArrowheads="1"/>
            </p:cNvSpPr>
            <p:nvPr/>
          </p:nvSpPr>
          <p:spPr bwMode="auto">
            <a:xfrm>
              <a:off x="4220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41" name="Text Box 40"/>
            <p:cNvSpPr txBox="1">
              <a:spLocks noChangeArrowheads="1"/>
            </p:cNvSpPr>
            <p:nvPr/>
          </p:nvSpPr>
          <p:spPr bwMode="auto">
            <a:xfrm>
              <a:off x="4700" y="3360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600" i="1">
                  <a:latin typeface="Times New Roman" pitchFamily="18" charset="0"/>
                </a:rPr>
                <a:t>t</a:t>
              </a:r>
              <a:r>
                <a:rPr lang="en-US" altLang="ko-KR" sz="1600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42" name="Text Box 41"/>
            <p:cNvSpPr txBox="1">
              <a:spLocks noChangeArrowheads="1"/>
            </p:cNvSpPr>
            <p:nvPr/>
          </p:nvSpPr>
          <p:spPr bwMode="auto">
            <a:xfrm>
              <a:off x="3960" y="2378"/>
              <a:ext cx="6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Times New Roman" pitchFamily="18" charset="0"/>
                </a:rPr>
                <a:t>Dry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Times New Roman" pitchFamily="18" charset="0"/>
                </a:rPr>
                <a:t>polywood</a:t>
              </a:r>
            </a:p>
          </p:txBody>
        </p:sp>
      </p:grpSp>
      <p:sp>
        <p:nvSpPr>
          <p:cNvPr id="9226" name="Text Box 42"/>
          <p:cNvSpPr txBox="1">
            <a:spLocks noChangeArrowheads="1"/>
          </p:cNvSpPr>
          <p:nvPr/>
        </p:nvSpPr>
        <p:spPr bwMode="auto">
          <a:xfrm>
            <a:off x="2447925" y="5876925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5. (a) </a:t>
            </a:r>
            <a:r>
              <a:rPr lang="ko-KR" altLang="en-US" sz="1600" b="1"/>
              <a:t>다중 차폐 </a:t>
            </a:r>
            <a:r>
              <a:rPr lang="en-US" altLang="ko-KR" sz="1600" b="1"/>
              <a:t>(b) </a:t>
            </a:r>
            <a:r>
              <a:rPr lang="ko-KR" altLang="en-US" sz="1600" b="1"/>
              <a:t>분리형 이중 차폐</a:t>
            </a:r>
          </a:p>
        </p:txBody>
      </p:sp>
      <p:sp>
        <p:nvSpPr>
          <p:cNvPr id="9227" name="Text Box 43"/>
          <p:cNvSpPr txBox="1">
            <a:spLocks noChangeArrowheads="1"/>
          </p:cNvSpPr>
          <p:nvPr/>
        </p:nvSpPr>
        <p:spPr bwMode="auto">
          <a:xfrm>
            <a:off x="1162050" y="5357813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(a)</a:t>
            </a:r>
          </a:p>
        </p:txBody>
      </p:sp>
      <p:sp>
        <p:nvSpPr>
          <p:cNvPr id="9228" name="Text Box 44"/>
          <p:cNvSpPr txBox="1">
            <a:spLocks noChangeArrowheads="1"/>
          </p:cNvSpPr>
          <p:nvPr/>
        </p:nvSpPr>
        <p:spPr bwMode="auto">
          <a:xfrm>
            <a:off x="5497513" y="5348288"/>
            <a:ext cx="493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(b)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308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356566-C411-4D1D-A498-AFB21B3AA2A8}" type="slidenum">
              <a:rPr lang="en-US" altLang="ko-KR" smtClean="0">
                <a:latin typeface="굴림" charset="-127"/>
                <a:ea typeface="굴림" charset="-127"/>
              </a:rPr>
              <a:pPr/>
              <a:t>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ko-KR" sz="2000" b="1"/>
              <a:t>Multiple layer metallic shield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ko-KR"/>
              <a:t>Total reflection loss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ko-KR"/>
              <a:t>Attenuation loss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ko-KR"/>
              <a:t>Correction term from successive internal reflections</a:t>
            </a:r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altLang="ko-KR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en-US" altLang="ko-KR"/>
              <a:t>	where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316038" y="1871663"/>
          <a:ext cx="5699125" cy="893762"/>
        </p:xfrm>
        <a:graphic>
          <a:graphicData uri="http://schemas.openxmlformats.org/presentationml/2006/ole">
            <p:oleObj spid="_x0000_s3074" name="Equation" r:id="rId3" imgW="3403440" imgH="53316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920875" y="3328988"/>
          <a:ext cx="3803650" cy="387350"/>
        </p:xfrm>
        <a:graphic>
          <a:graphicData uri="http://schemas.openxmlformats.org/presentationml/2006/ole">
            <p:oleObj spid="_x0000_s3075" name="Equation" r:id="rId4" imgW="2260440" imgH="22860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414463" y="4311650"/>
          <a:ext cx="5819775" cy="469900"/>
        </p:xfrm>
        <a:graphic>
          <a:graphicData uri="http://schemas.openxmlformats.org/presentationml/2006/ole">
            <p:oleObj spid="_x0000_s3076" name="Equation" r:id="rId5" imgW="3466800" imgH="27936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328738" y="5203825"/>
          <a:ext cx="3236912" cy="787400"/>
        </p:xfrm>
        <a:graphic>
          <a:graphicData uri="http://schemas.openxmlformats.org/presentationml/2006/ole">
            <p:oleObj spid="_x0000_s3077" name="Equation" r:id="rId6" imgW="1930320" imgH="46980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5076825" y="5359400"/>
          <a:ext cx="2171700" cy="446088"/>
        </p:xfrm>
        <a:graphic>
          <a:graphicData uri="http://schemas.openxmlformats.org/presentationml/2006/ole">
            <p:oleObj spid="_x0000_s3078" name="Equation" r:id="rId7" imgW="129528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4103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B01795-E1C4-4E0A-A9FF-4D155E8DF3A0}" type="slidenum">
              <a:rPr lang="en-US" altLang="ko-KR" smtClean="0">
                <a:latin typeface="굴림" charset="-127"/>
                <a:ea typeface="굴림" charset="-127"/>
              </a:rPr>
              <a:pPr/>
              <a:t>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6202363" cy="5005387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Isolated conducting metal sheets separated by an inner core made up of </a:t>
            </a:r>
            <a:r>
              <a:rPr lang="en-US" altLang="ko-KR" smtClean="0">
                <a:solidFill>
                  <a:srgbClr val="CC0000"/>
                </a:solidFill>
              </a:rPr>
              <a:t>dry plywood</a:t>
            </a:r>
          </a:p>
          <a:p>
            <a:pPr lvl="1" eaLnBrk="1" hangingPunct="1"/>
            <a:r>
              <a:rPr lang="en-US" altLang="ko-KR" sz="1800" smtClean="0"/>
              <a:t>Very high shielding is available at the resonant frequency		. </a:t>
            </a:r>
          </a:p>
          <a:p>
            <a:pPr lvl="1" eaLnBrk="1" hangingPunct="1"/>
            <a:r>
              <a:rPr lang="en-US" altLang="ko-KR" sz="1800" smtClean="0"/>
              <a:t>Plywood : no water, low loss dielectric, zero conductivity</a:t>
            </a:r>
          </a:p>
        </p:txBody>
      </p:sp>
      <p:grpSp>
        <p:nvGrpSpPr>
          <p:cNvPr id="4106" name="Group 4"/>
          <p:cNvGrpSpPr>
            <a:grpSpLocks/>
          </p:cNvGrpSpPr>
          <p:nvPr/>
        </p:nvGrpSpPr>
        <p:grpSpPr bwMode="auto">
          <a:xfrm>
            <a:off x="6705600" y="1295400"/>
            <a:ext cx="1751013" cy="2659063"/>
            <a:chOff x="3600" y="1575"/>
            <a:chExt cx="1392" cy="2034"/>
          </a:xfrm>
        </p:grpSpPr>
        <p:sp>
          <p:nvSpPr>
            <p:cNvPr id="4107" name="Rectangle 5" descr="밝은 상향 대각선"/>
            <p:cNvSpPr>
              <a:spLocks noChangeArrowheads="1"/>
            </p:cNvSpPr>
            <p:nvPr/>
          </p:nvSpPr>
          <p:spPr bwMode="auto">
            <a:xfrm>
              <a:off x="3600" y="1776"/>
              <a:ext cx="384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8" name="Rectangle 6"/>
            <p:cNvSpPr>
              <a:spLocks noChangeArrowheads="1"/>
            </p:cNvSpPr>
            <p:nvPr/>
          </p:nvSpPr>
          <p:spPr bwMode="auto">
            <a:xfrm>
              <a:off x="3984" y="1776"/>
              <a:ext cx="576" cy="1584"/>
            </a:xfrm>
            <a:prstGeom prst="rect">
              <a:avLst/>
            </a:prstGeom>
            <a:solidFill>
              <a:srgbClr val="EEEEE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9" name="Rectangle 7" descr="밝은 상향 대각선"/>
            <p:cNvSpPr>
              <a:spLocks noChangeArrowheads="1"/>
            </p:cNvSpPr>
            <p:nvPr/>
          </p:nvSpPr>
          <p:spPr bwMode="auto">
            <a:xfrm>
              <a:off x="4560" y="1776"/>
              <a:ext cx="432" cy="158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10" name="Line 8"/>
            <p:cNvSpPr>
              <a:spLocks noChangeShapeType="1"/>
            </p:cNvSpPr>
            <p:nvPr/>
          </p:nvSpPr>
          <p:spPr bwMode="auto">
            <a:xfrm>
              <a:off x="3600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11" name="Line 9"/>
            <p:cNvSpPr>
              <a:spLocks noChangeShapeType="1"/>
            </p:cNvSpPr>
            <p:nvPr/>
          </p:nvSpPr>
          <p:spPr bwMode="auto">
            <a:xfrm>
              <a:off x="3984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>
              <a:off x="4560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4992" y="1776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14" name="Text Box 12"/>
            <p:cNvSpPr txBox="1">
              <a:spLocks noChangeArrowheads="1"/>
            </p:cNvSpPr>
            <p:nvPr/>
          </p:nvSpPr>
          <p:spPr bwMode="auto">
            <a:xfrm>
              <a:off x="3696" y="1575"/>
              <a:ext cx="20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5" name="Text Box 13"/>
            <p:cNvSpPr txBox="1">
              <a:spLocks noChangeArrowheads="1"/>
            </p:cNvSpPr>
            <p:nvPr/>
          </p:nvSpPr>
          <p:spPr bwMode="auto">
            <a:xfrm>
              <a:off x="4189" y="1575"/>
              <a:ext cx="20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16" name="Text Box 14"/>
            <p:cNvSpPr txBox="1">
              <a:spLocks noChangeArrowheads="1"/>
            </p:cNvSpPr>
            <p:nvPr/>
          </p:nvSpPr>
          <p:spPr bwMode="auto">
            <a:xfrm>
              <a:off x="4669" y="1575"/>
              <a:ext cx="20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17" name="Text Box 15"/>
            <p:cNvSpPr txBox="1">
              <a:spLocks noChangeArrowheads="1"/>
            </p:cNvSpPr>
            <p:nvPr/>
          </p:nvSpPr>
          <p:spPr bwMode="auto">
            <a:xfrm>
              <a:off x="3696" y="3398"/>
              <a:ext cx="22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t</a:t>
              </a:r>
              <a:r>
                <a:rPr lang="en-US" altLang="ko-KR" sz="12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8" name="Text Box 16"/>
            <p:cNvSpPr txBox="1">
              <a:spLocks noChangeArrowheads="1"/>
            </p:cNvSpPr>
            <p:nvPr/>
          </p:nvSpPr>
          <p:spPr bwMode="auto">
            <a:xfrm>
              <a:off x="4221" y="3398"/>
              <a:ext cx="22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t</a:t>
              </a:r>
              <a:r>
                <a:rPr lang="en-US" altLang="ko-KR" sz="12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19" name="Text Box 17"/>
            <p:cNvSpPr txBox="1">
              <a:spLocks noChangeArrowheads="1"/>
            </p:cNvSpPr>
            <p:nvPr/>
          </p:nvSpPr>
          <p:spPr bwMode="auto">
            <a:xfrm>
              <a:off x="4700" y="3398"/>
              <a:ext cx="22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200" i="1">
                  <a:latin typeface="Times New Roman" pitchFamily="18" charset="0"/>
                </a:rPr>
                <a:t>t</a:t>
              </a:r>
              <a:r>
                <a:rPr lang="en-US" altLang="ko-KR" sz="1200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20" name="Text Box 18"/>
            <p:cNvSpPr txBox="1">
              <a:spLocks noChangeArrowheads="1"/>
            </p:cNvSpPr>
            <p:nvPr/>
          </p:nvSpPr>
          <p:spPr bwMode="auto">
            <a:xfrm>
              <a:off x="3981" y="2445"/>
              <a:ext cx="63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200">
                  <a:latin typeface="Times New Roman" pitchFamily="18" charset="0"/>
                </a:rPr>
                <a:t>Dry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200">
                  <a:latin typeface="Times New Roman" pitchFamily="18" charset="0"/>
                </a:rPr>
                <a:t>polywood</a:t>
              </a:r>
            </a:p>
          </p:txBody>
        </p:sp>
      </p:grpSp>
      <p:graphicFrame>
        <p:nvGraphicFramePr>
          <p:cNvPr id="4098" name="Object 19"/>
          <p:cNvGraphicFramePr>
            <a:graphicFrameLocks noChangeAspect="1"/>
          </p:cNvGraphicFramePr>
          <p:nvPr/>
        </p:nvGraphicFramePr>
        <p:xfrm>
          <a:off x="419100" y="3733800"/>
          <a:ext cx="6061075" cy="850900"/>
        </p:xfrm>
        <a:graphic>
          <a:graphicData uri="http://schemas.openxmlformats.org/presentationml/2006/ole">
            <p:oleObj spid="_x0000_s4098" name="Equation" r:id="rId3" imgW="3619440" imgH="507960" progId="Equation.3">
              <p:embed/>
            </p:oleObj>
          </a:graphicData>
        </a:graphic>
      </p:graphicFrame>
      <p:graphicFrame>
        <p:nvGraphicFramePr>
          <p:cNvPr id="4099" name="Object 20"/>
          <p:cNvGraphicFramePr>
            <a:graphicFrameLocks noChangeAspect="1"/>
          </p:cNvGraphicFramePr>
          <p:nvPr/>
        </p:nvGraphicFramePr>
        <p:xfrm>
          <a:off x="419100" y="4794250"/>
          <a:ext cx="3868738" cy="387350"/>
        </p:xfrm>
        <a:graphic>
          <a:graphicData uri="http://schemas.openxmlformats.org/presentationml/2006/ole">
            <p:oleObj spid="_x0000_s4099" name="Equation" r:id="rId4" imgW="2298600" imgH="228600" progId="Equation.3">
              <p:embed/>
            </p:oleObj>
          </a:graphicData>
        </a:graphic>
      </p:graphicFrame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381000" y="5410200"/>
          <a:ext cx="6972300" cy="469900"/>
        </p:xfrm>
        <a:graphic>
          <a:graphicData uri="http://schemas.openxmlformats.org/presentationml/2006/ole">
            <p:oleObj spid="_x0000_s4100" name="Equation" r:id="rId5" imgW="4152600" imgH="279360" progId="Equation.3">
              <p:embed/>
            </p:oleObj>
          </a:graphicData>
        </a:graphic>
      </p:graphicFrame>
      <p:graphicFrame>
        <p:nvGraphicFramePr>
          <p:cNvPr id="4101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2366963" y="2027238"/>
          <a:ext cx="869950" cy="519112"/>
        </p:xfrm>
        <a:graphic>
          <a:graphicData uri="http://schemas.openxmlformats.org/presentationml/2006/ole">
            <p:oleObj spid="_x0000_s4101" name="Equation" r:id="rId6" imgW="660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441C6E-F3A0-4A19-9774-EA70379A7692}" type="slidenum">
              <a:rPr lang="en-US" altLang="ko-KR" smtClean="0">
                <a:latin typeface="굴림" charset="-127"/>
                <a:ea typeface="굴림" charset="-127"/>
              </a:rPr>
              <a:pPr/>
              <a:t>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500" smtClean="0"/>
              <a:t>3.4 </a:t>
            </a:r>
            <a:r>
              <a:rPr lang="ko-KR" altLang="en-US" sz="2500" smtClean="0"/>
              <a:t>불연속점 </a:t>
            </a:r>
            <a:r>
              <a:rPr lang="en-US" altLang="ko-KR" sz="2500" smtClean="0"/>
              <a:t>(Discontinuity)</a:t>
            </a:r>
            <a:r>
              <a:rPr lang="ko-KR" altLang="en-US" sz="2500" smtClean="0"/>
              <a:t>에서의 차폐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차폐벽에 존재하는 일반적인 피할 수 없는 불연속점의 종류</a:t>
            </a:r>
          </a:p>
          <a:p>
            <a:pPr lvl="1" eaLnBrk="1" hangingPunct="1"/>
            <a:r>
              <a:rPr lang="ko-KR" altLang="en-US" sz="1800" smtClean="0"/>
              <a:t>환기를 위한 환풍구</a:t>
            </a:r>
          </a:p>
          <a:p>
            <a:pPr lvl="1" eaLnBrk="1" hangingPunct="1"/>
            <a:r>
              <a:rPr lang="ko-KR" altLang="en-US" sz="1800" smtClean="0"/>
              <a:t>시각적 확보를 위한 개구부</a:t>
            </a:r>
          </a:p>
          <a:p>
            <a:pPr lvl="1" eaLnBrk="1" hangingPunct="1"/>
            <a:r>
              <a:rPr lang="ko-KR" altLang="en-US" sz="1800" smtClean="0"/>
              <a:t>차폐판들을 연결하기 위한 용접 이음매</a:t>
            </a:r>
          </a:p>
          <a:p>
            <a:pPr lvl="1" eaLnBrk="1" hangingPunct="1"/>
            <a:r>
              <a:rPr lang="ko-KR" altLang="en-US" sz="1800" smtClean="0"/>
              <a:t>차폐판 연결 틈에 존재하는 긴 개구부 등</a:t>
            </a:r>
            <a:r>
              <a:rPr lang="en-US" altLang="ko-KR" sz="1800" smtClean="0"/>
              <a:t>.</a:t>
            </a: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997200"/>
            <a:ext cx="4897438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284413" y="5734050"/>
            <a:ext cx="4573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6. </a:t>
            </a:r>
            <a:r>
              <a:rPr lang="ko-KR" altLang="en-US" sz="1600" b="1"/>
              <a:t>작은 개구부를 통한 전자기장 결합 원리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5125" name="슬라이드 번호 개체 틀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E654AF-8502-4A1E-AA28-8423A19E63DB}" type="slidenum">
              <a:rPr lang="en-US" altLang="ko-KR" smtClean="0">
                <a:latin typeface="굴림" charset="-127"/>
                <a:ea typeface="굴림" charset="-127"/>
              </a:rPr>
              <a:pPr/>
              <a:t>7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435975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얇은 차폐벽에 존재하는 구멍</a:t>
            </a:r>
          </a:p>
          <a:p>
            <a:pPr lvl="1" eaLnBrk="1" hangingPunct="1"/>
            <a:r>
              <a:rPr lang="ko-KR" altLang="en-US" sz="1800" smtClean="0">
                <a:solidFill>
                  <a:srgbClr val="CC0000"/>
                </a:solidFill>
              </a:rPr>
              <a:t>작은</a:t>
            </a:r>
            <a:r>
              <a:rPr lang="ko-KR" altLang="en-US" sz="1800" smtClean="0"/>
              <a:t> 개구부를 통해 결합되는 전자기장은 개구부의 크기</a:t>
            </a:r>
            <a:r>
              <a:rPr lang="en-US" altLang="ko-KR" sz="1800" smtClean="0"/>
              <a:t>(</a:t>
            </a:r>
            <a:r>
              <a:rPr lang="ko-KR" altLang="en-US" sz="1800" smtClean="0"/>
              <a:t>직경</a:t>
            </a:r>
            <a:r>
              <a:rPr lang="en-US" altLang="ko-KR" sz="1800" smtClean="0"/>
              <a:t>) d</a:t>
            </a:r>
            <a:r>
              <a:rPr lang="ko-KR" altLang="en-US" sz="1800" smtClean="0"/>
              <a:t>와 관계가 있다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일반적인 설계 법칙 </a:t>
            </a:r>
            <a:r>
              <a:rPr lang="en-US" altLang="ko-KR" sz="1800" smtClean="0"/>
              <a:t>: </a:t>
            </a:r>
            <a:r>
              <a:rPr lang="ko-KR" altLang="en-US" sz="1800" smtClean="0"/>
              <a:t>가장 높은 동작 주파수에서 개구부의 직경이         에서        보다 크기 않도록 설계해야함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차폐 효과</a:t>
            </a:r>
            <a:r>
              <a:rPr lang="en-US" altLang="ko-KR" sz="1800" smtClean="0"/>
              <a:t>(SE)</a:t>
            </a:r>
            <a:r>
              <a:rPr lang="ko-KR" altLang="en-US" sz="1800" smtClean="0"/>
              <a:t>는 주로 반사손실에 의해서 결정되며 근사적으로 아래 식과 같음</a:t>
            </a:r>
            <a:r>
              <a:rPr lang="en-US" altLang="ko-KR" sz="1800" smtClean="0"/>
              <a:t>.</a:t>
            </a:r>
          </a:p>
          <a:p>
            <a:pPr lvl="1" eaLnBrk="1" hangingPunct="1"/>
            <a:endParaRPr lang="en-US" altLang="ko-KR" sz="1800" smtClean="0"/>
          </a:p>
          <a:p>
            <a:pPr lvl="1" eaLnBrk="1" hangingPunct="1"/>
            <a:endParaRPr lang="en-US" altLang="ko-KR" sz="1800" smtClean="0"/>
          </a:p>
          <a:p>
            <a:pPr lvl="1" eaLnBrk="1" hangingPunct="1"/>
            <a:endParaRPr lang="en-US" altLang="ko-KR" sz="18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1800" smtClean="0"/>
              <a:t>	</a:t>
            </a:r>
            <a:r>
              <a:rPr lang="ko-KR" altLang="en-US" sz="1800" smtClean="0"/>
              <a:t>여기에서 </a:t>
            </a:r>
            <a:r>
              <a:rPr lang="en-US" altLang="ko-KR" sz="1800" smtClean="0"/>
              <a:t>d</a:t>
            </a:r>
            <a:r>
              <a:rPr lang="ko-KR" altLang="en-US" sz="1800" smtClean="0"/>
              <a:t>는 구멍의 직경이며 </a:t>
            </a:r>
            <a:r>
              <a:rPr lang="en-US" altLang="ko-KR" sz="1800" smtClean="0"/>
              <a:t>t</a:t>
            </a:r>
            <a:r>
              <a:rPr lang="ko-KR" altLang="en-US" sz="1800" smtClean="0"/>
              <a:t>는 차폐벽의 두께임</a:t>
            </a:r>
            <a:r>
              <a:rPr lang="en-US" altLang="ko-KR" sz="1800" smtClean="0"/>
              <a:t>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989888" y="2149475"/>
          <a:ext cx="542925" cy="252413"/>
        </p:xfrm>
        <a:graphic>
          <a:graphicData uri="http://schemas.openxmlformats.org/presentationml/2006/ole">
            <p:oleObj spid="_x0000_s5122" name="Equation" r:id="rId3" imgW="380880" imgH="177480" progId="Equation.3">
              <p:embed/>
            </p:oleObj>
          </a:graphicData>
        </a:graphic>
      </p:graphicFrame>
      <p:pic>
        <p:nvPicPr>
          <p:cNvPr id="512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2925" y="3495675"/>
            <a:ext cx="5689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2420938"/>
          <a:ext cx="504825" cy="234950"/>
        </p:xfrm>
        <a:graphic>
          <a:graphicData uri="http://schemas.openxmlformats.org/presentationml/2006/ole">
            <p:oleObj spid="_x0000_s5123" name="Equation" r:id="rId5" imgW="3808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D0325B-6BA5-43BA-A43E-255677523826}" type="slidenum">
              <a:rPr lang="en-US" altLang="ko-KR" smtClean="0">
                <a:latin typeface="굴림" charset="-127"/>
                <a:ea typeface="굴림" charset="-127"/>
              </a:rPr>
              <a:pPr/>
              <a:t>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z="1800" smtClean="0"/>
              <a:t>얇은 차폐벽에 존재하는 다중 구멍</a:t>
            </a:r>
          </a:p>
          <a:p>
            <a:pPr lvl="1" eaLnBrk="1" hangingPunct="1"/>
            <a:r>
              <a:rPr lang="ko-KR" altLang="en-US" sz="1600" smtClean="0"/>
              <a:t>적당한 양의 공기 순환을 위해서</a:t>
            </a:r>
            <a:r>
              <a:rPr lang="en-US" altLang="ko-KR" sz="1600" smtClean="0"/>
              <a:t>(</a:t>
            </a:r>
            <a:r>
              <a:rPr lang="ko-KR" altLang="en-US" sz="1600" smtClean="0"/>
              <a:t>큰 개구가 필요한 경우</a:t>
            </a:r>
            <a:r>
              <a:rPr lang="en-US" altLang="ko-KR" sz="1600" smtClean="0"/>
              <a:t>), </a:t>
            </a:r>
            <a:r>
              <a:rPr lang="ko-KR" altLang="en-US" sz="1600" smtClean="0"/>
              <a:t>그림 </a:t>
            </a:r>
            <a:r>
              <a:rPr lang="en-US" altLang="ko-KR" sz="1600" smtClean="0"/>
              <a:t>7</a:t>
            </a:r>
            <a:r>
              <a:rPr lang="ko-KR" altLang="en-US" sz="1600" smtClean="0"/>
              <a:t>에서와 같이 사각 격자로 정렬</a:t>
            </a:r>
            <a:r>
              <a:rPr lang="en-US" altLang="ko-KR" sz="1600" smtClean="0"/>
              <a:t>(Array)</a:t>
            </a:r>
            <a:r>
              <a:rPr lang="ko-KR" altLang="en-US" sz="1600" smtClean="0"/>
              <a:t>된 </a:t>
            </a:r>
            <a:r>
              <a:rPr lang="ko-KR" altLang="en-US" sz="1600" smtClean="0">
                <a:solidFill>
                  <a:srgbClr val="CC0000"/>
                </a:solidFill>
              </a:rPr>
              <a:t>다중 개구의 </a:t>
            </a:r>
            <a:r>
              <a:rPr lang="en-US" altLang="ko-KR" sz="1600" smtClean="0">
                <a:solidFill>
                  <a:srgbClr val="CC0000"/>
                </a:solidFill>
              </a:rPr>
              <a:t>RF </a:t>
            </a:r>
            <a:r>
              <a:rPr lang="ko-KR" altLang="en-US" sz="1600" smtClean="0">
                <a:solidFill>
                  <a:srgbClr val="CC0000"/>
                </a:solidFill>
              </a:rPr>
              <a:t>차폐벽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형태</a:t>
            </a:r>
            <a:r>
              <a:rPr lang="ko-KR" altLang="en-US" sz="1600" smtClean="0"/>
              <a:t>를 가짐</a:t>
            </a:r>
          </a:p>
          <a:p>
            <a:pPr lvl="1" eaLnBrk="1" hangingPunct="1"/>
            <a:r>
              <a:rPr lang="ko-KR" altLang="en-US" sz="1600" smtClean="0"/>
              <a:t>일한 정렬 배치는 </a:t>
            </a:r>
            <a:r>
              <a:rPr lang="ko-KR" altLang="en-US" sz="1600" smtClean="0">
                <a:solidFill>
                  <a:srgbClr val="CC0000"/>
                </a:solidFill>
              </a:rPr>
              <a:t>개구 수가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많아짐</a:t>
            </a:r>
            <a:r>
              <a:rPr lang="ko-KR" altLang="en-US" sz="1600" smtClean="0"/>
              <a:t>에 따라 </a:t>
            </a:r>
            <a:r>
              <a:rPr lang="ko-KR" altLang="en-US" sz="1600" smtClean="0">
                <a:solidFill>
                  <a:srgbClr val="CC0000"/>
                </a:solidFill>
              </a:rPr>
              <a:t>전체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차폐효과</a:t>
            </a:r>
            <a:r>
              <a:rPr lang="ko-KR" altLang="en-US" sz="1600" smtClean="0"/>
              <a:t>가 줄어드는 경향이 있음</a:t>
            </a:r>
            <a:r>
              <a:rPr lang="en-US" altLang="ko-KR" sz="1600" smtClean="0"/>
              <a:t>.</a:t>
            </a:r>
          </a:p>
          <a:p>
            <a:pPr lvl="1" eaLnBrk="1" hangingPunct="1"/>
            <a:endParaRPr lang="en-US" altLang="ko-KR" sz="16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1600" smtClean="0"/>
              <a:t>	</a:t>
            </a:r>
            <a:r>
              <a:rPr lang="ko-KR" altLang="en-US" sz="1600" smtClean="0"/>
              <a:t>여기에서 </a:t>
            </a:r>
            <a:r>
              <a:rPr lang="en-US" altLang="ko-KR" sz="1600" smtClean="0"/>
              <a:t>n</a:t>
            </a:r>
            <a:r>
              <a:rPr lang="ko-KR" altLang="en-US" sz="1600" smtClean="0"/>
              <a:t>은 개구부의 전체 개수임</a:t>
            </a:r>
            <a:r>
              <a:rPr lang="en-US" altLang="ko-KR" sz="1600" smtClean="0"/>
              <a:t>.</a:t>
            </a:r>
          </a:p>
          <a:p>
            <a:pPr lvl="1" eaLnBrk="1" hangingPunct="1"/>
            <a:r>
              <a:rPr lang="ko-KR" altLang="en-US" sz="1600" smtClean="0"/>
              <a:t>차폐 효과는 </a:t>
            </a:r>
            <a:r>
              <a:rPr lang="ko-KR" altLang="en-US" sz="1600" smtClean="0">
                <a:solidFill>
                  <a:srgbClr val="CC0000"/>
                </a:solidFill>
              </a:rPr>
              <a:t>개구부간의 간격</a:t>
            </a:r>
            <a:r>
              <a:rPr lang="en-US" altLang="ko-KR" sz="1600" smtClean="0"/>
              <a:t>, </a:t>
            </a:r>
            <a:r>
              <a:rPr lang="ko-KR" altLang="en-US" sz="1600" smtClean="0">
                <a:solidFill>
                  <a:srgbClr val="CC0000"/>
                </a:solidFill>
              </a:rPr>
              <a:t>장해원의 파장</a:t>
            </a:r>
            <a:r>
              <a:rPr lang="en-US" altLang="ko-KR" sz="1600" smtClean="0">
                <a:solidFill>
                  <a:srgbClr val="CC0000"/>
                </a:solidFill>
              </a:rPr>
              <a:t>(</a:t>
            </a:r>
            <a:r>
              <a:rPr lang="ko-KR" altLang="en-US" sz="1600" smtClean="0">
                <a:solidFill>
                  <a:srgbClr val="CC0000"/>
                </a:solidFill>
              </a:rPr>
              <a:t>주파수</a:t>
            </a:r>
            <a:r>
              <a:rPr lang="en-US" altLang="ko-KR" sz="1600" smtClean="0">
                <a:solidFill>
                  <a:srgbClr val="CC0000"/>
                </a:solidFill>
              </a:rPr>
              <a:t>),</a:t>
            </a:r>
            <a:r>
              <a:rPr lang="en-US" altLang="ko-KR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개구의</a:t>
            </a:r>
            <a:r>
              <a:rPr lang="ko-KR" altLang="en-US" sz="1600" smtClean="0"/>
              <a:t> </a:t>
            </a:r>
            <a:r>
              <a:rPr lang="ko-KR" altLang="en-US" sz="1600" smtClean="0">
                <a:solidFill>
                  <a:srgbClr val="CC0000"/>
                </a:solidFill>
              </a:rPr>
              <a:t>개수</a:t>
            </a:r>
            <a:r>
              <a:rPr lang="ko-KR" altLang="en-US" sz="1600" smtClean="0"/>
              <a:t>와 관계가 있음</a:t>
            </a:r>
            <a:r>
              <a:rPr lang="en-US" altLang="ko-KR" sz="1600" smtClean="0"/>
              <a:t>.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5003800" y="4883150"/>
            <a:ext cx="3671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7. </a:t>
            </a:r>
            <a:r>
              <a:rPr lang="ko-KR" altLang="en-US" sz="1600" b="1"/>
              <a:t>공기 순환을 위한 다중 개구부</a:t>
            </a:r>
          </a:p>
        </p:txBody>
      </p:sp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500438"/>
            <a:ext cx="2879725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432050"/>
            <a:ext cx="36718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EMI/EMC-차폐(Electromagnetic shielding)</a:t>
            </a:r>
          </a:p>
        </p:txBody>
      </p:sp>
      <p:sp>
        <p:nvSpPr>
          <p:cNvPr id="6149" name="슬라이드 번호 개체 틀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78716C-08F1-4090-B898-34AA5E4744AB}" type="slidenum">
              <a:rPr lang="en-US" altLang="ko-KR" smtClean="0">
                <a:latin typeface="굴림" charset="-127"/>
                <a:ea typeface="굴림" charset="-127"/>
              </a:rPr>
              <a:pPr/>
              <a:t>9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435975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두꺼운 차폐벽에 존재하는 구멍 </a:t>
            </a:r>
            <a:r>
              <a:rPr lang="en-US" altLang="ko-KR" smtClean="0"/>
              <a:t>(d</a:t>
            </a:r>
            <a:r>
              <a:rPr lang="en-US" altLang="ko-KR" sz="1200" smtClean="0"/>
              <a:t> &lt; </a:t>
            </a:r>
            <a:r>
              <a:rPr lang="en-US" altLang="ko-KR" smtClean="0"/>
              <a:t>t)</a:t>
            </a:r>
          </a:p>
          <a:p>
            <a:pPr lvl="1" eaLnBrk="1" hangingPunct="1"/>
            <a:r>
              <a:rPr lang="ko-KR" altLang="en-US" sz="1800" smtClean="0">
                <a:solidFill>
                  <a:srgbClr val="CC0000"/>
                </a:solidFill>
              </a:rPr>
              <a:t>두꺼운 차폐벽을</a:t>
            </a:r>
            <a:r>
              <a:rPr lang="ko-KR" altLang="en-US" sz="1800" smtClean="0"/>
              <a:t> </a:t>
            </a:r>
            <a:r>
              <a:rPr lang="ko-KR" altLang="en-US" sz="1800" smtClean="0">
                <a:solidFill>
                  <a:srgbClr val="CC0000"/>
                </a:solidFill>
              </a:rPr>
              <a:t>이용</a:t>
            </a:r>
            <a:r>
              <a:rPr lang="ko-KR" altLang="en-US" sz="1800" smtClean="0"/>
              <a:t>하면 </a:t>
            </a:r>
            <a:r>
              <a:rPr lang="ko-KR" altLang="en-US" sz="1800" smtClean="0">
                <a:solidFill>
                  <a:srgbClr val="CC0000"/>
                </a:solidFill>
              </a:rPr>
              <a:t>차폐효과</a:t>
            </a:r>
            <a:r>
              <a:rPr lang="en-US" altLang="ko-KR" sz="1800" smtClean="0">
                <a:solidFill>
                  <a:srgbClr val="CC0000"/>
                </a:solidFill>
              </a:rPr>
              <a:t>(SE)</a:t>
            </a:r>
            <a:r>
              <a:rPr lang="ko-KR" altLang="en-US" sz="1800" smtClean="0">
                <a:solidFill>
                  <a:srgbClr val="CC0000"/>
                </a:solidFill>
              </a:rPr>
              <a:t>를</a:t>
            </a:r>
            <a:r>
              <a:rPr lang="ko-KR" altLang="en-US" sz="1800" smtClean="0"/>
              <a:t> </a:t>
            </a:r>
            <a:r>
              <a:rPr lang="ko-KR" altLang="en-US" sz="1800" smtClean="0">
                <a:solidFill>
                  <a:srgbClr val="CC0000"/>
                </a:solidFill>
              </a:rPr>
              <a:t>크게 </a:t>
            </a:r>
            <a:r>
              <a:rPr lang="ko-KR" altLang="en-US" sz="1800" smtClean="0"/>
              <a:t>할 수 있음</a:t>
            </a:r>
            <a:r>
              <a:rPr lang="en-US" altLang="ko-KR" sz="180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1800" smtClean="0"/>
              <a:t>		metallic waveguide(</a:t>
            </a:r>
            <a:r>
              <a:rPr lang="ko-KR" altLang="en-US" sz="1800" smtClean="0"/>
              <a:t>도파관</a:t>
            </a:r>
            <a:r>
              <a:rPr lang="en-US" altLang="ko-KR" sz="1800" smtClean="0"/>
              <a:t>)</a:t>
            </a:r>
            <a:r>
              <a:rPr lang="ko-KR" altLang="en-US" sz="1800" smtClean="0"/>
              <a:t>로 모델링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ko-KR" altLang="en-US" sz="1800" smtClean="0"/>
              <a:t>	   </a:t>
            </a:r>
            <a:r>
              <a:rPr lang="en-US" altLang="ko-KR" sz="1800" smtClean="0"/>
              <a:t>(t</a:t>
            </a:r>
            <a:r>
              <a:rPr lang="ko-KR" altLang="en-US" sz="1800" smtClean="0"/>
              <a:t>는 개구의 깊이로 도파관 길이로 모델링</a:t>
            </a:r>
            <a:r>
              <a:rPr lang="en-US" altLang="ko-KR" sz="1800" smtClean="0"/>
              <a:t>)</a:t>
            </a:r>
          </a:p>
          <a:p>
            <a:pPr lvl="1" eaLnBrk="1" hangingPunct="1"/>
            <a:r>
              <a:rPr lang="ko-KR" altLang="en-US" sz="1800" smtClean="0"/>
              <a:t>차폐를 위해서는 가장 높은 장해 동작 주파수가 도파관의 차단 주파수 보다 작아지도록 </a:t>
            </a:r>
            <a:r>
              <a:rPr lang="ko-KR" altLang="en-US" sz="1800" smtClean="0">
                <a:solidFill>
                  <a:srgbClr val="CC0000"/>
                </a:solidFill>
              </a:rPr>
              <a:t>개구의 직경 </a:t>
            </a:r>
            <a:r>
              <a:rPr lang="en-US" altLang="ko-KR" sz="1800" smtClean="0">
                <a:solidFill>
                  <a:srgbClr val="CC0000"/>
                </a:solidFill>
              </a:rPr>
              <a:t>d</a:t>
            </a:r>
            <a:r>
              <a:rPr lang="ko-KR" altLang="en-US" sz="1800" smtClean="0">
                <a:solidFill>
                  <a:srgbClr val="CC0000"/>
                </a:solidFill>
              </a:rPr>
              <a:t>를 작게 선택해야 함</a:t>
            </a:r>
            <a:r>
              <a:rPr lang="en-US" altLang="ko-KR" sz="1800" smtClean="0">
                <a:solidFill>
                  <a:srgbClr val="CC0000"/>
                </a:solidFill>
              </a:rPr>
              <a:t>.</a:t>
            </a:r>
          </a:p>
          <a:p>
            <a:pPr lvl="1" eaLnBrk="1" hangingPunct="1"/>
            <a:r>
              <a:rPr lang="ko-KR" altLang="en-US" sz="1800" smtClean="0"/>
              <a:t>차단 주파수 아래 주파수 영역에 대한 감쇠정수     는</a:t>
            </a:r>
          </a:p>
          <a:p>
            <a:pPr lvl="1" eaLnBrk="1" hangingPunct="1"/>
            <a:endParaRPr lang="ko-KR" altLang="en-US" sz="1800" smtClean="0"/>
          </a:p>
          <a:p>
            <a:pPr lvl="1" eaLnBrk="1" hangingPunct="1"/>
            <a:endParaRPr lang="ko-KR" altLang="en-US" sz="1800" smtClean="0"/>
          </a:p>
          <a:p>
            <a:pPr lvl="1" eaLnBrk="1" hangingPunct="1"/>
            <a:endParaRPr lang="ko-KR" altLang="en-US" sz="1800" smtClean="0"/>
          </a:p>
          <a:p>
            <a:pPr lvl="1" eaLnBrk="1" hangingPunct="1"/>
            <a:endParaRPr lang="ko-KR" altLang="en-US" sz="1800" smtClean="0"/>
          </a:p>
          <a:p>
            <a:pPr lvl="1" eaLnBrk="1" hangingPunct="1"/>
            <a:r>
              <a:rPr lang="ko-KR" altLang="en-US" sz="1800" smtClean="0"/>
              <a:t>흡수 손실      및 차폐 효과 </a:t>
            </a:r>
            <a:r>
              <a:rPr lang="en-US" altLang="ko-KR" sz="1800" smtClean="0"/>
              <a:t>SE</a:t>
            </a:r>
            <a:r>
              <a:rPr lang="ko-KR" altLang="en-US" sz="1800" smtClean="0"/>
              <a:t>는 아래 식과 같음</a:t>
            </a:r>
            <a:r>
              <a:rPr lang="en-US" altLang="ko-KR" sz="1800" smtClean="0"/>
              <a:t>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64263" y="3167063"/>
          <a:ext cx="285750" cy="261937"/>
        </p:xfrm>
        <a:graphic>
          <a:graphicData uri="http://schemas.openxmlformats.org/presentationml/2006/ole">
            <p:oleObj spid="_x0000_s6146" name="Equation" r:id="rId3" imgW="152280" imgH="139680" progId="Equation.3">
              <p:embed/>
            </p:oleObj>
          </a:graphicData>
        </a:graphic>
      </p:graphicFrame>
      <p:sp>
        <p:nvSpPr>
          <p:cNvPr id="6152" name="AutoShape 5"/>
          <p:cNvSpPr>
            <a:spLocks noChangeArrowheads="1"/>
          </p:cNvSpPr>
          <p:nvPr/>
        </p:nvSpPr>
        <p:spPr bwMode="auto">
          <a:xfrm>
            <a:off x="993775" y="1955800"/>
            <a:ext cx="360363" cy="144463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19338" y="4725988"/>
          <a:ext cx="407987" cy="431800"/>
        </p:xfrm>
        <a:graphic>
          <a:graphicData uri="http://schemas.openxmlformats.org/presentationml/2006/ole">
            <p:oleObj spid="_x0000_s6147" name="Equation" r:id="rId4" imgW="203040" imgH="215640" progId="Equation.3">
              <p:embed/>
            </p:oleObj>
          </a:graphicData>
        </a:graphic>
      </p:graphicFrame>
      <p:pic>
        <p:nvPicPr>
          <p:cNvPr id="615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05125" y="3440113"/>
            <a:ext cx="273526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5157788"/>
            <a:ext cx="223202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43213" y="5589588"/>
            <a:ext cx="34655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봄의 수채화">
  <a:themeElements>
    <a:clrScheme name="봄의 수채화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봄의 수채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봄의 수채화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봄의 수채화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1971</TotalTime>
  <Words>494</Words>
  <Application>Microsoft Office PowerPoint</Application>
  <PresentationFormat>화면 슬라이드 쇼(4:3)</PresentationFormat>
  <Paragraphs>167</Paragraphs>
  <Slides>12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Arial</vt:lpstr>
      <vt:lpstr>Wingdings</vt:lpstr>
      <vt:lpstr>Times New Roman</vt:lpstr>
      <vt:lpstr>봄의 수채화</vt:lpstr>
      <vt:lpstr>Microsoft Equation 3.0</vt:lpstr>
      <vt:lpstr>3.3 차폐 재료 및 차폐 방법</vt:lpstr>
      <vt:lpstr>슬라이드 2</vt:lpstr>
      <vt:lpstr>슬라이드 3</vt:lpstr>
      <vt:lpstr>슬라이드 4</vt:lpstr>
      <vt:lpstr>슬라이드 5</vt:lpstr>
      <vt:lpstr>3.4 불연속점 (Discontinuity)에서의 차폐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금오공과대학교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&amp; EMC </dc:title>
  <dc:creator>Kim Ui Jung</dc:creator>
  <cp:lastModifiedBy>wind</cp:lastModifiedBy>
  <cp:revision>105</cp:revision>
  <dcterms:created xsi:type="dcterms:W3CDTF">2007-02-07T01:46:58Z</dcterms:created>
  <dcterms:modified xsi:type="dcterms:W3CDTF">2011-06-08T10:06:15Z</dcterms:modified>
</cp:coreProperties>
</file>