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291" r:id="rId2"/>
    <p:sldId id="296" r:id="rId3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671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7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3249"/>
        <p:guide orient="horz" pos="11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7ACA184-6386-4862-8D73-478CB0C765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1A5048E7-33F5-4AA6-82E7-847AA9D3B1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908175" y="9810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flipH="1">
            <a:off x="395288" y="2924175"/>
            <a:ext cx="1338262" cy="2189163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 flipH="1"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476250"/>
            <a:ext cx="6781800" cy="2133600"/>
          </a:xfrm>
        </p:spPr>
        <p:txBody>
          <a:bodyPr/>
          <a:lstStyle>
            <a:lvl1pPr>
              <a:defRPr sz="41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97200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0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000" b="0">
                <a:effectLst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2A69BCD9-AB8B-463F-8E39-CE887479B7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4091A-2050-4C09-A2D4-68E138E72A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333375"/>
            <a:ext cx="2071687" cy="57975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67425" cy="57975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26360-B0E5-461B-8CB6-17E8829DE8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CF07-5FE7-40DC-8307-DA0DFB1F43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8B223-244F-4346-B7F9-CF5AB8AC76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425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703638"/>
            <a:ext cx="4038600" cy="2427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B800-8630-4C35-A16C-EE5F3D7E09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9915-2B19-4E0F-AC8D-A66F152B37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FD37-904D-41CC-B16E-08688FA33F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9940-1594-4C6A-8CFF-23438D7DB8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7F25-96B3-4B5D-BC3B-99E46D2487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250E-02CA-4245-9625-22D6522A81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36CC5-9BF9-45FE-AB4C-15C761D11F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A4C36-12F9-4E6A-AFA7-62CE35DEFE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9F3E-EF02-4409-A3E1-C356D80375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962900" y="152400"/>
            <a:ext cx="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33375"/>
            <a:ext cx="7543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248400"/>
            <a:ext cx="562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600" b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3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7B3243D-36C3-4B65-A560-FC2EAEFE19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31" name="Group 8"/>
          <p:cNvGrpSpPr>
            <a:grpSpLocks/>
          </p:cNvGrpSpPr>
          <p:nvPr/>
        </p:nvGrpSpPr>
        <p:grpSpPr bwMode="auto">
          <a:xfrm>
            <a:off x="8027988" y="115888"/>
            <a:ext cx="628650" cy="973137"/>
            <a:chOff x="5136" y="960"/>
            <a:chExt cx="528" cy="864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136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5248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360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472" y="1071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5136" y="1295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5248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360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472" y="1295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1544" name="Rectangle 40"/>
          <p:cNvSpPr>
            <a:spLocks noChangeArrowheads="1"/>
          </p:cNvSpPr>
          <p:nvPr userDrawn="1"/>
        </p:nvSpPr>
        <p:spPr bwMode="auto">
          <a:xfrm>
            <a:off x="250825" y="981075"/>
            <a:ext cx="7705725" cy="144463"/>
          </a:xfrm>
          <a:prstGeom prst="rect">
            <a:avLst/>
          </a:prstGeom>
          <a:gradFill rotWithShape="1">
            <a:gsLst>
              <a:gs pos="0">
                <a:srgbClr val="4671DE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17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EMI/EMC-접지</a:t>
            </a:r>
          </a:p>
        </p:txBody>
      </p:sp>
      <p:sp>
        <p:nvSpPr>
          <p:cNvPr id="30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99C9D4-1C63-409B-91F0-BE85A7BABA7A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1800" smtClean="0"/>
              <a:t>접지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전기</a:t>
            </a:r>
            <a:r>
              <a:rPr lang="en-US" altLang="ko-KR" sz="1600" smtClean="0"/>
              <a:t>, </a:t>
            </a:r>
            <a:r>
              <a:rPr lang="ko-KR" altLang="en-US" sz="1600" smtClean="0"/>
              <a:t>전자</a:t>
            </a:r>
            <a:r>
              <a:rPr lang="en-US" altLang="ko-KR" sz="1600" smtClean="0"/>
              <a:t>, </a:t>
            </a:r>
            <a:r>
              <a:rPr lang="ko-KR" altLang="en-US" sz="1600" smtClean="0"/>
              <a:t>통신설비 등의 기기와 대지 사이를 전기적으로 접속을 실현하는 것</a:t>
            </a:r>
            <a:r>
              <a:rPr lang="en-US" altLang="ko-KR" sz="1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도전성이 있는 대면적의 물체를 전위의 기준으로 취하는 기술적 방식</a:t>
            </a:r>
            <a:r>
              <a:rPr lang="en-US" altLang="ko-KR" sz="1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전류가 그 소스에 되돌아갈 수 있는 저임피던스 통로</a:t>
            </a:r>
            <a:r>
              <a:rPr lang="en-US" altLang="ko-KR" sz="1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불필요한 잡음을 최소화시키는 가장 기본적인 방법</a:t>
            </a:r>
            <a:r>
              <a:rPr lang="en-US" altLang="ko-KR" sz="1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1600" smtClean="0"/>
          </a:p>
          <a:p>
            <a:pPr eaLnBrk="1" hangingPunct="1">
              <a:lnSpc>
                <a:spcPct val="90000"/>
              </a:lnSpc>
            </a:pPr>
            <a:r>
              <a:rPr lang="ko-KR" altLang="en-US" sz="1800" smtClean="0"/>
              <a:t>기준접지</a:t>
            </a:r>
            <a:r>
              <a:rPr lang="en-US" altLang="ko-KR" sz="1800" smtClean="0"/>
              <a:t>(grounding)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기기 또는 시스템 내부의 넓은 면적의 도체</a:t>
            </a:r>
            <a:r>
              <a:rPr lang="en-US" altLang="ko-KR" sz="1600" smtClean="0"/>
              <a:t>(</a:t>
            </a:r>
            <a:r>
              <a:rPr lang="ko-KR" altLang="en-US" sz="1600" smtClean="0"/>
              <a:t>회로 기판</a:t>
            </a:r>
            <a:r>
              <a:rPr lang="en-US" altLang="ko-KR" sz="1600" smtClean="0"/>
              <a:t>, </a:t>
            </a:r>
            <a:r>
              <a:rPr lang="ko-KR" altLang="en-US" sz="1600" smtClean="0"/>
              <a:t>장치 외함 등</a:t>
            </a:r>
            <a:r>
              <a:rPr lang="en-US" altLang="ko-KR" sz="1600" smtClean="0"/>
              <a:t>)</a:t>
            </a:r>
            <a:r>
              <a:rPr lang="ko-KR" altLang="en-US" sz="1600" smtClean="0"/>
              <a:t>를 전위의 기준도체로 취하는 방식이다</a:t>
            </a:r>
            <a:r>
              <a:rPr lang="en-US" altLang="ko-KR" sz="160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기호는 </a:t>
            </a:r>
            <a:r>
              <a:rPr lang="ko-KR" altLang="en-US" sz="1600" smtClean="0">
                <a:latin typeface="Arial" charset="0"/>
              </a:rPr>
              <a:t>‘</a:t>
            </a:r>
            <a:r>
              <a:rPr lang="en-US" altLang="ko-KR" sz="1600" b="1" smtClean="0"/>
              <a:t>G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ko-KR" altLang="en-US" sz="1600" smtClean="0"/>
              <a:t>가 사용된다</a:t>
            </a:r>
            <a:r>
              <a:rPr lang="en-US" altLang="ko-KR" sz="1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종류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z="1500" smtClean="0"/>
              <a:t>안전접지 </a:t>
            </a:r>
            <a:r>
              <a:rPr lang="en-US" altLang="ko-KR" sz="1500" smtClean="0"/>
              <a:t>: </a:t>
            </a:r>
            <a:r>
              <a:rPr lang="ko-KR" altLang="en-US" sz="1500" smtClean="0"/>
              <a:t>전류의 누설에 대비하여 최대 전류가 흐를 수 있는 접지 경로를 형성</a:t>
            </a:r>
            <a:r>
              <a:rPr lang="en-US" altLang="ko-KR" sz="150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z="1500" smtClean="0"/>
              <a:t>신호접지 </a:t>
            </a:r>
            <a:r>
              <a:rPr lang="en-US" altLang="ko-KR" sz="1500" smtClean="0"/>
              <a:t>: </a:t>
            </a:r>
            <a:r>
              <a:rPr lang="ko-KR" altLang="en-US" sz="1500" smtClean="0"/>
              <a:t>회로 및 시스템의 기준전위를 선정하기 위함</a:t>
            </a:r>
          </a:p>
          <a:p>
            <a:pPr lvl="1" eaLnBrk="1" hangingPunct="1">
              <a:lnSpc>
                <a:spcPct val="90000"/>
              </a:lnSpc>
            </a:pPr>
            <a:endParaRPr lang="ko-KR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ko-KR" altLang="en-US" sz="1800" smtClean="0"/>
              <a:t>대지접지</a:t>
            </a:r>
            <a:r>
              <a:rPr lang="en-US" altLang="ko-KR" sz="1800" smtClean="0"/>
              <a:t>(earthing)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대지</a:t>
            </a:r>
            <a:r>
              <a:rPr lang="en-US" altLang="ko-KR" sz="1600" smtClean="0"/>
              <a:t>(</a:t>
            </a:r>
            <a:r>
              <a:rPr lang="ko-KR" altLang="en-US" sz="1600" smtClean="0"/>
              <a:t>지구</a:t>
            </a:r>
            <a:r>
              <a:rPr lang="en-US" altLang="ko-KR" sz="1600" smtClean="0"/>
              <a:t>)</a:t>
            </a:r>
            <a:r>
              <a:rPr lang="ko-KR" altLang="en-US" sz="1600" smtClean="0"/>
              <a:t>전위 접지의 의미이며 대지</a:t>
            </a:r>
            <a:r>
              <a:rPr lang="en-US" altLang="ko-KR" sz="1600" smtClean="0"/>
              <a:t>, </a:t>
            </a:r>
            <a:r>
              <a:rPr lang="ko-KR" altLang="en-US" sz="1600" smtClean="0"/>
              <a:t>즉 지구를 전위의 기준도체로 취하는 방식이다</a:t>
            </a:r>
            <a:r>
              <a:rPr lang="en-US" altLang="ko-KR" sz="160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600" smtClean="0"/>
              <a:t>기호는 </a:t>
            </a:r>
            <a:r>
              <a:rPr lang="ko-KR" altLang="en-US" sz="1600" smtClean="0">
                <a:latin typeface="Arial" charset="0"/>
              </a:rPr>
              <a:t>‘</a:t>
            </a:r>
            <a:r>
              <a:rPr lang="en-US" altLang="ko-KR" sz="1600" b="1" smtClean="0"/>
              <a:t>E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ko-KR" altLang="en-US" sz="1600" smtClean="0"/>
              <a:t>가 사용된다</a:t>
            </a:r>
            <a:r>
              <a:rPr lang="en-US" altLang="ko-KR" sz="16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EMI/EMC-접지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ADA90A-942F-4629-A377-C59C358AC690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300" smtClean="0"/>
              <a:t>4.1 </a:t>
            </a:r>
            <a:r>
              <a:rPr lang="ko-KR" altLang="en-US" sz="2300" smtClean="0"/>
              <a:t>안전접지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정의</a:t>
            </a:r>
          </a:p>
          <a:p>
            <a:pPr lvl="1" eaLnBrk="1" hangingPunct="1"/>
            <a:r>
              <a:rPr lang="ko-KR" altLang="en-US" sz="1800" smtClean="0"/>
              <a:t>전류의 누설에 대비하여 최대 전류가 흐를 수 있는 접지 경로</a:t>
            </a:r>
            <a:r>
              <a:rPr lang="en-US" altLang="ko-KR" sz="1800" smtClean="0"/>
              <a:t>(ground path)</a:t>
            </a:r>
            <a:r>
              <a:rPr lang="ko-KR" altLang="en-US" sz="1800" smtClean="0"/>
              <a:t>를 미리 형성해 두는 것</a:t>
            </a:r>
            <a:r>
              <a:rPr lang="en-US" altLang="ko-KR" sz="1800" smtClean="0"/>
              <a:t>.</a:t>
            </a:r>
          </a:p>
          <a:p>
            <a:pPr eaLnBrk="1" hangingPunct="1"/>
            <a:r>
              <a:rPr lang="ko-KR" altLang="en-US" smtClean="0"/>
              <a:t>구성	</a:t>
            </a:r>
          </a:p>
          <a:p>
            <a:pPr lvl="1" eaLnBrk="1" hangingPunct="1"/>
            <a:r>
              <a:rPr lang="ko-KR" altLang="en-US" sz="1800" smtClean="0"/>
              <a:t>장비 함체와 기준 전위점</a:t>
            </a:r>
            <a:r>
              <a:rPr lang="en-US" altLang="ko-KR" sz="1800" smtClean="0"/>
              <a:t>(</a:t>
            </a:r>
            <a:r>
              <a:rPr lang="ko-KR" altLang="en-US" sz="1800" smtClean="0"/>
              <a:t>대지</a:t>
            </a:r>
            <a:r>
              <a:rPr lang="en-US" altLang="ko-KR" sz="1800" smtClean="0"/>
              <a:t>)</a:t>
            </a:r>
            <a:r>
              <a:rPr lang="ko-KR" altLang="en-US" sz="1800" smtClean="0"/>
              <a:t>을 미리 연결해 둔다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절연파괴 등에 의해 함체에 전류가 흐르는 경우에 접지 경로를 통해 전류 흐를 수 있게 된다</a:t>
            </a:r>
            <a:r>
              <a:rPr lang="en-US" altLang="ko-KR" sz="1800" smtClean="0"/>
              <a:t>. </a:t>
            </a:r>
          </a:p>
          <a:p>
            <a:pPr eaLnBrk="1" hangingPunct="1"/>
            <a:r>
              <a:rPr lang="ko-KR" altLang="en-US" smtClean="0"/>
              <a:t>사용예</a:t>
            </a:r>
          </a:p>
          <a:p>
            <a:pPr lvl="1" eaLnBrk="1" hangingPunct="1"/>
            <a:r>
              <a:rPr lang="ko-KR" altLang="en-US" sz="1800" smtClean="0"/>
              <a:t>세탁기</a:t>
            </a:r>
            <a:r>
              <a:rPr lang="en-US" altLang="ko-KR" sz="1800" smtClean="0"/>
              <a:t>, </a:t>
            </a:r>
            <a:r>
              <a:rPr lang="ko-KR" altLang="en-US" sz="1800" smtClean="0"/>
              <a:t>전자레인지</a:t>
            </a:r>
            <a:r>
              <a:rPr lang="en-US" altLang="ko-KR" sz="1800" smtClean="0"/>
              <a:t>, </a:t>
            </a:r>
            <a:r>
              <a:rPr lang="ko-KR" altLang="en-US" sz="1800" smtClean="0"/>
              <a:t>계측기</a:t>
            </a:r>
          </a:p>
          <a:p>
            <a:pPr lvl="1" eaLnBrk="1" hangingPunct="1"/>
            <a:endParaRPr lang="ko-KR" altLang="en-US" sz="1800" smtClean="0"/>
          </a:p>
          <a:p>
            <a:pPr lvl="1" eaLnBrk="1" hangingPunct="1"/>
            <a:endParaRPr lang="en-US" altLang="ko-KR" sz="1800" smtClean="0"/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/>
          <a:srcRect b="9309"/>
          <a:stretch>
            <a:fillRect/>
          </a:stretch>
        </p:blipFill>
        <p:spPr bwMode="auto">
          <a:xfrm>
            <a:off x="3995738" y="3284538"/>
            <a:ext cx="48831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787900" y="5661025"/>
            <a:ext cx="309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1600" b="1"/>
              <a:t>그림 </a:t>
            </a:r>
            <a:r>
              <a:rPr lang="en-US" altLang="ko-KR" sz="1600" b="1"/>
              <a:t>1. </a:t>
            </a:r>
            <a:r>
              <a:rPr lang="ko-KR" altLang="en-US" sz="1600" b="1"/>
              <a:t>장비 함체의 안전접지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봄의 수채화">
  <a:themeElements>
    <a:clrScheme name="봄의 수채화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봄의 수채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봄의 수채화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봄의 수채화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1975</TotalTime>
  <Words>159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Arial</vt:lpstr>
      <vt:lpstr>Wingdings</vt:lpstr>
      <vt:lpstr>Times New Roman</vt:lpstr>
      <vt:lpstr>봄의 수채화</vt:lpstr>
      <vt:lpstr>슬라이드 1</vt:lpstr>
      <vt:lpstr>4.1 안전접지</vt:lpstr>
    </vt:vector>
  </TitlesOfParts>
  <Company>금오공과대학교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&amp; EMC </dc:title>
  <dc:creator>Kim Ui Jung</dc:creator>
  <cp:lastModifiedBy>wind</cp:lastModifiedBy>
  <cp:revision>105</cp:revision>
  <dcterms:created xsi:type="dcterms:W3CDTF">2007-02-07T01:46:58Z</dcterms:created>
  <dcterms:modified xsi:type="dcterms:W3CDTF">2011-06-08T10:06:28Z</dcterms:modified>
</cp:coreProperties>
</file>