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5" r:id="rId1"/>
  </p:sldMasterIdLst>
  <p:notesMasterIdLst>
    <p:notesMasterId r:id="rId19"/>
  </p:notesMasterIdLst>
  <p:handoutMasterIdLst>
    <p:handoutMasterId r:id="rId20"/>
  </p:handoutMasterIdLst>
  <p:sldIdLst>
    <p:sldId id="294" r:id="rId2"/>
    <p:sldId id="298" r:id="rId3"/>
    <p:sldId id="299" r:id="rId4"/>
    <p:sldId id="300" r:id="rId5"/>
    <p:sldId id="301" r:id="rId6"/>
    <p:sldId id="302" r:id="rId7"/>
    <p:sldId id="304" r:id="rId8"/>
    <p:sldId id="305" r:id="rId9"/>
    <p:sldId id="307" r:id="rId10"/>
    <p:sldId id="309" r:id="rId11"/>
    <p:sldId id="308" r:id="rId12"/>
    <p:sldId id="310" r:id="rId13"/>
    <p:sldId id="311" r:id="rId14"/>
    <p:sldId id="312" r:id="rId15"/>
    <p:sldId id="313" r:id="rId16"/>
    <p:sldId id="314" r:id="rId17"/>
    <p:sldId id="315" r:id="rId18"/>
  </p:sldIdLst>
  <p:sldSz cx="9144000" cy="6858000" type="screen4x3"/>
  <p:notesSz cx="7099300" cy="10234613"/>
  <p:defaultTextStyle>
    <a:defPPr>
      <a:defRPr lang="ko-KR"/>
    </a:defPPr>
    <a:lvl1pPr algn="l" rtl="0" fontAlgn="base" latinLnBrk="1">
      <a:spcBef>
        <a:spcPct val="5000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5000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5000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5000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5000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4671D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367" autoAdjust="0"/>
    <p:restoredTop sz="94639" autoAdjust="0"/>
  </p:normalViewPr>
  <p:slideViewPr>
    <p:cSldViewPr>
      <p:cViewPr varScale="1">
        <p:scale>
          <a:sx n="103" d="100"/>
          <a:sy n="103" d="100"/>
        </p:scale>
        <p:origin x="-108" y="-84"/>
      </p:cViewPr>
      <p:guideLst>
        <p:guide orient="horz" pos="3249"/>
        <p:guide orient="horz" pos="111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defTabSz="947738">
              <a:spcBef>
                <a:spcPct val="0"/>
              </a:spcBef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 defTabSz="947738">
              <a:spcBef>
                <a:spcPct val="0"/>
              </a:spcBef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defTabSz="947738">
              <a:spcBef>
                <a:spcPct val="0"/>
              </a:spcBef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2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 defTabSz="947738">
              <a:spcBef>
                <a:spcPct val="0"/>
              </a:spcBef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26F988EE-9226-4FB6-98D4-D9C7629E3CB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defTabSz="947738">
              <a:spcBef>
                <a:spcPct val="0"/>
              </a:spcBef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 defTabSz="947738">
              <a:spcBef>
                <a:spcPct val="0"/>
              </a:spcBef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048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138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defTabSz="947738">
              <a:spcBef>
                <a:spcPct val="0"/>
              </a:spcBef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8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 defTabSz="947738">
              <a:spcBef>
                <a:spcPct val="0"/>
              </a:spcBef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7DD04AC0-8623-4E2F-BFC5-DA2A110FECE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1908175" y="981075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 flipH="1">
            <a:off x="395288" y="2924175"/>
            <a:ext cx="1338262" cy="2189163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 flipH="1"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908175" y="476250"/>
            <a:ext cx="6781800" cy="2133600"/>
          </a:xfrm>
        </p:spPr>
        <p:txBody>
          <a:bodyPr/>
          <a:lstStyle>
            <a:lvl1pPr>
              <a:defRPr sz="41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2997200"/>
            <a:ext cx="6248400" cy="2362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200"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kumimoji="0" sz="10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algn="ctr">
              <a:defRPr sz="1000" b="0">
                <a:effectLst/>
              </a:defRPr>
            </a:lvl1pPr>
          </a:lstStyle>
          <a:p>
            <a:pPr>
              <a:defRPr/>
            </a:pPr>
            <a:r>
              <a:rPr lang="en-US" altLang="ko-KR"/>
              <a:t>EMI/EMC-필터링</a:t>
            </a:r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 b="0"/>
            </a:lvl1pPr>
          </a:lstStyle>
          <a:p>
            <a:pPr>
              <a:defRPr/>
            </a:pPr>
            <a:fld id="{5B915A68-B13B-4AE1-9457-A6B5F982C3A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EMI/EMC-필터링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3DDD3-AC0F-4797-8A08-82FFAD16A92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15113" y="333375"/>
            <a:ext cx="2071687" cy="579755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95288" y="333375"/>
            <a:ext cx="6067425" cy="579755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EMI/EMC-필터링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07F88-4BFC-47D0-A632-94FB1CD3F3F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7543800" cy="6524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457200" y="1125538"/>
            <a:ext cx="8229600" cy="5005387"/>
          </a:xfrm>
        </p:spPr>
        <p:txBody>
          <a:bodyPr/>
          <a:lstStyle/>
          <a:p>
            <a:pPr lvl="0"/>
            <a:endParaRPr lang="ko-KR" alt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EMI/EMC-필터링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084DC-A4F4-4DE2-8ADA-D8D2CD2F06C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7543800" cy="6524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457200" y="1125538"/>
            <a:ext cx="4038600" cy="500538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538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EMI/EMC-필터링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5DC1A-A452-4930-A03F-875280400AF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제목, 텍스트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7543800" cy="6524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457200" y="1125538"/>
            <a:ext cx="4038600" cy="500538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125538"/>
            <a:ext cx="4038600" cy="24257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648200" y="3703638"/>
            <a:ext cx="4038600" cy="242728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EMI/EMC-필터링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A6E52-AFE9-4C99-BEA6-9C7F0677252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EMI/EMC-필터링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72AE3-8543-4B52-B3FD-AC7B367572F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EMI/EMC-필터링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39863-3C64-45F2-9F27-240EE772C31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5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5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EMI/EMC-필터링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A26F1-E81C-422F-8646-C760A877139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EMI/EMC-필터링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FE6E8-D705-4A1A-A44B-D8171D96843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EMI/EMC-필터링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2FCAD-4D83-42B4-8285-0313A9E6F98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EMI/EMC-필터링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598E1-1B75-4021-99E7-BBE013A83A4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EMI/EMC-필터링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96A17-678B-41FD-B1C3-0B44A91F32C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EMI/EMC-필터링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15F8A-6EA3-4F47-B549-C976ABC8584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Line 2"/>
          <p:cNvSpPr>
            <a:spLocks noChangeShapeType="1"/>
          </p:cNvSpPr>
          <p:nvPr/>
        </p:nvSpPr>
        <p:spPr bwMode="auto">
          <a:xfrm>
            <a:off x="7962900" y="152400"/>
            <a:ext cx="0" cy="973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333375"/>
            <a:ext cx="7543800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5538"/>
            <a:ext cx="8229600" cy="500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5288" y="6248400"/>
            <a:ext cx="5624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kumimoji="0" sz="1600" b="1">
                <a:effectLst>
                  <a:outerShdw blurRad="38100" dist="38100" dir="2700000" algn="tl">
                    <a:srgbClr val="C0C0C0"/>
                  </a:outerShdw>
                </a:effectLst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EMI/EMC-필터링</a:t>
            </a:r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300" b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74671BA3-7A65-41C0-90B0-199A7FBE0BC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grpSp>
        <p:nvGrpSpPr>
          <p:cNvPr id="3079" name="Group 8"/>
          <p:cNvGrpSpPr>
            <a:grpSpLocks/>
          </p:cNvGrpSpPr>
          <p:nvPr/>
        </p:nvGrpSpPr>
        <p:grpSpPr bwMode="auto">
          <a:xfrm>
            <a:off x="8027988" y="115888"/>
            <a:ext cx="628650" cy="973137"/>
            <a:chOff x="5136" y="960"/>
            <a:chExt cx="528" cy="864"/>
          </a:xfrm>
        </p:grpSpPr>
        <p:sp>
          <p:nvSpPr>
            <p:cNvPr id="2151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151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151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1516" name="Oval 12"/>
            <p:cNvSpPr>
              <a:spLocks noChangeArrowheads="1"/>
            </p:cNvSpPr>
            <p:nvPr/>
          </p:nvSpPr>
          <p:spPr bwMode="auto">
            <a:xfrm>
              <a:off x="5136" y="1071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1517" name="Oval 13"/>
            <p:cNvSpPr>
              <a:spLocks noChangeArrowheads="1"/>
            </p:cNvSpPr>
            <p:nvPr/>
          </p:nvSpPr>
          <p:spPr bwMode="auto">
            <a:xfrm>
              <a:off x="5248" y="1071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1518" name="Oval 14"/>
            <p:cNvSpPr>
              <a:spLocks noChangeArrowheads="1"/>
            </p:cNvSpPr>
            <p:nvPr/>
          </p:nvSpPr>
          <p:spPr bwMode="auto">
            <a:xfrm>
              <a:off x="5360" y="1071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1519" name="Oval 15"/>
            <p:cNvSpPr>
              <a:spLocks noChangeArrowheads="1"/>
            </p:cNvSpPr>
            <p:nvPr/>
          </p:nvSpPr>
          <p:spPr bwMode="auto">
            <a:xfrm>
              <a:off x="5472" y="1071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152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152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152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152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152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1525" name="Oval 21"/>
            <p:cNvSpPr>
              <a:spLocks noChangeArrowheads="1"/>
            </p:cNvSpPr>
            <p:nvPr/>
          </p:nvSpPr>
          <p:spPr bwMode="auto">
            <a:xfrm>
              <a:off x="5136" y="1295"/>
              <a:ext cx="80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1526" name="Oval 22"/>
            <p:cNvSpPr>
              <a:spLocks noChangeArrowheads="1"/>
            </p:cNvSpPr>
            <p:nvPr/>
          </p:nvSpPr>
          <p:spPr bwMode="auto">
            <a:xfrm>
              <a:off x="5248" y="1295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1527" name="Oval 23"/>
            <p:cNvSpPr>
              <a:spLocks noChangeArrowheads="1"/>
            </p:cNvSpPr>
            <p:nvPr/>
          </p:nvSpPr>
          <p:spPr bwMode="auto">
            <a:xfrm>
              <a:off x="5360" y="1295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1528" name="Oval 24"/>
            <p:cNvSpPr>
              <a:spLocks noChangeArrowheads="1"/>
            </p:cNvSpPr>
            <p:nvPr/>
          </p:nvSpPr>
          <p:spPr bwMode="auto">
            <a:xfrm>
              <a:off x="5472" y="1295"/>
              <a:ext cx="80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152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153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153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153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153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153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153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153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153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153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153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154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154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154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154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</p:grpSp>
      <p:sp>
        <p:nvSpPr>
          <p:cNvPr id="21544" name="Rectangle 40"/>
          <p:cNvSpPr>
            <a:spLocks noChangeArrowheads="1"/>
          </p:cNvSpPr>
          <p:nvPr userDrawn="1"/>
        </p:nvSpPr>
        <p:spPr bwMode="auto">
          <a:xfrm>
            <a:off x="250825" y="981075"/>
            <a:ext cx="7705725" cy="144463"/>
          </a:xfrm>
          <a:prstGeom prst="rect">
            <a:avLst/>
          </a:prstGeom>
          <a:gradFill rotWithShape="1">
            <a:gsLst>
              <a:gs pos="0">
                <a:srgbClr val="4671DE"/>
              </a:gs>
              <a:gs pos="100000">
                <a:schemeClr val="fol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100" b="1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100" b="1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100" b="1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100" b="1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100" b="1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100" b="1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100" b="1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100" b="1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kumimoji="1" sz="2800">
          <a:solidFill>
            <a:schemeClr val="tx1"/>
          </a:solidFill>
          <a:latin typeface="+mn-lt"/>
          <a:ea typeface="+mn-ea"/>
        </a:defRPr>
      </a:lvl2pPr>
      <a:lvl3pPr marL="987425" indent="-293688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kumimoji="1" sz="1700">
          <a:solidFill>
            <a:schemeClr val="tx1"/>
          </a:solidFill>
          <a:latin typeface="+mn-lt"/>
          <a:ea typeface="+mn-ea"/>
        </a:defRPr>
      </a:lvl3pPr>
      <a:lvl4pPr marL="1281113" indent="-292100" algn="l" rtl="0" eaLnBrk="0" fontAlgn="base" latinLnBrk="1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kumimoji="1" sz="1400">
          <a:solidFill>
            <a:schemeClr val="tx1"/>
          </a:solidFill>
          <a:latin typeface="+mn-lt"/>
          <a:ea typeface="+mn-ea"/>
        </a:defRPr>
      </a:lvl4pPr>
      <a:lvl5pPr marL="1598613" indent="-315913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1400">
          <a:solidFill>
            <a:schemeClr val="tx1"/>
          </a:solidFill>
          <a:latin typeface="+mn-lt"/>
          <a:ea typeface="+mn-ea"/>
        </a:defRPr>
      </a:lvl5pPr>
      <a:lvl6pPr marL="2055813" indent="-315913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1400">
          <a:solidFill>
            <a:schemeClr val="tx1"/>
          </a:solidFill>
          <a:latin typeface="+mn-lt"/>
          <a:ea typeface="+mn-ea"/>
        </a:defRPr>
      </a:lvl6pPr>
      <a:lvl7pPr marL="2513013" indent="-315913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1400">
          <a:solidFill>
            <a:schemeClr val="tx1"/>
          </a:solidFill>
          <a:latin typeface="+mn-lt"/>
          <a:ea typeface="+mn-ea"/>
        </a:defRPr>
      </a:lvl7pPr>
      <a:lvl8pPr marL="2970213" indent="-315913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1400">
          <a:solidFill>
            <a:schemeClr val="tx1"/>
          </a:solidFill>
          <a:latin typeface="+mn-lt"/>
          <a:ea typeface="+mn-ea"/>
        </a:defRPr>
      </a:lvl8pPr>
      <a:lvl9pPr marL="3427413" indent="-315913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wmf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3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EMI/EMC-접지</a:t>
            </a:r>
          </a:p>
        </p:txBody>
      </p:sp>
      <p:sp>
        <p:nvSpPr>
          <p:cNvPr id="5123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F5C1B80-40FB-4F3F-9FDF-E7FA36082EDB}" type="slidenum">
              <a:rPr lang="en-US" altLang="ko-KR" smtClean="0">
                <a:latin typeface="굴림" charset="-127"/>
                <a:ea typeface="굴림" charset="-127"/>
              </a:rPr>
              <a:pPr/>
              <a:t>1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2300" smtClean="0"/>
              <a:t>4.2 </a:t>
            </a:r>
            <a:r>
              <a:rPr lang="ko-KR" altLang="en-US" sz="2300" smtClean="0"/>
              <a:t>신호접지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정의</a:t>
            </a:r>
          </a:p>
          <a:p>
            <a:pPr lvl="1" eaLnBrk="1" hangingPunct="1"/>
            <a:r>
              <a:rPr lang="ko-KR" altLang="en-US" sz="1800" smtClean="0"/>
              <a:t>회로 및 시스템의 기준 전위를 선정하기 위함</a:t>
            </a:r>
            <a:r>
              <a:rPr lang="en-US" altLang="ko-KR" sz="1800" smtClean="0"/>
              <a:t>.</a:t>
            </a:r>
          </a:p>
          <a:p>
            <a:pPr lvl="1" eaLnBrk="1" hangingPunct="1"/>
            <a:r>
              <a:rPr lang="ko-KR" altLang="en-US" sz="1800" smtClean="0"/>
              <a:t>모든 접지 점은 등전위 점으로 본다</a:t>
            </a:r>
            <a:r>
              <a:rPr lang="en-US" altLang="ko-KR" sz="1800" smtClean="0"/>
              <a:t>. </a:t>
            </a:r>
            <a:r>
              <a:rPr lang="en-US" altLang="ko-KR" sz="1800" b="1" u="sng" smtClean="0"/>
              <a:t>(</a:t>
            </a:r>
            <a:r>
              <a:rPr lang="ko-KR" altLang="en-US" sz="1800" b="1" u="sng" smtClean="0"/>
              <a:t>이상적인 접지</a:t>
            </a:r>
            <a:r>
              <a:rPr lang="en-US" altLang="ko-KR" sz="1800" b="1" u="sng" smtClean="0"/>
              <a:t>)</a:t>
            </a:r>
          </a:p>
          <a:p>
            <a:pPr lvl="1" eaLnBrk="1" hangingPunct="1"/>
            <a:r>
              <a:rPr lang="ko-KR" altLang="en-US" sz="1800" smtClean="0"/>
              <a:t>실제적인 접지는 매우 작은 임피던스를 갖는 전류 경로이다</a:t>
            </a:r>
            <a:r>
              <a:rPr lang="en-US" altLang="ko-KR" sz="1800" smtClean="0"/>
              <a:t>. </a:t>
            </a:r>
          </a:p>
          <a:p>
            <a:pPr lvl="1" eaLnBrk="1" hangingPunct="1"/>
            <a:endParaRPr lang="en-US" altLang="ko-KR" sz="1800" smtClean="0"/>
          </a:p>
          <a:p>
            <a:pPr eaLnBrk="1" hangingPunct="1"/>
            <a:r>
              <a:rPr lang="en-US" altLang="ko-KR" smtClean="0"/>
              <a:t>4.2.1 </a:t>
            </a:r>
            <a:r>
              <a:rPr lang="ko-KR" altLang="en-US" smtClean="0"/>
              <a:t>단일점 접지</a:t>
            </a:r>
          </a:p>
          <a:p>
            <a:pPr lvl="1" eaLnBrk="1" hangingPunct="1"/>
            <a:r>
              <a:rPr lang="ko-KR" altLang="en-US" sz="1800" smtClean="0"/>
              <a:t>특징</a:t>
            </a:r>
          </a:p>
          <a:p>
            <a:pPr lvl="2" eaLnBrk="1" hangingPunct="1"/>
            <a:r>
              <a:rPr lang="ko-KR" altLang="en-US" smtClean="0"/>
              <a:t>접지 면에서의 전위가 다르게 나타날 수 있다</a:t>
            </a:r>
            <a:r>
              <a:rPr lang="en-US" altLang="ko-KR" smtClean="0"/>
              <a:t>. </a:t>
            </a:r>
          </a:p>
          <a:p>
            <a:pPr lvl="2" eaLnBrk="1" hangingPunct="1"/>
            <a:r>
              <a:rPr lang="ko-KR" altLang="en-US" smtClean="0"/>
              <a:t>회로의 구성이 간편하다</a:t>
            </a:r>
            <a:r>
              <a:rPr lang="en-US" altLang="ko-KR" smtClean="0"/>
              <a:t>.</a:t>
            </a:r>
          </a:p>
          <a:p>
            <a:pPr lvl="2" eaLnBrk="1" hangingPunct="1"/>
            <a:r>
              <a:rPr lang="ko-KR" altLang="en-US" smtClean="0"/>
              <a:t>저주파 대역</a:t>
            </a:r>
            <a:r>
              <a:rPr lang="en-US" altLang="ko-KR" smtClean="0"/>
              <a:t>( &lt;1 Mhz )</a:t>
            </a:r>
            <a:r>
              <a:rPr lang="ko-KR" altLang="en-US" smtClean="0"/>
              <a:t>에서 활용 가능하다</a:t>
            </a:r>
            <a:r>
              <a:rPr lang="en-US" altLang="ko-KR" smtClean="0"/>
              <a:t>. </a:t>
            </a:r>
          </a:p>
          <a:p>
            <a:pPr lvl="1" eaLnBrk="1" hangingPunct="1"/>
            <a:r>
              <a:rPr lang="ko-KR" altLang="en-US" sz="1800" smtClean="0"/>
              <a:t>종류</a:t>
            </a:r>
          </a:p>
          <a:p>
            <a:pPr lvl="2" eaLnBrk="1" hangingPunct="1"/>
            <a:r>
              <a:rPr lang="ko-KR" altLang="en-US" smtClean="0"/>
              <a:t>직렬 접지방법 </a:t>
            </a:r>
            <a:r>
              <a:rPr lang="en-US" altLang="ko-KR" smtClean="0"/>
              <a:t>: </a:t>
            </a:r>
            <a:r>
              <a:rPr lang="ko-KR" altLang="en-US" smtClean="0"/>
              <a:t>각 회로의 접지 점이 직렬로 연결되어 단일 접지 점과 연결</a:t>
            </a:r>
          </a:p>
          <a:p>
            <a:pPr lvl="2" eaLnBrk="1" hangingPunct="1"/>
            <a:r>
              <a:rPr lang="ko-KR" altLang="en-US" smtClean="0"/>
              <a:t>병렬 접지방법 </a:t>
            </a:r>
            <a:r>
              <a:rPr lang="en-US" altLang="ko-KR" smtClean="0"/>
              <a:t>: </a:t>
            </a:r>
            <a:r>
              <a:rPr lang="ko-KR" altLang="en-US" smtClean="0"/>
              <a:t>각 회로의 접지 점이 각각 별도의 경로를 통해 단일 접지점과 연결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EMI/EMC-접지</a:t>
            </a:r>
          </a:p>
        </p:txBody>
      </p:sp>
      <p:sp>
        <p:nvSpPr>
          <p:cNvPr id="14339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22EB027-073F-47F1-8621-6AF6F414B833}" type="slidenum">
              <a:rPr lang="en-US" altLang="ko-KR" smtClean="0">
                <a:latin typeface="굴림" charset="-127"/>
                <a:ea typeface="굴림" charset="-127"/>
              </a:rPr>
              <a:pPr/>
              <a:t>10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ko-KR" altLang="ko-KR" smtClean="0"/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ko-KR" altLang="en-US" sz="1800" smtClean="0"/>
              <a:t>광결합기를 이용한 격리</a:t>
            </a:r>
          </a:p>
          <a:p>
            <a:pPr lvl="2" eaLnBrk="1" hangingPunct="1"/>
            <a:r>
              <a:rPr lang="ko-KR" altLang="en-US" smtClean="0"/>
              <a:t>도선에 의한 연결이 없는 광결합기를 이용하여 신호를 전달</a:t>
            </a:r>
          </a:p>
          <a:p>
            <a:pPr lvl="2" eaLnBrk="1" hangingPunct="1"/>
            <a:r>
              <a:rPr lang="ko-KR" altLang="en-US" smtClean="0"/>
              <a:t>두 접지점 사이의 전압차가 매우 클 때</a:t>
            </a:r>
            <a:r>
              <a:rPr lang="en-US" altLang="ko-KR" smtClean="0"/>
              <a:t>(</a:t>
            </a:r>
            <a:r>
              <a:rPr lang="ko-KR" altLang="en-US" smtClean="0"/>
              <a:t>수천 볼트 이상</a:t>
            </a:r>
            <a:r>
              <a:rPr lang="en-US" altLang="ko-KR" smtClean="0"/>
              <a:t>) </a:t>
            </a:r>
            <a:r>
              <a:rPr lang="ko-KR" altLang="en-US" smtClean="0"/>
              <a:t>효과적임</a:t>
            </a:r>
          </a:p>
          <a:p>
            <a:pPr lvl="2" eaLnBrk="1" hangingPunct="1"/>
            <a:r>
              <a:rPr lang="ko-KR" altLang="en-US" smtClean="0"/>
              <a:t>디지털 회로에 적합 </a:t>
            </a:r>
            <a:r>
              <a:rPr lang="en-US" altLang="ko-KR" smtClean="0"/>
              <a:t>(</a:t>
            </a:r>
            <a:r>
              <a:rPr lang="ko-KR" altLang="en-US" smtClean="0"/>
              <a:t>광 결합기의 비 선형성 때문</a:t>
            </a:r>
            <a:r>
              <a:rPr lang="en-US" altLang="ko-KR" smtClean="0"/>
              <a:t>)</a:t>
            </a:r>
          </a:p>
          <a:p>
            <a:pPr lvl="2" eaLnBrk="1" hangingPunct="1"/>
            <a:endParaRPr lang="en-US" altLang="ko-KR" smtClean="0"/>
          </a:p>
          <a:p>
            <a:pPr lvl="1" eaLnBrk="1" hangingPunct="1"/>
            <a:r>
              <a:rPr lang="ko-KR" altLang="en-US" sz="1800" smtClean="0"/>
              <a:t>평형회로를 이용한 격리</a:t>
            </a:r>
          </a:p>
          <a:p>
            <a:pPr lvl="2" eaLnBrk="1" hangingPunct="1"/>
            <a:r>
              <a:rPr lang="ko-KR" altLang="en-US" smtClean="0"/>
              <a:t>평형 회로에는 두 신호의 차가 나타난다</a:t>
            </a:r>
            <a:r>
              <a:rPr lang="en-US" altLang="ko-KR" smtClean="0"/>
              <a:t>.</a:t>
            </a:r>
          </a:p>
          <a:p>
            <a:pPr lvl="2" eaLnBrk="1" hangingPunct="1"/>
            <a:r>
              <a:rPr lang="ko-KR" altLang="en-US" smtClean="0"/>
              <a:t>회로의 평형이 정확할 수록 공통모드 전압을 완전히 제거 가능</a:t>
            </a:r>
          </a:p>
          <a:p>
            <a:pPr lvl="2" eaLnBrk="1" hangingPunct="1"/>
            <a:r>
              <a:rPr lang="ko-KR" altLang="en-US" smtClean="0"/>
              <a:t>주파수 높은 경우에 우수한 평형회로 구현이 매우 힘들다</a:t>
            </a:r>
            <a:r>
              <a:rPr lang="en-US" altLang="ko-KR" smtClean="0"/>
              <a:t>.</a:t>
            </a:r>
          </a:p>
          <a:p>
            <a:pPr lvl="2" eaLnBrk="1" hangingPunct="1"/>
            <a:endParaRPr lang="en-US" altLang="ko-KR" smtClean="0"/>
          </a:p>
        </p:txBody>
      </p:sp>
      <p:pic>
        <p:nvPicPr>
          <p:cNvPr id="14342" name="Picture 5"/>
          <p:cNvPicPr>
            <a:picLocks noChangeAspect="1" noChangeArrowheads="1"/>
          </p:cNvPicPr>
          <p:nvPr/>
        </p:nvPicPr>
        <p:blipFill>
          <a:blip r:embed="rId2"/>
          <a:srcRect b="20850"/>
          <a:stretch>
            <a:fillRect/>
          </a:stretch>
        </p:blipFill>
        <p:spPr bwMode="auto">
          <a:xfrm>
            <a:off x="900113" y="4097338"/>
            <a:ext cx="3671887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6"/>
          <p:cNvPicPr>
            <a:picLocks noChangeAspect="1" noChangeArrowheads="1"/>
          </p:cNvPicPr>
          <p:nvPr/>
        </p:nvPicPr>
        <p:blipFill>
          <a:blip r:embed="rId3"/>
          <a:srcRect b="32307"/>
          <a:stretch>
            <a:fillRect/>
          </a:stretch>
        </p:blipFill>
        <p:spPr bwMode="auto">
          <a:xfrm>
            <a:off x="4859338" y="4273550"/>
            <a:ext cx="3313112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Text Box 7"/>
          <p:cNvSpPr txBox="1">
            <a:spLocks noChangeArrowheads="1"/>
          </p:cNvSpPr>
          <p:nvPr/>
        </p:nvSpPr>
        <p:spPr bwMode="auto">
          <a:xfrm>
            <a:off x="1347788" y="5805488"/>
            <a:ext cx="32242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1600" b="1"/>
              <a:t>그림 </a:t>
            </a:r>
            <a:r>
              <a:rPr lang="en-US" altLang="ko-KR" sz="1600" b="1"/>
              <a:t>8. </a:t>
            </a:r>
            <a:r>
              <a:rPr lang="ko-KR" altLang="en-US" sz="1600" b="1"/>
              <a:t>광결합기를 이용한 격리</a:t>
            </a:r>
          </a:p>
        </p:txBody>
      </p:sp>
      <p:sp>
        <p:nvSpPr>
          <p:cNvPr id="14345" name="Text Box 8"/>
          <p:cNvSpPr txBox="1">
            <a:spLocks noChangeArrowheads="1"/>
          </p:cNvSpPr>
          <p:nvPr/>
        </p:nvSpPr>
        <p:spPr bwMode="auto">
          <a:xfrm>
            <a:off x="5021263" y="5805488"/>
            <a:ext cx="3079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1600" b="1"/>
              <a:t>그림 </a:t>
            </a:r>
            <a:r>
              <a:rPr lang="en-US" altLang="ko-KR" sz="1600" b="1"/>
              <a:t>9. </a:t>
            </a:r>
            <a:r>
              <a:rPr lang="ko-KR" altLang="en-US" sz="1600" b="1"/>
              <a:t>평형회로를 이용한 격리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EMI/EMC-접지</a:t>
            </a:r>
          </a:p>
        </p:txBody>
      </p:sp>
      <p:sp>
        <p:nvSpPr>
          <p:cNvPr id="15363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23BD5D4-4623-4469-8865-AAD89701FCD3}" type="slidenum">
              <a:rPr lang="en-US" altLang="ko-KR" smtClean="0">
                <a:latin typeface="굴림" charset="-127"/>
                <a:ea typeface="굴림" charset="-127"/>
              </a:rPr>
              <a:pPr/>
              <a:t>11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ko-KR" altLang="ko-KR" smtClean="0"/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ko-KR" altLang="en-US" sz="1800" smtClean="0"/>
              <a:t>공통모드 쵸크를 이용한 격리</a:t>
            </a:r>
          </a:p>
          <a:p>
            <a:pPr lvl="2" eaLnBrk="1" hangingPunct="1"/>
            <a:r>
              <a:rPr lang="ko-KR" altLang="en-US" smtClean="0"/>
              <a:t>공통모드 쵸크</a:t>
            </a:r>
          </a:p>
          <a:p>
            <a:pPr lvl="3" eaLnBrk="1" hangingPunct="1"/>
            <a:r>
              <a:rPr lang="en-US" altLang="ko-KR" smtClean="0"/>
              <a:t>DC </a:t>
            </a:r>
            <a:r>
              <a:rPr lang="ko-KR" altLang="en-US" smtClean="0"/>
              <a:t>및 차동 모드신호는 전달하고</a:t>
            </a:r>
            <a:r>
              <a:rPr lang="en-US" altLang="ko-KR" smtClean="0"/>
              <a:t>, </a:t>
            </a:r>
            <a:r>
              <a:rPr lang="ko-KR" altLang="en-US" smtClean="0"/>
              <a:t>공통모드 </a:t>
            </a:r>
            <a:r>
              <a:rPr lang="en-US" altLang="ko-KR" smtClean="0"/>
              <a:t>AC </a:t>
            </a:r>
            <a:r>
              <a:rPr lang="ko-KR" altLang="en-US" smtClean="0"/>
              <a:t>신호는 감쇠시킨다</a:t>
            </a:r>
            <a:r>
              <a:rPr lang="en-US" altLang="ko-KR" smtClean="0"/>
              <a:t>.</a:t>
            </a:r>
          </a:p>
          <a:p>
            <a:pPr lvl="3" eaLnBrk="1" hangingPunct="1"/>
            <a:r>
              <a:rPr lang="ko-KR" altLang="en-US" smtClean="0"/>
              <a:t>잡음 전압이 쵸크 결선 사이에 있으므로 회로의 입력에 영향을 주지 않음</a:t>
            </a:r>
            <a:r>
              <a:rPr lang="en-US" altLang="ko-KR" smtClean="0"/>
              <a:t>.</a:t>
            </a:r>
          </a:p>
          <a:p>
            <a:pPr lvl="3" eaLnBrk="1" hangingPunct="1"/>
            <a:endParaRPr lang="en-US" altLang="ko-KR" smtClean="0"/>
          </a:p>
          <a:p>
            <a:pPr lvl="3" eaLnBrk="1" hangingPunct="1"/>
            <a:endParaRPr lang="en-US" altLang="ko-KR" smtClean="0"/>
          </a:p>
          <a:p>
            <a:pPr lvl="3" eaLnBrk="1" hangingPunct="1"/>
            <a:endParaRPr lang="en-US" altLang="ko-KR" smtClean="0"/>
          </a:p>
          <a:p>
            <a:pPr lvl="3" eaLnBrk="1" hangingPunct="1"/>
            <a:endParaRPr lang="en-US" altLang="ko-KR" smtClean="0"/>
          </a:p>
          <a:p>
            <a:pPr lvl="3" eaLnBrk="1" hangingPunct="1"/>
            <a:endParaRPr lang="en-US" altLang="ko-KR" smtClean="0"/>
          </a:p>
          <a:p>
            <a:pPr lvl="3" eaLnBrk="1" hangingPunct="1"/>
            <a:endParaRPr lang="en-US" altLang="ko-KR" smtClean="0"/>
          </a:p>
          <a:p>
            <a:pPr lvl="3" eaLnBrk="1" hangingPunct="1"/>
            <a:endParaRPr lang="en-US" altLang="ko-KR" smtClean="0"/>
          </a:p>
          <a:p>
            <a:pPr lvl="3" eaLnBrk="1" hangingPunct="1"/>
            <a:endParaRPr lang="en-US" altLang="ko-KR" smtClean="0"/>
          </a:p>
          <a:p>
            <a:pPr lvl="3" eaLnBrk="1" hangingPunct="1"/>
            <a:r>
              <a:rPr lang="ko-KR" altLang="en-US" smtClean="0"/>
              <a:t>신호전류</a:t>
            </a:r>
          </a:p>
          <a:p>
            <a:pPr lvl="4" eaLnBrk="1" hangingPunct="1"/>
            <a:r>
              <a:rPr lang="ko-KR" altLang="en-US" smtClean="0"/>
              <a:t>차동회로 전류</a:t>
            </a:r>
            <a:r>
              <a:rPr lang="en-US" altLang="ko-KR" smtClean="0"/>
              <a:t>(differential circuit current), </a:t>
            </a:r>
            <a:r>
              <a:rPr lang="ko-KR" altLang="en-US" smtClean="0"/>
              <a:t>금속회로 전류</a:t>
            </a:r>
            <a:r>
              <a:rPr lang="en-US" altLang="ko-KR" smtClean="0"/>
              <a:t>(metallic circuit current)</a:t>
            </a:r>
          </a:p>
          <a:p>
            <a:pPr lvl="4" eaLnBrk="1" hangingPunct="1"/>
            <a:r>
              <a:rPr lang="ko-KR" altLang="en-US" smtClean="0"/>
              <a:t>회로와 쵸크를 연결한 두 도선에 같은 양이 반대 방향으로 흐른다</a:t>
            </a:r>
            <a:r>
              <a:rPr lang="en-US" altLang="ko-KR" smtClean="0"/>
              <a:t>.</a:t>
            </a:r>
          </a:p>
          <a:p>
            <a:pPr lvl="3" eaLnBrk="1" hangingPunct="1"/>
            <a:r>
              <a:rPr lang="ko-KR" altLang="en-US" smtClean="0"/>
              <a:t>잡음전류</a:t>
            </a:r>
          </a:p>
          <a:p>
            <a:pPr lvl="4" eaLnBrk="1" hangingPunct="1"/>
            <a:r>
              <a:rPr lang="ko-KR" altLang="en-US" smtClean="0"/>
              <a:t>공통모드 전류</a:t>
            </a:r>
            <a:r>
              <a:rPr lang="en-US" altLang="ko-KR" smtClean="0"/>
              <a:t>(common-mode current)</a:t>
            </a:r>
          </a:p>
          <a:p>
            <a:pPr lvl="4" eaLnBrk="1" hangingPunct="1"/>
            <a:r>
              <a:rPr lang="ko-KR" altLang="en-US" smtClean="0"/>
              <a:t>두 도체에 같은 방향으로 흐르는 전류</a:t>
            </a:r>
          </a:p>
        </p:txBody>
      </p:sp>
      <p:pic>
        <p:nvPicPr>
          <p:cNvPr id="15366" name="Picture 4"/>
          <p:cNvPicPr>
            <a:picLocks noChangeAspect="1" noChangeArrowheads="1"/>
          </p:cNvPicPr>
          <p:nvPr/>
        </p:nvPicPr>
        <p:blipFill>
          <a:blip r:embed="rId2"/>
          <a:srcRect b="17143"/>
          <a:stretch>
            <a:fillRect/>
          </a:stretch>
        </p:blipFill>
        <p:spPr bwMode="auto">
          <a:xfrm>
            <a:off x="1403350" y="2565400"/>
            <a:ext cx="3168650" cy="152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5"/>
          <p:cNvPicPr>
            <a:picLocks noChangeAspect="1" noChangeArrowheads="1"/>
          </p:cNvPicPr>
          <p:nvPr/>
        </p:nvPicPr>
        <p:blipFill>
          <a:blip r:embed="rId3"/>
          <a:srcRect b="16345"/>
          <a:stretch>
            <a:fillRect/>
          </a:stretch>
        </p:blipFill>
        <p:spPr bwMode="auto">
          <a:xfrm>
            <a:off x="4932363" y="2617788"/>
            <a:ext cx="29527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EMI/EMC-접지</a:t>
            </a:r>
          </a:p>
        </p:txBody>
      </p:sp>
      <p:sp>
        <p:nvSpPr>
          <p:cNvPr id="16387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0D5CB96-49D3-4C9B-86F9-5C331F7FE396}" type="slidenum">
              <a:rPr lang="en-US" altLang="ko-KR" smtClean="0">
                <a:latin typeface="굴림" charset="-127"/>
                <a:ea typeface="굴림" charset="-127"/>
              </a:rPr>
              <a:pPr/>
              <a:t>12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ko-KR" altLang="ko-KR" smtClean="0"/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935037"/>
          </a:xfrm>
        </p:spPr>
        <p:txBody>
          <a:bodyPr/>
          <a:lstStyle/>
          <a:p>
            <a:pPr eaLnBrk="1" hangingPunct="1"/>
            <a:r>
              <a:rPr lang="en-US" altLang="ko-KR" smtClean="0"/>
              <a:t>4.2.5 </a:t>
            </a:r>
            <a:r>
              <a:rPr lang="ko-KR" altLang="en-US" smtClean="0"/>
              <a:t>접지의 주파수 특성</a:t>
            </a:r>
          </a:p>
          <a:p>
            <a:pPr lvl="1" eaLnBrk="1" hangingPunct="1"/>
            <a:r>
              <a:rPr lang="ko-KR" altLang="en-US" sz="1800" smtClean="0"/>
              <a:t>등가회로 </a:t>
            </a:r>
            <a:r>
              <a:rPr lang="en-US" altLang="ko-KR" sz="1800" smtClean="0"/>
              <a:t>(</a:t>
            </a:r>
            <a:r>
              <a:rPr lang="ko-KR" altLang="en-US" sz="1800" smtClean="0"/>
              <a:t>저주파수 대역</a:t>
            </a:r>
            <a:r>
              <a:rPr lang="en-US" altLang="ko-KR" sz="1800" smtClean="0"/>
              <a:t>)</a:t>
            </a:r>
          </a:p>
          <a:p>
            <a:pPr lvl="2" eaLnBrk="1" hangingPunct="1"/>
            <a:endParaRPr lang="en-US" altLang="ko-KR" smtClean="0"/>
          </a:p>
        </p:txBody>
      </p:sp>
      <p:pic>
        <p:nvPicPr>
          <p:cNvPr id="16390" name="Picture 4"/>
          <p:cNvPicPr>
            <a:picLocks noChangeAspect="1" noChangeArrowheads="1"/>
          </p:cNvPicPr>
          <p:nvPr/>
        </p:nvPicPr>
        <p:blipFill>
          <a:blip r:embed="rId2"/>
          <a:srcRect b="12300"/>
          <a:stretch>
            <a:fillRect/>
          </a:stretch>
        </p:blipFill>
        <p:spPr bwMode="auto">
          <a:xfrm>
            <a:off x="2051050" y="3884613"/>
            <a:ext cx="309562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5724525" y="3213100"/>
            <a:ext cx="2465388" cy="153987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anchor="ctr" anchorCtr="1">
            <a:spAutoFit/>
          </a:bodyPr>
          <a:lstStyle/>
          <a:p>
            <a:r>
              <a:rPr lang="en-US" altLang="ko-KR" sz="1200" b="1"/>
              <a:t>V</a:t>
            </a:r>
            <a:r>
              <a:rPr lang="en-US" altLang="ko-KR" sz="1200" b="1" baseline="-25000"/>
              <a:t>s</a:t>
            </a:r>
            <a:r>
              <a:rPr lang="en-US" altLang="ko-KR" sz="1200" b="1"/>
              <a:t> : </a:t>
            </a:r>
            <a:r>
              <a:rPr lang="ko-KR" altLang="en-US" sz="1200" b="1"/>
              <a:t>신호 전압</a:t>
            </a:r>
          </a:p>
          <a:p>
            <a:r>
              <a:rPr lang="en-US" altLang="ko-KR" sz="1200" b="1"/>
              <a:t>R</a:t>
            </a:r>
            <a:r>
              <a:rPr lang="en-US" altLang="ko-KR" sz="1200" b="1" baseline="-25000"/>
              <a:t>L</a:t>
            </a:r>
            <a:r>
              <a:rPr lang="en-US" altLang="ko-KR" sz="1200" b="1"/>
              <a:t> : </a:t>
            </a:r>
            <a:r>
              <a:rPr lang="ko-KR" altLang="en-US" sz="1200" b="1"/>
              <a:t>부하 저항</a:t>
            </a:r>
          </a:p>
          <a:p>
            <a:r>
              <a:rPr lang="en-US" altLang="ko-KR" sz="1200" b="1"/>
              <a:t>R</a:t>
            </a:r>
            <a:r>
              <a:rPr lang="en-US" altLang="ko-KR" sz="1200" b="1" baseline="-25000"/>
              <a:t>C1</a:t>
            </a:r>
            <a:r>
              <a:rPr lang="en-US" altLang="ko-KR" sz="1200" b="1"/>
              <a:t>, R</a:t>
            </a:r>
            <a:r>
              <a:rPr lang="en-US" altLang="ko-KR" sz="1200" b="1" baseline="-25000"/>
              <a:t>C2</a:t>
            </a:r>
            <a:r>
              <a:rPr lang="en-US" altLang="ko-KR" sz="1200" b="1"/>
              <a:t> : </a:t>
            </a:r>
            <a:r>
              <a:rPr lang="ko-KR" altLang="en-US" sz="1200" b="1"/>
              <a:t>도선 저항</a:t>
            </a:r>
          </a:p>
          <a:p>
            <a:r>
              <a:rPr lang="en-US" altLang="ko-KR" sz="1200" b="1"/>
              <a:t>L</a:t>
            </a:r>
            <a:r>
              <a:rPr lang="en-US" altLang="ko-KR" sz="1200" b="1" baseline="-25000"/>
              <a:t>1</a:t>
            </a:r>
            <a:r>
              <a:rPr lang="en-US" altLang="ko-KR" sz="1200" b="1"/>
              <a:t>, L</a:t>
            </a:r>
            <a:r>
              <a:rPr lang="en-US" altLang="ko-KR" sz="1200" b="1" baseline="-25000"/>
              <a:t>2</a:t>
            </a:r>
            <a:r>
              <a:rPr lang="en-US" altLang="ko-KR" sz="1200" b="1"/>
              <a:t>, M : </a:t>
            </a:r>
            <a:r>
              <a:rPr lang="ko-KR" altLang="en-US" sz="1200" b="1"/>
              <a:t>공통모드 쵸크 등가 </a:t>
            </a:r>
          </a:p>
          <a:p>
            <a:r>
              <a:rPr lang="en-US" altLang="ko-KR" sz="1200" b="1"/>
              <a:t>V</a:t>
            </a:r>
            <a:r>
              <a:rPr lang="en-US" altLang="ko-KR" sz="1200" b="1" baseline="-25000"/>
              <a:t>G</a:t>
            </a:r>
            <a:r>
              <a:rPr lang="en-US" altLang="ko-KR" sz="1200" b="1"/>
              <a:t> : </a:t>
            </a:r>
            <a:r>
              <a:rPr lang="ko-KR" altLang="en-US" sz="1200" b="1"/>
              <a:t>접지루프의 공통모드 전압</a:t>
            </a:r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5724525" y="5157788"/>
            <a:ext cx="2366963" cy="59372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anchor="ctr" anchorCtr="1">
            <a:spAutoFit/>
          </a:bodyPr>
          <a:lstStyle/>
          <a:p>
            <a:r>
              <a:rPr lang="en-US" altLang="ko-KR" sz="1000" b="1"/>
              <a:t>R</a:t>
            </a:r>
            <a:r>
              <a:rPr lang="en-US" altLang="ko-KR" sz="1000" b="1" baseline="-25000"/>
              <a:t>C1</a:t>
            </a:r>
            <a:r>
              <a:rPr lang="ko-KR" altLang="en-US" sz="1000" b="1"/>
              <a:t>은 </a:t>
            </a:r>
            <a:r>
              <a:rPr lang="en-US" altLang="ko-KR" sz="1000" b="1"/>
              <a:t>R</a:t>
            </a:r>
            <a:r>
              <a:rPr lang="en-US" altLang="ko-KR" sz="1000" b="1" baseline="-25000"/>
              <a:t>L</a:t>
            </a:r>
            <a:r>
              <a:rPr lang="ko-KR" altLang="en-US" sz="1000" b="1"/>
              <a:t>과 직렬 연결되어 있으므로 무시될 수 있음</a:t>
            </a:r>
            <a:r>
              <a:rPr lang="en-US" altLang="ko-KR" b="1"/>
              <a:t>.</a:t>
            </a:r>
          </a:p>
        </p:txBody>
      </p:sp>
      <p:pic>
        <p:nvPicPr>
          <p:cNvPr id="16393" name="Picture 18"/>
          <p:cNvPicPr>
            <a:picLocks noChangeAspect="1" noChangeArrowheads="1"/>
          </p:cNvPicPr>
          <p:nvPr/>
        </p:nvPicPr>
        <p:blipFill>
          <a:blip r:embed="rId3"/>
          <a:srcRect b="17143"/>
          <a:stretch>
            <a:fillRect/>
          </a:stretch>
        </p:blipFill>
        <p:spPr bwMode="auto">
          <a:xfrm>
            <a:off x="2051050" y="1868488"/>
            <a:ext cx="3095625" cy="149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4" name="Text Box 19"/>
          <p:cNvSpPr txBox="1">
            <a:spLocks noChangeArrowheads="1"/>
          </p:cNvSpPr>
          <p:nvPr/>
        </p:nvSpPr>
        <p:spPr bwMode="auto">
          <a:xfrm>
            <a:off x="2268538" y="5829300"/>
            <a:ext cx="300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1600" b="1"/>
              <a:t>그림 </a:t>
            </a:r>
            <a:r>
              <a:rPr lang="en-US" altLang="ko-KR" sz="1600" b="1"/>
              <a:t>10-2 </a:t>
            </a:r>
            <a:r>
              <a:rPr lang="ko-KR" altLang="en-US" sz="1600" b="1"/>
              <a:t>등가 회로</a:t>
            </a:r>
          </a:p>
        </p:txBody>
      </p:sp>
      <p:sp>
        <p:nvSpPr>
          <p:cNvPr id="16395" name="Text Box 20"/>
          <p:cNvSpPr txBox="1">
            <a:spLocks noChangeArrowheads="1"/>
          </p:cNvSpPr>
          <p:nvPr/>
        </p:nvSpPr>
        <p:spPr bwMode="auto">
          <a:xfrm>
            <a:off x="1763713" y="3452813"/>
            <a:ext cx="3816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1600" b="1"/>
              <a:t>그림 </a:t>
            </a:r>
            <a:r>
              <a:rPr lang="en-US" altLang="ko-KR" sz="1600" b="1"/>
              <a:t>10-1 </a:t>
            </a:r>
            <a:r>
              <a:rPr lang="ko-KR" altLang="en-US" sz="1600" b="1"/>
              <a:t>공통모드 쵸크를 이용한 격리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EMI/EMC-접지</a:t>
            </a:r>
          </a:p>
        </p:txBody>
      </p:sp>
      <p:sp>
        <p:nvSpPr>
          <p:cNvPr id="17411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F4919E8-1069-466E-94C5-5504B4F80E1B}" type="slidenum">
              <a:rPr lang="en-US" altLang="ko-KR" smtClean="0">
                <a:latin typeface="굴림" charset="-127"/>
                <a:ea typeface="굴림" charset="-127"/>
              </a:rPr>
              <a:pPr/>
              <a:t>13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ko-KR" altLang="ko-KR" smtClean="0"/>
          </a:p>
        </p:txBody>
      </p:sp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4949825"/>
            <a:ext cx="3240087" cy="63976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17414" name="AutoShape 5"/>
          <p:cNvSpPr>
            <a:spLocks noChangeArrowheads="1"/>
          </p:cNvSpPr>
          <p:nvPr/>
        </p:nvSpPr>
        <p:spPr bwMode="auto">
          <a:xfrm>
            <a:off x="5029200" y="5181600"/>
            <a:ext cx="2638425" cy="322263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ko-KR" altLang="en-US" sz="1200" b="1"/>
              <a:t>쵸크가 없는 경우와 동일한 식이다</a:t>
            </a:r>
            <a:r>
              <a:rPr lang="en-US" altLang="ko-KR" sz="1200" b="1"/>
              <a:t>.</a:t>
            </a: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457200" y="1268413"/>
            <a:ext cx="822960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92150" lvl="1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ko-KR" altLang="en-US"/>
              <a:t>신호 전압 </a:t>
            </a:r>
            <a:r>
              <a:rPr lang="en-US" altLang="ko-KR"/>
              <a:t>V</a:t>
            </a:r>
            <a:r>
              <a:rPr lang="en-US" altLang="ko-KR" baseline="-25000"/>
              <a:t>S</a:t>
            </a:r>
            <a:r>
              <a:rPr lang="en-US" altLang="ko-KR"/>
              <a:t> </a:t>
            </a:r>
            <a:r>
              <a:rPr lang="ko-KR" altLang="en-US"/>
              <a:t>에 대한 등가회로  해석</a:t>
            </a:r>
          </a:p>
          <a:p>
            <a:pPr marL="1281113" lvl="3" indent="-2921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</a:pPr>
            <a:r>
              <a:rPr lang="en-US" altLang="ko-KR" sz="1400"/>
              <a:t>I</a:t>
            </a:r>
            <a:r>
              <a:rPr lang="en-US" altLang="ko-KR" sz="1400" baseline="-25000"/>
              <a:t>G</a:t>
            </a:r>
            <a:r>
              <a:rPr lang="en-US" altLang="ko-KR" sz="1400"/>
              <a:t> = 0 </a:t>
            </a:r>
            <a:r>
              <a:rPr lang="ko-KR" altLang="en-US" sz="1400"/>
              <a:t>이므로</a:t>
            </a:r>
          </a:p>
          <a:p>
            <a:pPr marL="1281113" lvl="3" indent="-2921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AutoNum type="arabicPeriod"/>
            </a:pPr>
            <a:endParaRPr lang="ko-KR" altLang="en-US" sz="1400"/>
          </a:p>
          <a:p>
            <a:pPr marL="1281113" lvl="3" indent="-2921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endParaRPr lang="ko-KR" altLang="en-US" sz="1400"/>
          </a:p>
          <a:p>
            <a:pPr marL="1017588" lvl="2" indent="-32385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</a:pPr>
            <a:endParaRPr lang="en-US" altLang="ko-KR" sz="1700"/>
          </a:p>
        </p:txBody>
      </p:sp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3"/>
          <a:srcRect b="15125"/>
          <a:stretch>
            <a:fillRect/>
          </a:stretch>
        </p:blipFill>
        <p:spPr bwMode="auto">
          <a:xfrm>
            <a:off x="5364163" y="1989138"/>
            <a:ext cx="3097212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8888" y="2370138"/>
            <a:ext cx="3889375" cy="3397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55875" y="3068638"/>
            <a:ext cx="1152525" cy="2508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17419" name="AutoShape 11"/>
          <p:cNvSpPr>
            <a:spLocks noChangeArrowheads="1"/>
          </p:cNvSpPr>
          <p:nvPr/>
        </p:nvSpPr>
        <p:spPr bwMode="auto">
          <a:xfrm>
            <a:off x="2843213" y="3429000"/>
            <a:ext cx="576262" cy="369888"/>
          </a:xfrm>
          <a:prstGeom prst="downArrow">
            <a:avLst>
              <a:gd name="adj1" fmla="val 50000"/>
              <a:gd name="adj2" fmla="val 25000"/>
            </a:avLst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ko-KR" altLang="en-US"/>
          </a:p>
        </p:txBody>
      </p:sp>
      <p:pic>
        <p:nvPicPr>
          <p:cNvPr id="162828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8888" y="4014788"/>
            <a:ext cx="3889375" cy="3397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162829" name="Rectangle 13"/>
          <p:cNvSpPr>
            <a:spLocks noChangeArrowheads="1"/>
          </p:cNvSpPr>
          <p:nvPr/>
        </p:nvSpPr>
        <p:spPr bwMode="auto">
          <a:xfrm>
            <a:off x="1763713" y="4014788"/>
            <a:ext cx="2016125" cy="287337"/>
          </a:xfrm>
          <a:prstGeom prst="rect">
            <a:avLst/>
          </a:prstGeom>
          <a:solidFill>
            <a:schemeClr val="bg1"/>
          </a:solidFill>
          <a:ln w="285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22" name="AutoShape 14"/>
          <p:cNvSpPr>
            <a:spLocks noChangeArrowheads="1"/>
          </p:cNvSpPr>
          <p:nvPr/>
        </p:nvSpPr>
        <p:spPr bwMode="auto">
          <a:xfrm>
            <a:off x="2843213" y="4446588"/>
            <a:ext cx="576262" cy="360362"/>
          </a:xfrm>
          <a:prstGeom prst="downArrow">
            <a:avLst>
              <a:gd name="adj1" fmla="val 50000"/>
              <a:gd name="adj2" fmla="val 25000"/>
            </a:avLst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2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2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EMI/EMC-접지</a:t>
            </a:r>
          </a:p>
        </p:txBody>
      </p:sp>
      <p:sp>
        <p:nvSpPr>
          <p:cNvPr id="18435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6690543-C91A-4CC0-B09D-D97F1FF2F47A}" type="slidenum">
              <a:rPr lang="en-US" altLang="ko-KR" smtClean="0">
                <a:latin typeface="굴림" charset="-127"/>
                <a:ea typeface="굴림" charset="-127"/>
              </a:rPr>
              <a:pPr/>
              <a:t>14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ko-KR" altLang="ko-KR" smtClean="0"/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ko-KR" altLang="en-US" sz="1800" smtClean="0"/>
              <a:t>공통모드 전압 </a:t>
            </a:r>
            <a:r>
              <a:rPr lang="en-US" altLang="ko-KR" sz="1800" smtClean="0"/>
              <a:t>V</a:t>
            </a:r>
            <a:r>
              <a:rPr lang="en-US" altLang="ko-KR" sz="1800" baseline="-25000" smtClean="0"/>
              <a:t>G</a:t>
            </a:r>
            <a:r>
              <a:rPr lang="en-US" altLang="ko-KR" sz="1800" smtClean="0"/>
              <a:t> </a:t>
            </a:r>
            <a:r>
              <a:rPr lang="ko-KR" altLang="en-US" sz="1800" smtClean="0"/>
              <a:t>에 대한 등가회로 해석</a:t>
            </a:r>
          </a:p>
        </p:txBody>
      </p:sp>
      <p:pic>
        <p:nvPicPr>
          <p:cNvPr id="18438" name="Picture 5"/>
          <p:cNvPicPr>
            <a:picLocks noChangeAspect="1" noChangeArrowheads="1"/>
          </p:cNvPicPr>
          <p:nvPr/>
        </p:nvPicPr>
        <p:blipFill>
          <a:blip r:embed="rId2"/>
          <a:srcRect b="20187"/>
          <a:stretch>
            <a:fillRect/>
          </a:stretch>
        </p:blipFill>
        <p:spPr bwMode="auto">
          <a:xfrm>
            <a:off x="5148263" y="1557338"/>
            <a:ext cx="3189287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1916113"/>
            <a:ext cx="3240087" cy="8159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pic>
        <p:nvPicPr>
          <p:cNvPr id="18440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4075" y="3860800"/>
            <a:ext cx="3311525" cy="7366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pic>
        <p:nvPicPr>
          <p:cNvPr id="18441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24075" y="2924175"/>
            <a:ext cx="2087563" cy="83978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18442" name="AutoShape 9"/>
          <p:cNvSpPr>
            <a:spLocks noChangeArrowheads="1"/>
          </p:cNvSpPr>
          <p:nvPr/>
        </p:nvSpPr>
        <p:spPr bwMode="auto">
          <a:xfrm>
            <a:off x="1476375" y="2997200"/>
            <a:ext cx="431800" cy="1223963"/>
          </a:xfrm>
          <a:prstGeom prst="downArrow">
            <a:avLst>
              <a:gd name="adj1" fmla="val 50000"/>
              <a:gd name="adj2" fmla="val 70864"/>
            </a:avLst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pic>
        <p:nvPicPr>
          <p:cNvPr id="18443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31913" y="4724400"/>
            <a:ext cx="2376487" cy="7683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18444" name="AutoShape 11"/>
          <p:cNvSpPr>
            <a:spLocks noChangeArrowheads="1"/>
          </p:cNvSpPr>
          <p:nvPr/>
        </p:nvSpPr>
        <p:spPr bwMode="auto">
          <a:xfrm>
            <a:off x="4794250" y="4843463"/>
            <a:ext cx="1284288" cy="322262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ko-KR" altLang="en-US" sz="1200" b="1"/>
              <a:t>잡음 전압 </a:t>
            </a:r>
            <a:r>
              <a:rPr lang="en-US" altLang="ko-KR" sz="1200" b="1"/>
              <a:t>V</a:t>
            </a:r>
            <a:r>
              <a:rPr lang="en-US" altLang="ko-KR" sz="1200" b="1" baseline="-25000"/>
              <a:t>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EMI/EMC-접지</a:t>
            </a:r>
          </a:p>
        </p:txBody>
      </p:sp>
      <p:sp>
        <p:nvSpPr>
          <p:cNvPr id="1028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B13E1AF-01E3-46D2-9A64-D612645B53EB}" type="slidenum">
              <a:rPr lang="en-US" altLang="ko-KR" smtClean="0">
                <a:latin typeface="굴림" charset="-127"/>
                <a:ea typeface="굴림" charset="-127"/>
              </a:rPr>
              <a:pPr/>
              <a:t>15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1029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ko-KR" altLang="ko-KR" smtClean="0"/>
          </a:p>
        </p:txBody>
      </p:sp>
      <p:sp>
        <p:nvSpPr>
          <p:cNvPr id="1030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ko-KR" altLang="en-US" sz="1800" smtClean="0"/>
              <a:t>주파수 특성 </a:t>
            </a:r>
          </a:p>
        </p:txBody>
      </p:sp>
      <p:pic>
        <p:nvPicPr>
          <p:cNvPr id="1031" name="Picture 4"/>
          <p:cNvPicPr>
            <a:picLocks noChangeAspect="1" noChangeArrowheads="1"/>
          </p:cNvPicPr>
          <p:nvPr/>
        </p:nvPicPr>
        <p:blipFill>
          <a:blip r:embed="rId3"/>
          <a:srcRect b="31319"/>
          <a:stretch>
            <a:fillRect/>
          </a:stretch>
        </p:blipFill>
        <p:spPr bwMode="auto">
          <a:xfrm>
            <a:off x="3851275" y="1557338"/>
            <a:ext cx="446405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5"/>
          <p:cNvGraphicFramePr>
            <a:graphicFrameLocks noChangeAspect="1"/>
          </p:cNvGraphicFramePr>
          <p:nvPr>
            <p:ph idx="4294967295"/>
          </p:nvPr>
        </p:nvGraphicFramePr>
        <p:xfrm>
          <a:off x="1331913" y="2060575"/>
          <a:ext cx="2159000" cy="825500"/>
        </p:xfrm>
        <a:graphic>
          <a:graphicData uri="http://schemas.openxmlformats.org/presentationml/2006/ole">
            <p:oleObj spid="_x0000_s1026" name="Equation" r:id="rId4" imgW="1130040" imgH="431640" progId="Equation.3">
              <p:embed/>
            </p:oleObj>
          </a:graphicData>
        </a:graphic>
      </p:graphicFrame>
      <p:sp>
        <p:nvSpPr>
          <p:cNvPr id="1032" name="AutoShape 10"/>
          <p:cNvSpPr>
            <a:spLocks noChangeArrowheads="1"/>
          </p:cNvSpPr>
          <p:nvPr/>
        </p:nvSpPr>
        <p:spPr bwMode="auto">
          <a:xfrm>
            <a:off x="1824038" y="4408488"/>
            <a:ext cx="5053012" cy="10668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ko-KR" altLang="en-US" sz="1400" b="1"/>
              <a:t>잡음 전압을 줄이기 위해서는 </a:t>
            </a:r>
          </a:p>
          <a:p>
            <a:pPr lvl="1">
              <a:buFontTx/>
              <a:buChar char="•"/>
            </a:pPr>
            <a:r>
              <a:rPr lang="ko-KR" altLang="en-US" sz="1200" b="1"/>
              <a:t> </a:t>
            </a:r>
            <a:r>
              <a:rPr lang="en-US" altLang="ko-KR" sz="1200" b="1"/>
              <a:t>R</a:t>
            </a:r>
            <a:r>
              <a:rPr lang="en-US" altLang="ko-KR" sz="1200" b="1" baseline="-25000"/>
              <a:t>c2</a:t>
            </a:r>
            <a:r>
              <a:rPr lang="en-US" altLang="ko-KR" sz="1200" b="1"/>
              <a:t> </a:t>
            </a:r>
            <a:r>
              <a:rPr lang="ko-KR" altLang="en-US" sz="1200" b="1"/>
              <a:t>가 가능한 작은 값을 유지해야 함</a:t>
            </a:r>
            <a:r>
              <a:rPr lang="en-US" altLang="ko-KR" sz="1200" b="1"/>
              <a:t>.</a:t>
            </a:r>
          </a:p>
          <a:p>
            <a:pPr lvl="1">
              <a:buFontTx/>
              <a:buChar char="•"/>
            </a:pPr>
            <a:r>
              <a:rPr lang="en-US" altLang="ko-KR" sz="1200" b="1"/>
              <a:t> </a:t>
            </a:r>
            <a:r>
              <a:rPr lang="ko-KR" altLang="en-US" sz="1200" b="1"/>
              <a:t>쵸크 인덕턴스</a:t>
            </a:r>
            <a:r>
              <a:rPr lang="en-US" altLang="ko-KR" sz="1200" b="1"/>
              <a:t>(L)</a:t>
            </a:r>
            <a:r>
              <a:rPr lang="ko-KR" altLang="en-US" sz="1200" b="1"/>
              <a:t>는 </a:t>
            </a:r>
            <a:r>
              <a:rPr lang="en-US" altLang="ko-KR" sz="1200" b="1"/>
              <a:t>R</a:t>
            </a:r>
            <a:r>
              <a:rPr lang="en-US" altLang="ko-KR" sz="1200" b="1" baseline="-25000"/>
              <a:t>c2</a:t>
            </a:r>
            <a:r>
              <a:rPr lang="en-US" altLang="ko-KR" sz="1200"/>
              <a:t> </a:t>
            </a:r>
            <a:r>
              <a:rPr lang="en-US" altLang="ko-KR" sz="1200" b="1"/>
              <a:t>/w</a:t>
            </a:r>
            <a:r>
              <a:rPr lang="en-US" altLang="ko-KR" sz="1600"/>
              <a:t> </a:t>
            </a:r>
            <a:r>
              <a:rPr lang="ko-KR" altLang="en-US" sz="1200" b="1"/>
              <a:t>보다 매우 큰 값을 유지해야 한다</a:t>
            </a:r>
            <a:r>
              <a:rPr lang="en-US" altLang="ko-KR" sz="1200"/>
              <a:t>.</a:t>
            </a:r>
          </a:p>
        </p:txBody>
      </p:sp>
      <p:pic>
        <p:nvPicPr>
          <p:cNvPr id="1033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1050" y="3357563"/>
            <a:ext cx="1008063" cy="59531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pic>
        <p:nvPicPr>
          <p:cNvPr id="1034" name="Picture 12"/>
          <p:cNvPicPr>
            <a:picLocks noChangeAspect="1" noChangeArrowheads="1"/>
          </p:cNvPicPr>
          <p:nvPr/>
        </p:nvPicPr>
        <p:blipFill>
          <a:blip r:embed="rId3"/>
          <a:srcRect l="33890" t="77597" r="46764" b="11330"/>
          <a:stretch>
            <a:fillRect/>
          </a:stretch>
        </p:blipFill>
        <p:spPr bwMode="auto">
          <a:xfrm>
            <a:off x="6732588" y="3860800"/>
            <a:ext cx="8636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EMI/EMC-접지</a:t>
            </a:r>
          </a:p>
        </p:txBody>
      </p:sp>
      <p:sp>
        <p:nvSpPr>
          <p:cNvPr id="19459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0655055-7368-4A37-9487-0ADF63E8E7D9}" type="slidenum">
              <a:rPr lang="en-US" altLang="ko-KR" smtClean="0">
                <a:latin typeface="굴림" charset="-127"/>
                <a:ea typeface="굴림" charset="-127"/>
              </a:rPr>
              <a:pPr/>
              <a:t>16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ko-KR" altLang="ko-KR" smtClean="0"/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ko-KR" altLang="en-US" sz="1800" smtClean="0"/>
              <a:t>등가회로</a:t>
            </a:r>
            <a:r>
              <a:rPr lang="en-US" altLang="ko-KR" sz="1800" smtClean="0"/>
              <a:t>(</a:t>
            </a:r>
            <a:r>
              <a:rPr lang="ko-KR" altLang="en-US" sz="1800" smtClean="0"/>
              <a:t>고주파수 대역</a:t>
            </a:r>
            <a:r>
              <a:rPr lang="en-US" altLang="ko-KR" sz="1800" smtClean="0"/>
              <a:t>,10~100 MHz)</a:t>
            </a:r>
          </a:p>
          <a:p>
            <a:pPr lvl="2" eaLnBrk="1" hangingPunct="1"/>
            <a:r>
              <a:rPr lang="ko-KR" altLang="en-US" smtClean="0"/>
              <a:t>쵸크의 기생 캐패시턴스 무시할 수 없다</a:t>
            </a:r>
            <a:r>
              <a:rPr lang="en-US" altLang="ko-KR" smtClean="0"/>
              <a:t>.</a:t>
            </a:r>
          </a:p>
          <a:p>
            <a:pPr lvl="2" eaLnBrk="1" hangingPunct="1"/>
            <a:endParaRPr lang="en-US" altLang="ko-KR" smtClean="0"/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2"/>
          <a:srcRect b="12608"/>
          <a:stretch>
            <a:fillRect/>
          </a:stretch>
        </p:blipFill>
        <p:spPr bwMode="auto">
          <a:xfrm>
            <a:off x="1547813" y="2060575"/>
            <a:ext cx="3816350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1619250" y="4292600"/>
            <a:ext cx="3816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1600" b="1"/>
              <a:t>그림 </a:t>
            </a:r>
            <a:r>
              <a:rPr lang="en-US" altLang="ko-KR" sz="1600" b="1"/>
              <a:t>11. </a:t>
            </a:r>
            <a:r>
              <a:rPr lang="ko-KR" altLang="en-US" sz="1600" b="1"/>
              <a:t>고주파 대역에서의 등가 회로</a:t>
            </a:r>
          </a:p>
        </p:txBody>
      </p:sp>
      <p:sp>
        <p:nvSpPr>
          <p:cNvPr id="19464" name="AutoShape 8"/>
          <p:cNvSpPr>
            <a:spLocks noChangeArrowheads="1"/>
          </p:cNvSpPr>
          <p:nvPr/>
        </p:nvSpPr>
        <p:spPr bwMode="auto">
          <a:xfrm>
            <a:off x="5724525" y="1989138"/>
            <a:ext cx="2911475" cy="1236662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ko-KR" sz="1200" b="1"/>
              <a:t>R</a:t>
            </a:r>
            <a:r>
              <a:rPr lang="en-US" altLang="ko-KR" sz="1200" b="1" baseline="-25000"/>
              <a:t>C1, </a:t>
            </a:r>
            <a:r>
              <a:rPr lang="en-US" altLang="ko-KR" sz="1200" b="1"/>
              <a:t>R</a:t>
            </a:r>
            <a:r>
              <a:rPr lang="en-US" altLang="ko-KR" sz="1200" b="1" baseline="-25000"/>
              <a:t>C2</a:t>
            </a:r>
            <a:r>
              <a:rPr lang="en-US" altLang="ko-KR" sz="1200" b="1"/>
              <a:t> : </a:t>
            </a:r>
            <a:r>
              <a:rPr lang="ko-KR" altLang="en-US" sz="1200" b="1"/>
              <a:t>쵸크 결선의 저항성분</a:t>
            </a:r>
          </a:p>
          <a:p>
            <a:r>
              <a:rPr lang="en-US" altLang="ko-KR" sz="1200" b="1"/>
              <a:t>C</a:t>
            </a:r>
            <a:r>
              <a:rPr lang="en-US" altLang="ko-KR" sz="1200" b="1" baseline="-25000"/>
              <a:t>S</a:t>
            </a:r>
            <a:r>
              <a:rPr lang="en-US" altLang="ko-KR" sz="1200" b="1"/>
              <a:t> : </a:t>
            </a:r>
            <a:r>
              <a:rPr lang="ko-KR" altLang="en-US" sz="1200" b="1"/>
              <a:t>쵸크 결선의</a:t>
            </a:r>
            <a:r>
              <a:rPr lang="ko-KR" altLang="en-US" sz="1200"/>
              <a:t> </a:t>
            </a:r>
            <a:r>
              <a:rPr lang="ko-KR" altLang="en-US" sz="1200" b="1"/>
              <a:t>기생 캐패시턴스</a:t>
            </a:r>
          </a:p>
          <a:p>
            <a:r>
              <a:rPr lang="en-US" altLang="ko-KR" sz="1200" b="1"/>
              <a:t>Z</a:t>
            </a:r>
            <a:r>
              <a:rPr lang="en-US" altLang="ko-KR" sz="1200" b="1" baseline="-25000"/>
              <a:t>L</a:t>
            </a:r>
            <a:r>
              <a:rPr lang="en-US" altLang="ko-KR" sz="1200" b="1"/>
              <a:t> : </a:t>
            </a:r>
            <a:r>
              <a:rPr lang="ko-KR" altLang="en-US" sz="1200" b="1"/>
              <a:t>케이블의 공통모드 임피던스 </a:t>
            </a:r>
          </a:p>
          <a:p>
            <a:r>
              <a:rPr lang="en-US" altLang="ko-KR" sz="1200" b="1"/>
              <a:t>V</a:t>
            </a:r>
            <a:r>
              <a:rPr lang="en-US" altLang="ko-KR" sz="1200" b="1" baseline="-25000"/>
              <a:t>CM</a:t>
            </a:r>
            <a:r>
              <a:rPr lang="en-US" altLang="ko-KR" sz="1200" b="1"/>
              <a:t> : </a:t>
            </a:r>
            <a:r>
              <a:rPr lang="ko-KR" altLang="en-US" sz="1200" b="1"/>
              <a:t>케이블에 유도된 공통모드 전압</a:t>
            </a:r>
          </a:p>
        </p:txBody>
      </p:sp>
      <p:sp>
        <p:nvSpPr>
          <p:cNvPr id="19465" name="AutoShape 9"/>
          <p:cNvSpPr>
            <a:spLocks noChangeArrowheads="1"/>
          </p:cNvSpPr>
          <p:nvPr/>
        </p:nvSpPr>
        <p:spPr bwMode="auto">
          <a:xfrm>
            <a:off x="5867400" y="3573463"/>
            <a:ext cx="2949575" cy="931862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ko-KR" altLang="en-US" sz="1200" b="1" u="sng"/>
              <a:t>케이블의 공통모드 임피던스</a:t>
            </a:r>
          </a:p>
          <a:p>
            <a:pPr algn="ctr"/>
            <a:r>
              <a:rPr lang="ko-KR" altLang="en-US" sz="1200" b="1"/>
              <a:t>안테나와 같이 동작하는 임피던스 성분</a:t>
            </a:r>
          </a:p>
          <a:p>
            <a:pPr algn="ctr"/>
            <a:r>
              <a:rPr lang="ko-KR" altLang="en-US" sz="1200" b="1"/>
              <a:t>크기 </a:t>
            </a:r>
            <a:r>
              <a:rPr lang="en-US" altLang="ko-KR" sz="1200" b="1"/>
              <a:t>: 50~350</a:t>
            </a:r>
            <a:r>
              <a:rPr lang="el-GR" altLang="ko-KR" sz="1200" b="1"/>
              <a:t>Ω</a:t>
            </a:r>
          </a:p>
        </p:txBody>
      </p:sp>
      <p:sp>
        <p:nvSpPr>
          <p:cNvPr id="19466" name="Oval 12"/>
          <p:cNvSpPr>
            <a:spLocks noChangeArrowheads="1"/>
          </p:cNvSpPr>
          <p:nvPr/>
        </p:nvSpPr>
        <p:spPr bwMode="auto">
          <a:xfrm>
            <a:off x="4716463" y="3284538"/>
            <a:ext cx="842962" cy="720725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ko-KR" altLang="en-US"/>
          </a:p>
        </p:txBody>
      </p:sp>
      <p:cxnSp>
        <p:nvCxnSpPr>
          <p:cNvPr id="19467" name="AutoShape 13"/>
          <p:cNvCxnSpPr>
            <a:cxnSpLocks noChangeShapeType="1"/>
            <a:stCxn id="19466" idx="6"/>
            <a:endCxn id="19465" idx="1"/>
          </p:cNvCxnSpPr>
          <p:nvPr/>
        </p:nvCxnSpPr>
        <p:spPr bwMode="auto">
          <a:xfrm>
            <a:off x="5573713" y="3644900"/>
            <a:ext cx="279400" cy="395288"/>
          </a:xfrm>
          <a:prstGeom prst="bentConnector3">
            <a:avLst>
              <a:gd name="adj1" fmla="val 49431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cxnSp>
      <p:pic>
        <p:nvPicPr>
          <p:cNvPr id="19468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5157788"/>
            <a:ext cx="5473700" cy="7651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19469" name="AutoShape 17"/>
          <p:cNvSpPr>
            <a:spLocks noChangeArrowheads="1"/>
          </p:cNvSpPr>
          <p:nvPr/>
        </p:nvSpPr>
        <p:spPr bwMode="auto">
          <a:xfrm>
            <a:off x="1403350" y="4779963"/>
            <a:ext cx="4321175" cy="322262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ko-KR" altLang="en-US" sz="1200" b="1"/>
              <a:t>쵸크의 삽입손실 </a:t>
            </a:r>
            <a:r>
              <a:rPr lang="en-US" altLang="ko-KR" sz="1200" b="1"/>
              <a:t>: </a:t>
            </a:r>
            <a:r>
              <a:rPr lang="ko-KR" altLang="en-US" sz="1200" b="1"/>
              <a:t>쵸크의 유무에 따른 공통 모드 전류의 비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EMI/EMC-접지</a:t>
            </a:r>
          </a:p>
        </p:txBody>
      </p:sp>
      <p:sp>
        <p:nvSpPr>
          <p:cNvPr id="2052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A18415A-9ABC-4443-9017-1DA94B0DCD25}" type="slidenum">
              <a:rPr lang="en-US" altLang="ko-KR" smtClean="0">
                <a:latin typeface="굴림" charset="-127"/>
                <a:ea typeface="굴림" charset="-127"/>
              </a:rPr>
              <a:pPr/>
              <a:t>17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2053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ko-KR" altLang="ko-KR" smtClean="0"/>
          </a:p>
        </p:txBody>
      </p:sp>
      <p:pic>
        <p:nvPicPr>
          <p:cNvPr id="2054" name="Picture 4"/>
          <p:cNvPicPr>
            <a:picLocks noChangeAspect="1" noChangeArrowheads="1"/>
          </p:cNvPicPr>
          <p:nvPr/>
        </p:nvPicPr>
        <p:blipFill>
          <a:blip r:embed="rId3"/>
          <a:srcRect b="7109"/>
          <a:stretch>
            <a:fillRect/>
          </a:stretch>
        </p:blipFill>
        <p:spPr bwMode="auto">
          <a:xfrm>
            <a:off x="468313" y="1196975"/>
            <a:ext cx="3805237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6"/>
          <p:cNvPicPr>
            <a:picLocks noChangeAspect="1" noChangeArrowheads="1"/>
          </p:cNvPicPr>
          <p:nvPr/>
        </p:nvPicPr>
        <p:blipFill>
          <a:blip r:embed="rId4"/>
          <a:srcRect b="8934"/>
          <a:stretch>
            <a:fillRect/>
          </a:stretch>
        </p:blipFill>
        <p:spPr bwMode="auto">
          <a:xfrm>
            <a:off x="4572000" y="1196975"/>
            <a:ext cx="3756025" cy="379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6" name="Group 12"/>
          <p:cNvGrpSpPr>
            <a:grpSpLocks/>
          </p:cNvGrpSpPr>
          <p:nvPr/>
        </p:nvGrpSpPr>
        <p:grpSpPr bwMode="auto">
          <a:xfrm>
            <a:off x="2268538" y="4941888"/>
            <a:ext cx="4579937" cy="342900"/>
            <a:chOff x="703" y="3231"/>
            <a:chExt cx="2885" cy="216"/>
          </a:xfrm>
        </p:grpSpPr>
        <p:graphicFrame>
          <p:nvGraphicFramePr>
            <p:cNvPr id="2050" name="Object 8"/>
            <p:cNvGraphicFramePr>
              <a:graphicFrameLocks noChangeAspect="1"/>
            </p:cNvGraphicFramePr>
            <p:nvPr/>
          </p:nvGraphicFramePr>
          <p:xfrm>
            <a:off x="703" y="3249"/>
            <a:ext cx="1179" cy="198"/>
          </p:xfrm>
          <a:graphic>
            <a:graphicData uri="http://schemas.openxmlformats.org/presentationml/2006/ole">
              <p:oleObj spid="_x0000_s2050" name="Equation" r:id="rId5" imgW="1358640" imgH="228600" progId="Equation.3">
                <p:embed/>
              </p:oleObj>
            </a:graphicData>
          </a:graphic>
        </p:graphicFrame>
        <p:sp>
          <p:nvSpPr>
            <p:cNvPr id="2060" name="Text Box 11"/>
            <p:cNvSpPr txBox="1">
              <a:spLocks noChangeArrowheads="1"/>
            </p:cNvSpPr>
            <p:nvPr/>
          </p:nvSpPr>
          <p:spPr bwMode="auto">
            <a:xfrm>
              <a:off x="1456" y="3231"/>
              <a:ext cx="2132" cy="192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anchorCtr="1">
              <a:spAutoFit/>
            </a:bodyPr>
            <a:lstStyle/>
            <a:p>
              <a:r>
                <a:rPr lang="ko-KR" altLang="en-US" sz="1400" b="1"/>
                <a:t>인 경우의 삽입손실 특성</a:t>
              </a:r>
            </a:p>
          </p:txBody>
        </p:sp>
      </p:grpSp>
      <p:sp>
        <p:nvSpPr>
          <p:cNvPr id="2057" name="AutoShape 13"/>
          <p:cNvSpPr>
            <a:spLocks noChangeArrowheads="1"/>
          </p:cNvSpPr>
          <p:nvPr/>
        </p:nvSpPr>
        <p:spPr bwMode="auto">
          <a:xfrm>
            <a:off x="2471738" y="5373688"/>
            <a:ext cx="4200525" cy="931862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ko-KR" altLang="en-US" sz="1200" b="1"/>
              <a:t>비교적 높은 주파수 대역</a:t>
            </a:r>
            <a:r>
              <a:rPr lang="en-US" altLang="ko-KR" sz="1200" b="1"/>
              <a:t>(70MHz </a:t>
            </a:r>
            <a:r>
              <a:rPr lang="ko-KR" altLang="en-US" sz="1200" b="1"/>
              <a:t>이상</a:t>
            </a:r>
            <a:r>
              <a:rPr lang="en-US" altLang="ko-KR" sz="1200" b="1"/>
              <a:t>)</a:t>
            </a:r>
            <a:r>
              <a:rPr lang="ko-KR" altLang="en-US" sz="1200" b="1"/>
              <a:t>에서의 특성</a:t>
            </a:r>
          </a:p>
          <a:p>
            <a:r>
              <a:rPr lang="ko-KR" altLang="en-US" sz="1200" b="1"/>
              <a:t>   쵸크의 인덕턴스에 의한 변화는 크게 나타나지 않는다</a:t>
            </a:r>
            <a:r>
              <a:rPr lang="en-US" altLang="ko-KR" sz="1200" b="1"/>
              <a:t>. </a:t>
            </a:r>
          </a:p>
          <a:p>
            <a:r>
              <a:rPr lang="en-US" altLang="ko-KR" sz="1200" b="1"/>
              <a:t>   </a:t>
            </a:r>
            <a:r>
              <a:rPr lang="ko-KR" altLang="en-US" sz="1200" b="1"/>
              <a:t>병렬</a:t>
            </a:r>
            <a:r>
              <a:rPr lang="en-US" altLang="ko-KR" sz="1200" b="1"/>
              <a:t>(</a:t>
            </a:r>
            <a:r>
              <a:rPr lang="ko-KR" altLang="en-US" sz="1200" b="1"/>
              <a:t>기생</a:t>
            </a:r>
            <a:r>
              <a:rPr lang="en-US" altLang="ko-KR" sz="1200" b="1"/>
              <a:t>) </a:t>
            </a:r>
            <a:r>
              <a:rPr lang="ko-KR" altLang="en-US" sz="1200" b="1"/>
              <a:t>캐패시턴스에 의한 변화는 크게 나타난다</a:t>
            </a:r>
            <a:r>
              <a:rPr lang="en-US" altLang="ko-KR" sz="1200" b="1"/>
              <a:t>.</a:t>
            </a:r>
          </a:p>
        </p:txBody>
      </p:sp>
      <p:sp>
        <p:nvSpPr>
          <p:cNvPr id="2058" name="Oval 14"/>
          <p:cNvSpPr>
            <a:spLocks noChangeArrowheads="1"/>
          </p:cNvSpPr>
          <p:nvPr/>
        </p:nvSpPr>
        <p:spPr bwMode="auto">
          <a:xfrm>
            <a:off x="2700338" y="1746250"/>
            <a:ext cx="1511300" cy="3267075"/>
          </a:xfrm>
          <a:prstGeom prst="ellipse">
            <a:avLst/>
          </a:prstGeom>
          <a:noFill/>
          <a:ln w="28575" algn="ctr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2059" name="Oval 15"/>
          <p:cNvSpPr>
            <a:spLocks noChangeArrowheads="1"/>
          </p:cNvSpPr>
          <p:nvPr/>
        </p:nvSpPr>
        <p:spPr bwMode="auto">
          <a:xfrm>
            <a:off x="6732588" y="1746250"/>
            <a:ext cx="1511300" cy="3267075"/>
          </a:xfrm>
          <a:prstGeom prst="ellipse">
            <a:avLst/>
          </a:prstGeom>
          <a:noFill/>
          <a:ln w="28575" algn="ctr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EMI/EMC-접지</a:t>
            </a:r>
          </a:p>
        </p:txBody>
      </p:sp>
      <p:sp>
        <p:nvSpPr>
          <p:cNvPr id="6147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F39618F-AB4A-4D65-A2F4-B922EBE5C250}" type="slidenum">
              <a:rPr lang="en-US" altLang="ko-KR" smtClean="0">
                <a:latin typeface="굴림" charset="-127"/>
                <a:ea typeface="굴림" charset="-127"/>
              </a:rPr>
              <a:pPr/>
              <a:t>2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ko-KR" altLang="ko-KR" smtClean="0"/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직렬 단일점 접지</a:t>
            </a:r>
          </a:p>
          <a:p>
            <a:pPr lvl="1" eaLnBrk="1" hangingPunct="1"/>
            <a:r>
              <a:rPr lang="ko-KR" altLang="en-US" sz="1800" smtClean="0"/>
              <a:t>이상적인 경우</a:t>
            </a:r>
            <a:r>
              <a:rPr lang="en-US" altLang="ko-KR" sz="1800" smtClean="0"/>
              <a:t>(R1, R2, R3 = 0), </a:t>
            </a:r>
            <a:r>
              <a:rPr lang="ko-KR" altLang="en-US" sz="1800" smtClean="0"/>
              <a:t>각 회로의 접지전위는 </a:t>
            </a:r>
            <a:r>
              <a:rPr lang="en-US" altLang="ko-KR" sz="1800" smtClean="0"/>
              <a:t>0 </a:t>
            </a:r>
            <a:r>
              <a:rPr lang="ko-KR" altLang="en-US" sz="1800" smtClean="0"/>
              <a:t>이다</a:t>
            </a:r>
            <a:r>
              <a:rPr lang="en-US" altLang="ko-KR" sz="1800" smtClean="0"/>
              <a:t>. </a:t>
            </a:r>
          </a:p>
          <a:p>
            <a:pPr lvl="1" eaLnBrk="1" hangingPunct="1"/>
            <a:r>
              <a:rPr lang="ko-KR" altLang="en-US" sz="1800" smtClean="0"/>
              <a:t>실제의 경우</a:t>
            </a:r>
            <a:r>
              <a:rPr lang="en-US" altLang="ko-KR" sz="1800" smtClean="0"/>
              <a:t>, </a:t>
            </a:r>
            <a:r>
              <a:rPr lang="ko-KR" altLang="en-US" sz="1800" smtClean="0"/>
              <a:t>단일 접지 점과의 연결 경로 저항에 의해 각각의 전위가 다르다</a:t>
            </a:r>
            <a:r>
              <a:rPr lang="en-US" altLang="ko-KR" sz="1800" smtClean="0"/>
              <a:t>. </a:t>
            </a:r>
          </a:p>
          <a:p>
            <a:pPr lvl="1" eaLnBrk="1" hangingPunct="1"/>
            <a:endParaRPr lang="en-US" altLang="ko-KR" sz="1800" smtClean="0"/>
          </a:p>
          <a:p>
            <a:pPr lvl="1" eaLnBrk="1" hangingPunct="1"/>
            <a:endParaRPr lang="en-US" altLang="ko-KR" sz="1800" smtClean="0"/>
          </a:p>
          <a:p>
            <a:pPr lvl="1" eaLnBrk="1" hangingPunct="1"/>
            <a:endParaRPr lang="en-US" altLang="ko-KR" sz="1800" smtClean="0"/>
          </a:p>
          <a:p>
            <a:pPr lvl="1" eaLnBrk="1" hangingPunct="1"/>
            <a:endParaRPr lang="en-US" altLang="ko-KR" sz="1800" smtClean="0"/>
          </a:p>
          <a:p>
            <a:pPr lvl="1" eaLnBrk="1" hangingPunct="1"/>
            <a:endParaRPr lang="en-US" altLang="ko-KR" sz="1800" smtClean="0"/>
          </a:p>
          <a:p>
            <a:pPr eaLnBrk="1" hangingPunct="1"/>
            <a:endParaRPr lang="en-US" altLang="ko-KR" smtClean="0"/>
          </a:p>
          <a:p>
            <a:pPr eaLnBrk="1" hangingPunct="1"/>
            <a:r>
              <a:rPr lang="ko-KR" altLang="en-US" smtClean="0"/>
              <a:t>병렬 단일점 접지</a:t>
            </a:r>
          </a:p>
          <a:p>
            <a:pPr lvl="1" eaLnBrk="1" hangingPunct="1"/>
            <a:r>
              <a:rPr lang="ko-KR" altLang="en-US" sz="1800" smtClean="0"/>
              <a:t>각 회로의 접지 전위는 회로 자체의 임피던스와 접지전류의 함수이다</a:t>
            </a:r>
            <a:r>
              <a:rPr lang="en-US" altLang="ko-KR" sz="1800" smtClean="0"/>
              <a:t>.</a:t>
            </a:r>
          </a:p>
          <a:p>
            <a:pPr lvl="1" eaLnBrk="1" hangingPunct="1"/>
            <a:r>
              <a:rPr lang="ko-KR" altLang="en-US" sz="1800" smtClean="0"/>
              <a:t>각 회로가 독립적으로 동작한다</a:t>
            </a:r>
            <a:r>
              <a:rPr lang="en-US" altLang="ko-KR" sz="1800" smtClean="0"/>
              <a:t>. </a:t>
            </a:r>
          </a:p>
          <a:p>
            <a:pPr lvl="1" eaLnBrk="1" hangingPunct="1"/>
            <a:r>
              <a:rPr lang="ko-KR" altLang="en-US" sz="1800" smtClean="0"/>
              <a:t>대형 시스템에서는 많은 접지선 이용에 따라 적용에 어려움이 있다</a:t>
            </a:r>
            <a:r>
              <a:rPr lang="en-US" altLang="ko-KR" sz="1800" smtClean="0"/>
              <a:t>.</a:t>
            </a:r>
          </a:p>
          <a:p>
            <a:pPr lvl="1" eaLnBrk="1" hangingPunct="1"/>
            <a:endParaRPr lang="en-US" altLang="ko-KR" sz="1800" smtClean="0"/>
          </a:p>
          <a:p>
            <a:pPr lvl="1" eaLnBrk="1" hangingPunct="1"/>
            <a:endParaRPr lang="en-US" altLang="ko-KR" sz="1800" smtClean="0"/>
          </a:p>
        </p:txBody>
      </p:sp>
      <p:pic>
        <p:nvPicPr>
          <p:cNvPr id="6150" name="Picture 4"/>
          <p:cNvPicPr>
            <a:picLocks noChangeAspect="1" noChangeArrowheads="1"/>
          </p:cNvPicPr>
          <p:nvPr/>
        </p:nvPicPr>
        <p:blipFill>
          <a:blip r:embed="rId2"/>
          <a:srcRect b="18906"/>
          <a:stretch>
            <a:fillRect/>
          </a:stretch>
        </p:blipFill>
        <p:spPr bwMode="auto">
          <a:xfrm>
            <a:off x="4211638" y="2349500"/>
            <a:ext cx="424497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Text Box 5"/>
          <p:cNvSpPr txBox="1">
            <a:spLocks noChangeArrowheads="1"/>
          </p:cNvSpPr>
          <p:nvPr/>
        </p:nvSpPr>
        <p:spPr bwMode="auto">
          <a:xfrm>
            <a:off x="5353050" y="4098925"/>
            <a:ext cx="2532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1600" b="1"/>
              <a:t>그림 </a:t>
            </a:r>
            <a:r>
              <a:rPr lang="en-US" altLang="ko-KR" sz="1600" b="1"/>
              <a:t>2. </a:t>
            </a:r>
            <a:r>
              <a:rPr lang="ko-KR" altLang="en-US" sz="1600" b="1"/>
              <a:t>직렬 단일점 접지</a:t>
            </a:r>
          </a:p>
        </p:txBody>
      </p:sp>
      <p:pic>
        <p:nvPicPr>
          <p:cNvPr id="615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2924175"/>
            <a:ext cx="33845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EMI/EMC-접지</a:t>
            </a:r>
          </a:p>
        </p:txBody>
      </p:sp>
      <p:sp>
        <p:nvSpPr>
          <p:cNvPr id="7171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3692ED9-4E61-4B89-8971-0D86285BA320}" type="slidenum">
              <a:rPr lang="en-US" altLang="ko-KR" smtClean="0">
                <a:latin typeface="굴림" charset="-127"/>
                <a:ea typeface="굴림" charset="-127"/>
              </a:rPr>
              <a:pPr/>
              <a:t>3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ko-KR" altLang="ko-KR" smtClean="0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933825"/>
            <a:ext cx="8218488" cy="2303463"/>
          </a:xfrm>
        </p:spPr>
        <p:txBody>
          <a:bodyPr/>
          <a:lstStyle/>
          <a:p>
            <a:pPr lvl="1" eaLnBrk="1" hangingPunct="1"/>
            <a:r>
              <a:rPr lang="ko-KR" altLang="en-US" sz="1800" smtClean="0"/>
              <a:t>사용 주파수의 증가</a:t>
            </a:r>
          </a:p>
          <a:p>
            <a:pPr lvl="2" eaLnBrk="1" hangingPunct="1"/>
            <a:r>
              <a:rPr lang="ko-KR" altLang="en-US" smtClean="0"/>
              <a:t>현상</a:t>
            </a:r>
          </a:p>
          <a:p>
            <a:pPr lvl="3" eaLnBrk="1" hangingPunct="1"/>
            <a:r>
              <a:rPr lang="ko-KR" altLang="en-US" smtClean="0"/>
              <a:t>접지도체의 유도 성분에 의해 접지 임피던스가 증가한다</a:t>
            </a:r>
            <a:r>
              <a:rPr lang="en-US" altLang="ko-KR" smtClean="0"/>
              <a:t>. </a:t>
            </a:r>
          </a:p>
          <a:p>
            <a:pPr lvl="3" eaLnBrk="1" hangingPunct="1"/>
            <a:r>
              <a:rPr lang="ko-KR" altLang="en-US" smtClean="0"/>
              <a:t>접지선의 길이가 </a:t>
            </a:r>
            <a:r>
              <a:rPr lang="el-GR" altLang="ko-KR" smtClean="0"/>
              <a:t>λ</a:t>
            </a:r>
            <a:r>
              <a:rPr lang="en-US" altLang="ko-KR" smtClean="0"/>
              <a:t>/4</a:t>
            </a:r>
            <a:r>
              <a:rPr lang="ko-KR" altLang="en-US" smtClean="0"/>
              <a:t>의 홀수 배이면 접지선의 임피던스가 매우 크게 증가함</a:t>
            </a:r>
            <a:r>
              <a:rPr lang="en-US" altLang="ko-KR" smtClean="0"/>
              <a:t>.</a:t>
            </a:r>
          </a:p>
          <a:p>
            <a:pPr lvl="3" eaLnBrk="1" hangingPunct="1"/>
            <a:r>
              <a:rPr lang="ko-KR" altLang="en-US" smtClean="0"/>
              <a:t>접지 선이 잡음을 방사하는 안테나로 동작 가능하게 됨</a:t>
            </a:r>
            <a:r>
              <a:rPr lang="en-US" altLang="ko-KR" smtClean="0"/>
              <a:t>.</a:t>
            </a:r>
          </a:p>
          <a:p>
            <a:pPr lvl="2" eaLnBrk="1" hangingPunct="1"/>
            <a:r>
              <a:rPr lang="ko-KR" altLang="en-US" smtClean="0"/>
              <a:t>대책</a:t>
            </a:r>
          </a:p>
          <a:p>
            <a:pPr lvl="3" eaLnBrk="1" hangingPunct="1"/>
            <a:r>
              <a:rPr lang="ko-KR" altLang="en-US" smtClean="0"/>
              <a:t>접지선의 길이를 </a:t>
            </a:r>
            <a:r>
              <a:rPr lang="en-US" altLang="ko-KR" smtClean="0"/>
              <a:t>0.05 </a:t>
            </a:r>
            <a:r>
              <a:rPr lang="el-GR" altLang="ko-KR" smtClean="0"/>
              <a:t>λ</a:t>
            </a:r>
            <a:r>
              <a:rPr lang="en-US" altLang="ko-KR" smtClean="0"/>
              <a:t> </a:t>
            </a:r>
            <a:r>
              <a:rPr lang="ko-KR" altLang="en-US" smtClean="0"/>
              <a:t>이하 되도록 설계해야 함</a:t>
            </a:r>
            <a:r>
              <a:rPr lang="en-US" altLang="ko-KR" smtClean="0"/>
              <a:t>.</a:t>
            </a:r>
          </a:p>
          <a:p>
            <a:pPr lvl="2" eaLnBrk="1" hangingPunct="1"/>
            <a:endParaRPr lang="en-US" altLang="ko-KR" smtClean="0"/>
          </a:p>
        </p:txBody>
      </p:sp>
      <p:pic>
        <p:nvPicPr>
          <p:cNvPr id="717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989138"/>
            <a:ext cx="1390650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5"/>
          <p:cNvPicPr>
            <a:picLocks noChangeAspect="1" noChangeArrowheads="1"/>
          </p:cNvPicPr>
          <p:nvPr/>
        </p:nvPicPr>
        <p:blipFill>
          <a:blip r:embed="rId3"/>
          <a:srcRect b="13570"/>
          <a:stretch>
            <a:fillRect/>
          </a:stretch>
        </p:blipFill>
        <p:spPr bwMode="auto">
          <a:xfrm>
            <a:off x="3924300" y="1196975"/>
            <a:ext cx="3529013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Text Box 6"/>
          <p:cNvSpPr txBox="1">
            <a:spLocks noChangeArrowheads="1"/>
          </p:cNvSpPr>
          <p:nvPr/>
        </p:nvSpPr>
        <p:spPr bwMode="auto">
          <a:xfrm>
            <a:off x="4572000" y="3716338"/>
            <a:ext cx="2736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1600" b="1"/>
              <a:t>그림 </a:t>
            </a:r>
            <a:r>
              <a:rPr lang="en-US" altLang="ko-KR" sz="1600" b="1"/>
              <a:t>3.  </a:t>
            </a:r>
            <a:r>
              <a:rPr lang="ko-KR" altLang="en-US" sz="1600" b="1"/>
              <a:t>병렬 단일점 접지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EMI/EMC-접지</a:t>
            </a:r>
          </a:p>
        </p:txBody>
      </p:sp>
      <p:sp>
        <p:nvSpPr>
          <p:cNvPr id="8195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1791058-BBCF-494E-A1D9-6F086B1DB7CA}" type="slidenum">
              <a:rPr lang="en-US" altLang="ko-KR" smtClean="0">
                <a:latin typeface="굴림" charset="-127"/>
                <a:ea typeface="굴림" charset="-127"/>
              </a:rPr>
              <a:pPr/>
              <a:t>4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ko-KR" altLang="ko-KR" sz="2500" smtClean="0"/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4.2.2 </a:t>
            </a:r>
            <a:r>
              <a:rPr lang="ko-KR" altLang="en-US" smtClean="0"/>
              <a:t>다중점 접지</a:t>
            </a:r>
          </a:p>
          <a:p>
            <a:pPr lvl="1" eaLnBrk="1" hangingPunct="1"/>
            <a:r>
              <a:rPr lang="ko-KR" altLang="en-US" sz="1800" smtClean="0"/>
              <a:t>대상</a:t>
            </a:r>
          </a:p>
          <a:p>
            <a:pPr lvl="2" eaLnBrk="1" hangingPunct="1"/>
            <a:r>
              <a:rPr lang="ko-KR" altLang="en-US" smtClean="0"/>
              <a:t>비교적 높은 주파수 이용하는 시스템 </a:t>
            </a:r>
            <a:r>
              <a:rPr lang="en-US" altLang="ko-KR" smtClean="0"/>
              <a:t>( &gt;10MHz)</a:t>
            </a:r>
          </a:p>
          <a:p>
            <a:pPr lvl="2" eaLnBrk="1" hangingPunct="1"/>
            <a:r>
              <a:rPr lang="ko-KR" altLang="en-US" smtClean="0"/>
              <a:t>접지 임피던스를 최소화 해야 하는 시스템</a:t>
            </a:r>
          </a:p>
          <a:p>
            <a:pPr lvl="2" eaLnBrk="1" hangingPunct="1"/>
            <a:r>
              <a:rPr lang="ko-KR" altLang="en-US" smtClean="0"/>
              <a:t>주로 디지털 회로에서 사용됨</a:t>
            </a:r>
          </a:p>
          <a:p>
            <a:pPr lvl="3" eaLnBrk="1" hangingPunct="1"/>
            <a:r>
              <a:rPr lang="ko-KR" altLang="en-US" smtClean="0"/>
              <a:t>디지털 신호는 구형파</a:t>
            </a:r>
            <a:r>
              <a:rPr lang="en-US" altLang="ko-KR" smtClean="0"/>
              <a:t>(rectangular wave)</a:t>
            </a:r>
            <a:r>
              <a:rPr lang="ko-KR" altLang="en-US" smtClean="0"/>
              <a:t>로 구성되며</a:t>
            </a:r>
            <a:r>
              <a:rPr lang="en-US" altLang="ko-KR" smtClean="0"/>
              <a:t>, </a:t>
            </a:r>
            <a:r>
              <a:rPr lang="ko-KR" altLang="en-US" smtClean="0"/>
              <a:t>구형파는 저주파 부터 고주파 성분 모두를 포함하고 있다</a:t>
            </a:r>
            <a:r>
              <a:rPr lang="en-US" altLang="ko-KR" smtClean="0"/>
              <a:t>. </a:t>
            </a:r>
          </a:p>
          <a:p>
            <a:pPr lvl="3" eaLnBrk="1" hangingPunct="1"/>
            <a:r>
              <a:rPr lang="ko-KR" altLang="en-US" smtClean="0"/>
              <a:t>따라서 디지털 회로는 고주파 신호를 다루는 회로로 다루어져야 한다</a:t>
            </a:r>
            <a:r>
              <a:rPr lang="en-US" altLang="ko-KR" smtClean="0"/>
              <a:t>. </a:t>
            </a:r>
          </a:p>
          <a:p>
            <a:pPr lvl="2" eaLnBrk="1" hangingPunct="1"/>
            <a:r>
              <a:rPr lang="en-US" altLang="ko-KR" smtClean="0"/>
              <a:t>1~10MHz </a:t>
            </a:r>
            <a:r>
              <a:rPr lang="ko-KR" altLang="en-US" smtClean="0"/>
              <a:t>대역에서는</a:t>
            </a:r>
          </a:p>
          <a:p>
            <a:pPr lvl="3" eaLnBrk="1" hangingPunct="1"/>
            <a:r>
              <a:rPr lang="ko-KR" altLang="en-US" smtClean="0"/>
              <a:t>접지선의 길이가 </a:t>
            </a:r>
            <a:r>
              <a:rPr lang="en-US" altLang="ko-KR" smtClean="0"/>
              <a:t>0.05 </a:t>
            </a:r>
            <a:r>
              <a:rPr lang="el-GR" altLang="ko-KR" smtClean="0"/>
              <a:t>λ</a:t>
            </a:r>
            <a:r>
              <a:rPr lang="en-US" altLang="ko-KR" smtClean="0"/>
              <a:t> </a:t>
            </a:r>
            <a:r>
              <a:rPr lang="ko-KR" altLang="en-US" smtClean="0"/>
              <a:t>이하이면 </a:t>
            </a:r>
            <a:r>
              <a:rPr lang="ko-KR" altLang="en-US" b="1" smtClean="0"/>
              <a:t>단일점 접지</a:t>
            </a:r>
            <a:r>
              <a:rPr lang="ko-KR" altLang="en-US" smtClean="0"/>
              <a:t> 이용</a:t>
            </a:r>
          </a:p>
          <a:p>
            <a:pPr lvl="3" eaLnBrk="1" hangingPunct="1"/>
            <a:r>
              <a:rPr lang="ko-KR" altLang="en-US" smtClean="0"/>
              <a:t>접지선의 길이가 </a:t>
            </a:r>
            <a:r>
              <a:rPr lang="en-US" altLang="ko-KR" smtClean="0"/>
              <a:t>0.05 </a:t>
            </a:r>
            <a:r>
              <a:rPr lang="el-GR" altLang="ko-KR" smtClean="0"/>
              <a:t>λ</a:t>
            </a:r>
            <a:r>
              <a:rPr lang="en-US" altLang="ko-KR" smtClean="0"/>
              <a:t> </a:t>
            </a:r>
            <a:r>
              <a:rPr lang="ko-KR" altLang="en-US" smtClean="0"/>
              <a:t>이상이면 </a:t>
            </a:r>
            <a:r>
              <a:rPr lang="ko-KR" altLang="en-US" b="1" smtClean="0"/>
              <a:t>다중점 접지</a:t>
            </a:r>
            <a:r>
              <a:rPr lang="ko-KR" altLang="en-US" smtClean="0"/>
              <a:t> 이용</a:t>
            </a:r>
          </a:p>
          <a:p>
            <a:pPr lvl="3" eaLnBrk="1" hangingPunct="1"/>
            <a:endParaRPr lang="ko-KR" altLang="en-US" smtClean="0"/>
          </a:p>
          <a:p>
            <a:pPr lvl="1" eaLnBrk="1" hangingPunct="1"/>
            <a:r>
              <a:rPr lang="ko-KR" altLang="en-US" sz="1800" smtClean="0"/>
              <a:t>다중 접지 경로에 의한 자기장의 발생</a:t>
            </a:r>
          </a:p>
          <a:p>
            <a:pPr lvl="2" eaLnBrk="1" hangingPunct="1"/>
            <a:r>
              <a:rPr lang="ko-KR" altLang="en-US" smtClean="0"/>
              <a:t>접지접을 그리드 모양으로 구성하거나 판을 이용하여 접지 루프 면적을 작게 함으로써 줄일 수 있다</a:t>
            </a:r>
            <a:r>
              <a:rPr lang="en-US" altLang="ko-KR" smtClean="0"/>
              <a:t>. </a:t>
            </a:r>
          </a:p>
          <a:p>
            <a:pPr lvl="2" eaLnBrk="1" hangingPunct="1"/>
            <a:endParaRPr lang="en-US" altLang="ko-KR" smtClean="0"/>
          </a:p>
          <a:p>
            <a:pPr lvl="3" eaLnBrk="1" hangingPunct="1"/>
            <a:endParaRPr lang="en-US" altLang="ko-KR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EMI/EMC-접지</a:t>
            </a:r>
          </a:p>
        </p:txBody>
      </p:sp>
      <p:sp>
        <p:nvSpPr>
          <p:cNvPr id="9219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21028CE-0025-467B-93C0-D782267A48CD}" type="slidenum">
              <a:rPr lang="en-US" altLang="ko-KR" smtClean="0">
                <a:latin typeface="굴림" charset="-127"/>
                <a:ea typeface="굴림" charset="-127"/>
              </a:rPr>
              <a:pPr/>
              <a:t>5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ko-KR" altLang="ko-KR" smtClean="0"/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ko-KR" altLang="en-US" sz="1800" smtClean="0"/>
              <a:t>구성</a:t>
            </a:r>
          </a:p>
          <a:p>
            <a:pPr lvl="2" eaLnBrk="1" hangingPunct="1"/>
            <a:r>
              <a:rPr lang="ko-KR" altLang="en-US" smtClean="0"/>
              <a:t>각 회로를 가장 가까운 접지면에 각각 연결함</a:t>
            </a:r>
          </a:p>
          <a:p>
            <a:pPr lvl="2" eaLnBrk="1" hangingPunct="1"/>
            <a:endParaRPr lang="ko-KR" altLang="en-US" smtClean="0"/>
          </a:p>
          <a:p>
            <a:pPr lvl="2" eaLnBrk="1" hangingPunct="1"/>
            <a:endParaRPr lang="ko-KR" altLang="en-US" smtClean="0"/>
          </a:p>
          <a:p>
            <a:pPr lvl="2" eaLnBrk="1" hangingPunct="1"/>
            <a:endParaRPr lang="ko-KR" altLang="en-US" smtClean="0"/>
          </a:p>
          <a:p>
            <a:pPr lvl="2" eaLnBrk="1" hangingPunct="1">
              <a:buFont typeface="Wingdings" pitchFamily="2" charset="2"/>
              <a:buNone/>
            </a:pPr>
            <a:endParaRPr lang="ko-KR" altLang="en-US" smtClean="0"/>
          </a:p>
          <a:p>
            <a:pPr lvl="2" eaLnBrk="1" hangingPunct="1">
              <a:buFont typeface="Wingdings" pitchFamily="2" charset="2"/>
              <a:buNone/>
            </a:pPr>
            <a:endParaRPr lang="ko-KR" altLang="en-US" smtClean="0"/>
          </a:p>
          <a:p>
            <a:pPr lvl="2" eaLnBrk="1" hangingPunct="1">
              <a:buFont typeface="Wingdings" pitchFamily="2" charset="2"/>
              <a:buNone/>
            </a:pPr>
            <a:endParaRPr lang="ko-KR" altLang="en-US" smtClean="0"/>
          </a:p>
          <a:p>
            <a:pPr lvl="2" eaLnBrk="1" hangingPunct="1"/>
            <a:endParaRPr lang="ko-KR" altLang="en-US" smtClean="0"/>
          </a:p>
          <a:p>
            <a:pPr lvl="2" eaLnBrk="1" hangingPunct="1"/>
            <a:endParaRPr lang="ko-KR" altLang="en-US" smtClean="0"/>
          </a:p>
          <a:p>
            <a:pPr eaLnBrk="1" hangingPunct="1"/>
            <a:r>
              <a:rPr lang="en-US" altLang="ko-KR" smtClean="0"/>
              <a:t>4.2.3 </a:t>
            </a:r>
            <a:r>
              <a:rPr lang="ko-KR" altLang="en-US" smtClean="0"/>
              <a:t>하이브리드</a:t>
            </a:r>
            <a:r>
              <a:rPr lang="en-US" altLang="ko-KR" smtClean="0"/>
              <a:t>(</a:t>
            </a:r>
            <a:r>
              <a:rPr lang="ko-KR" altLang="en-US" smtClean="0"/>
              <a:t>혼성</a:t>
            </a:r>
            <a:r>
              <a:rPr lang="en-US" altLang="ko-KR" smtClean="0"/>
              <a:t>) </a:t>
            </a:r>
            <a:r>
              <a:rPr lang="ko-KR" altLang="en-US" smtClean="0"/>
              <a:t>접지</a:t>
            </a:r>
          </a:p>
          <a:p>
            <a:pPr lvl="1" eaLnBrk="1" hangingPunct="1"/>
            <a:r>
              <a:rPr lang="ko-KR" altLang="en-US" sz="1800" smtClean="0"/>
              <a:t>대상</a:t>
            </a:r>
          </a:p>
          <a:p>
            <a:pPr lvl="2" eaLnBrk="1" hangingPunct="1"/>
            <a:r>
              <a:rPr lang="ko-KR" altLang="en-US" smtClean="0"/>
              <a:t>여러가지 주파수를 동시에 사용하는 시스템에 적합</a:t>
            </a:r>
          </a:p>
          <a:p>
            <a:pPr lvl="2" eaLnBrk="1" hangingPunct="1"/>
            <a:r>
              <a:rPr lang="ko-KR" altLang="en-US" smtClean="0"/>
              <a:t>각 주파수 대역에 적합한 접지로 동작할 수 있도록 구성됨</a:t>
            </a:r>
          </a:p>
          <a:p>
            <a:pPr lvl="1" eaLnBrk="1" hangingPunct="1"/>
            <a:endParaRPr lang="en-US" altLang="ko-KR" sz="1800" smtClean="0"/>
          </a:p>
        </p:txBody>
      </p:sp>
      <p:grpSp>
        <p:nvGrpSpPr>
          <p:cNvPr id="9222" name="Group 6"/>
          <p:cNvGrpSpPr>
            <a:grpSpLocks/>
          </p:cNvGrpSpPr>
          <p:nvPr/>
        </p:nvGrpSpPr>
        <p:grpSpPr bwMode="auto">
          <a:xfrm>
            <a:off x="3635375" y="1916113"/>
            <a:ext cx="2951163" cy="2354262"/>
            <a:chOff x="1837" y="1207"/>
            <a:chExt cx="1859" cy="1483"/>
          </a:xfrm>
        </p:grpSpPr>
        <p:pic>
          <p:nvPicPr>
            <p:cNvPr id="9223" name="Picture 4"/>
            <p:cNvPicPr>
              <a:picLocks noChangeAspect="1" noChangeArrowheads="1"/>
            </p:cNvPicPr>
            <p:nvPr/>
          </p:nvPicPr>
          <p:blipFill>
            <a:blip r:embed="rId2"/>
            <a:srcRect b="12251"/>
            <a:stretch>
              <a:fillRect/>
            </a:stretch>
          </p:blipFill>
          <p:spPr bwMode="auto">
            <a:xfrm>
              <a:off x="1837" y="1207"/>
              <a:ext cx="1859" cy="1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4" name="Text Box 5"/>
            <p:cNvSpPr txBox="1">
              <a:spLocks noChangeArrowheads="1"/>
            </p:cNvSpPr>
            <p:nvPr/>
          </p:nvSpPr>
          <p:spPr bwMode="auto">
            <a:xfrm>
              <a:off x="2018" y="2478"/>
              <a:ext cx="146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ko-KR" altLang="en-US" sz="1600" b="1"/>
                <a:t>그림 </a:t>
              </a:r>
              <a:r>
                <a:rPr lang="en-US" altLang="ko-KR" sz="1600" b="1"/>
                <a:t>4. </a:t>
              </a:r>
              <a:r>
                <a:rPr lang="ko-KR" altLang="en-US" sz="1600" b="1"/>
                <a:t>다중점 접지 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EMI/EMC-접지</a:t>
            </a:r>
          </a:p>
        </p:txBody>
      </p:sp>
      <p:sp>
        <p:nvSpPr>
          <p:cNvPr id="10243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E0625FB-1802-4B66-A9FB-77F0FB68FC01}" type="slidenum">
              <a:rPr lang="en-US" altLang="ko-KR" smtClean="0">
                <a:latin typeface="굴림" charset="-127"/>
                <a:ea typeface="굴림" charset="-127"/>
              </a:rPr>
              <a:pPr/>
              <a:t>6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ko-KR" altLang="ko-KR" smtClean="0"/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ko-KR" altLang="en-US" sz="1800" smtClean="0"/>
              <a:t>구성</a:t>
            </a:r>
          </a:p>
          <a:p>
            <a:pPr lvl="2" eaLnBrk="1" hangingPunct="1"/>
            <a:r>
              <a:rPr lang="ko-KR" altLang="en-US" smtClean="0"/>
              <a:t>단일점 접지와 다중점 접지의 혼합된 형태</a:t>
            </a:r>
          </a:p>
          <a:p>
            <a:pPr lvl="2" eaLnBrk="1" hangingPunct="1"/>
            <a:r>
              <a:rPr lang="ko-KR" altLang="en-US" smtClean="0"/>
              <a:t>단일점 접지를 이용하면서</a:t>
            </a:r>
            <a:r>
              <a:rPr lang="en-US" altLang="ko-KR" smtClean="0"/>
              <a:t>, </a:t>
            </a:r>
            <a:r>
              <a:rPr lang="ko-KR" altLang="en-US" smtClean="0"/>
              <a:t>캐패시터나 코일을 이용하여 별도의 접지 경로를 형성</a:t>
            </a:r>
          </a:p>
          <a:p>
            <a:pPr lvl="2" eaLnBrk="1" hangingPunct="1"/>
            <a:endParaRPr lang="en-US" altLang="ko-KR" smtClean="0"/>
          </a:p>
        </p:txBody>
      </p:sp>
      <p:pic>
        <p:nvPicPr>
          <p:cNvPr id="10246" name="Picture 4"/>
          <p:cNvPicPr>
            <a:picLocks noChangeAspect="1" noChangeArrowheads="1"/>
          </p:cNvPicPr>
          <p:nvPr/>
        </p:nvPicPr>
        <p:blipFill>
          <a:blip r:embed="rId2"/>
          <a:srcRect b="15884"/>
          <a:stretch>
            <a:fillRect/>
          </a:stretch>
        </p:blipFill>
        <p:spPr bwMode="auto">
          <a:xfrm>
            <a:off x="1403350" y="2420938"/>
            <a:ext cx="6883400" cy="200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Text Box 5"/>
          <p:cNvSpPr txBox="1">
            <a:spLocks noChangeArrowheads="1"/>
          </p:cNvSpPr>
          <p:nvPr/>
        </p:nvSpPr>
        <p:spPr bwMode="auto">
          <a:xfrm>
            <a:off x="3563938" y="4365625"/>
            <a:ext cx="25923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1600" b="1"/>
              <a:t>그림 </a:t>
            </a:r>
            <a:r>
              <a:rPr lang="en-US" altLang="ko-KR" sz="1600" b="1"/>
              <a:t>5. </a:t>
            </a:r>
            <a:r>
              <a:rPr lang="ko-KR" altLang="en-US" sz="1600" b="1"/>
              <a:t>하이브리드 접지</a:t>
            </a:r>
          </a:p>
        </p:txBody>
      </p:sp>
      <p:sp>
        <p:nvSpPr>
          <p:cNvPr id="10248" name="AutoShape 6"/>
          <p:cNvSpPr>
            <a:spLocks noChangeArrowheads="1"/>
          </p:cNvSpPr>
          <p:nvPr/>
        </p:nvSpPr>
        <p:spPr bwMode="auto">
          <a:xfrm>
            <a:off x="468313" y="4941888"/>
            <a:ext cx="4103687" cy="13335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ko-KR" altLang="en-US" sz="1400" b="1"/>
              <a:t>하이브리드 접지 </a:t>
            </a:r>
            <a:r>
              <a:rPr lang="en-US" altLang="ko-KR" sz="1400" b="1"/>
              <a:t>#1</a:t>
            </a:r>
            <a:r>
              <a:rPr lang="en-US" altLang="ko-KR" sz="1400"/>
              <a:t> </a:t>
            </a:r>
          </a:p>
          <a:p>
            <a:pPr marL="692150" lvl="1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ko-KR" altLang="en-US" sz="1200"/>
              <a:t>낮은 주파수에서는 단일점 접지로 동작 </a:t>
            </a:r>
            <a:r>
              <a:rPr lang="en-US" altLang="ko-KR" sz="1200"/>
              <a:t>(</a:t>
            </a:r>
            <a:r>
              <a:rPr lang="ko-KR" altLang="en-US" sz="1200"/>
              <a:t>캐패시터 개방</a:t>
            </a:r>
            <a:r>
              <a:rPr lang="en-US" altLang="ko-KR" sz="1200"/>
              <a:t>)</a:t>
            </a:r>
          </a:p>
          <a:p>
            <a:pPr marL="692150" lvl="1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ko-KR" altLang="en-US" sz="1200"/>
              <a:t>높은 주파수에서는 다중점 접지로 동작 </a:t>
            </a:r>
          </a:p>
          <a:p>
            <a:pPr marL="692150" lvl="1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ko-KR" altLang="en-US" sz="1200"/>
              <a:t>케이블 접지에 이용됨</a:t>
            </a:r>
          </a:p>
        </p:txBody>
      </p:sp>
      <p:sp>
        <p:nvSpPr>
          <p:cNvPr id="10249" name="AutoShape 9"/>
          <p:cNvSpPr>
            <a:spLocks noChangeArrowheads="1"/>
          </p:cNvSpPr>
          <p:nvPr/>
        </p:nvSpPr>
        <p:spPr bwMode="auto">
          <a:xfrm>
            <a:off x="4787900" y="4941888"/>
            <a:ext cx="4103688" cy="13335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ko-KR" altLang="en-US" sz="1400" b="1"/>
              <a:t>하이브리드 접지 </a:t>
            </a:r>
            <a:r>
              <a:rPr lang="en-US" altLang="ko-KR" sz="1400" b="1"/>
              <a:t>#2</a:t>
            </a:r>
            <a:r>
              <a:rPr lang="en-US" altLang="ko-KR" sz="1400"/>
              <a:t> </a:t>
            </a:r>
          </a:p>
          <a:p>
            <a:pPr marL="692150" lvl="1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ko-KR" altLang="en-US" sz="1200"/>
              <a:t>낮은 주파수에서는 다중점점 접지로 동작 </a:t>
            </a:r>
          </a:p>
          <a:p>
            <a:pPr marL="692150" lvl="1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ko-KR" altLang="en-US" sz="1200"/>
              <a:t>높은 주파수에서는 단일점 접지로 동작 </a:t>
            </a:r>
          </a:p>
          <a:p>
            <a:pPr marL="692150" lvl="1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ko-KR" altLang="en-US" sz="1200"/>
              <a:t>다수 장비 함체의 안전접지를 위해 전력선을 접지선에 연결하는 방식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EMI/EMC-접지</a:t>
            </a:r>
          </a:p>
        </p:txBody>
      </p:sp>
      <p:sp>
        <p:nvSpPr>
          <p:cNvPr id="11267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21C15C8-5651-4D68-A6D9-31E613549D39}" type="slidenum">
              <a:rPr lang="en-US" altLang="ko-KR" smtClean="0">
                <a:latin typeface="굴림" charset="-127"/>
                <a:ea typeface="굴림" charset="-127"/>
              </a:rPr>
              <a:pPr/>
              <a:t>7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11268" name="Rectangle 7"/>
          <p:cNvSpPr>
            <a:spLocks noChangeArrowheads="1"/>
          </p:cNvSpPr>
          <p:nvPr/>
        </p:nvSpPr>
        <p:spPr bwMode="auto">
          <a:xfrm>
            <a:off x="395288" y="3933825"/>
            <a:ext cx="8353425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ko-KR" altLang="en-US"/>
              <a:t>접지구조</a:t>
            </a:r>
          </a:p>
          <a:p>
            <a:pPr marL="692150" lvl="1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ko-KR" altLang="en-US" sz="1600"/>
              <a:t>신호접지  </a:t>
            </a:r>
          </a:p>
          <a:p>
            <a:pPr marL="987425" lvl="2" indent="-293688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</a:pPr>
            <a:r>
              <a:rPr lang="ko-KR" altLang="en-US" sz="1500"/>
              <a:t>저전력을 소모하는 아날로그 회로</a:t>
            </a:r>
            <a:r>
              <a:rPr lang="en-US" altLang="ko-KR" sz="1500"/>
              <a:t>, </a:t>
            </a:r>
            <a:r>
              <a:rPr lang="ko-KR" altLang="en-US" sz="1500"/>
              <a:t>디지털 회로의 접지</a:t>
            </a:r>
          </a:p>
          <a:p>
            <a:pPr marL="692150" lvl="1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ko-KR" altLang="en-US" sz="1600"/>
              <a:t>잡음 수반회로 접지</a:t>
            </a:r>
          </a:p>
          <a:p>
            <a:pPr marL="987425" lvl="2" indent="-293688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</a:pPr>
            <a:r>
              <a:rPr lang="ko-KR" altLang="en-US" sz="1500"/>
              <a:t>릴레이</a:t>
            </a:r>
            <a:r>
              <a:rPr lang="en-US" altLang="ko-KR" sz="1500"/>
              <a:t>, </a:t>
            </a:r>
            <a:r>
              <a:rPr lang="ko-KR" altLang="en-US" sz="1500"/>
              <a:t>모터와 같이 높은 전력을 소모하는 회로의 접지</a:t>
            </a:r>
          </a:p>
          <a:p>
            <a:pPr marL="987425" lvl="2" indent="-293688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</a:pPr>
            <a:r>
              <a:rPr lang="ko-KR" altLang="en-US" sz="1500"/>
              <a:t>스파크를 유발할 수 있는 회로의 접지</a:t>
            </a:r>
          </a:p>
          <a:p>
            <a:pPr marL="692150" lvl="1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ko-KR" altLang="en-US" sz="1600"/>
              <a:t>안전접지</a:t>
            </a:r>
          </a:p>
          <a:p>
            <a:pPr marL="987425" lvl="2" indent="-293688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</a:pPr>
            <a:r>
              <a:rPr lang="ko-KR" altLang="en-US" sz="1500"/>
              <a:t>케이스</a:t>
            </a:r>
            <a:r>
              <a:rPr lang="en-US" altLang="ko-KR" sz="1500"/>
              <a:t>, </a:t>
            </a:r>
            <a:r>
              <a:rPr lang="ko-KR" altLang="en-US" sz="1500"/>
              <a:t>함체의 접지</a:t>
            </a:r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ko-KR" altLang="ko-KR" smtClean="0"/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ko-KR" altLang="en-US" sz="1800" smtClean="0"/>
              <a:t>저주파 대역에서의 접지 구조	</a:t>
            </a:r>
          </a:p>
          <a:p>
            <a:pPr lvl="1" eaLnBrk="1" hangingPunct="1"/>
            <a:r>
              <a:rPr lang="ko-KR" altLang="en-US" sz="1600" smtClean="0"/>
              <a:t>저주파 대역에서는 직렬</a:t>
            </a:r>
            <a:r>
              <a:rPr lang="en-US" altLang="ko-KR" sz="1600" smtClean="0"/>
              <a:t>, </a:t>
            </a:r>
            <a:r>
              <a:rPr lang="ko-KR" altLang="en-US" sz="1600" smtClean="0"/>
              <a:t>병렬 단일점 접지 방법을 혼합하여 사용한다</a:t>
            </a:r>
            <a:r>
              <a:rPr lang="en-US" altLang="ko-KR" sz="1600" smtClean="0"/>
              <a:t>.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ko-KR" altLang="en-US" sz="1600" smtClean="0"/>
              <a:t>에 영향을 주지 않을 수 있는 잡음 특성을 얻을 수 있다</a:t>
            </a:r>
            <a:r>
              <a:rPr lang="en-US" altLang="ko-KR" sz="1600" smtClean="0"/>
              <a:t>.</a:t>
            </a:r>
          </a:p>
          <a:p>
            <a:pPr lvl="1" eaLnBrk="1" hangingPunct="1"/>
            <a:r>
              <a:rPr lang="ko-KR" altLang="en-US" sz="1600" smtClean="0"/>
              <a:t>복잡한 접지 배선을 줄일 수 있다</a:t>
            </a:r>
            <a:r>
              <a:rPr lang="en-US" altLang="ko-KR" sz="1600" smtClean="0"/>
              <a:t>.</a:t>
            </a:r>
          </a:p>
          <a:p>
            <a:pPr lvl="1" eaLnBrk="1" hangingPunct="1"/>
            <a:endParaRPr lang="en-US" altLang="ko-KR" sz="1600" smtClean="0"/>
          </a:p>
          <a:p>
            <a:pPr lvl="2" eaLnBrk="1" hangingPunct="1"/>
            <a:endParaRPr lang="en-US" altLang="ko-KR" sz="1500" smtClean="0"/>
          </a:p>
        </p:txBody>
      </p:sp>
      <p:pic>
        <p:nvPicPr>
          <p:cNvPr id="11271" name="Picture 5"/>
          <p:cNvPicPr>
            <a:picLocks noChangeAspect="1" noChangeArrowheads="1"/>
          </p:cNvPicPr>
          <p:nvPr/>
        </p:nvPicPr>
        <p:blipFill>
          <a:blip r:embed="rId2"/>
          <a:srcRect b="17918"/>
          <a:stretch>
            <a:fillRect/>
          </a:stretch>
        </p:blipFill>
        <p:spPr bwMode="auto">
          <a:xfrm>
            <a:off x="2843213" y="2492375"/>
            <a:ext cx="387985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Text Box 6"/>
          <p:cNvSpPr txBox="1">
            <a:spLocks noChangeArrowheads="1"/>
          </p:cNvSpPr>
          <p:nvPr/>
        </p:nvSpPr>
        <p:spPr bwMode="auto">
          <a:xfrm>
            <a:off x="3132138" y="4005263"/>
            <a:ext cx="36147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1600" b="1"/>
              <a:t>그림 </a:t>
            </a:r>
            <a:r>
              <a:rPr lang="en-US" altLang="ko-KR" sz="1600" b="1"/>
              <a:t>6. </a:t>
            </a:r>
            <a:r>
              <a:rPr lang="ko-KR" altLang="en-US" sz="1600" b="1"/>
              <a:t>저주파 시스템의 접지 구조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EMI/EMC-접지</a:t>
            </a:r>
          </a:p>
        </p:txBody>
      </p:sp>
      <p:sp>
        <p:nvSpPr>
          <p:cNvPr id="12291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C5B965C-054A-40B2-98D6-ABBCB86F1A72}" type="slidenum">
              <a:rPr lang="en-US" altLang="ko-KR" smtClean="0">
                <a:latin typeface="굴림" charset="-127"/>
                <a:ea typeface="굴림" charset="-127"/>
              </a:rPr>
              <a:pPr/>
              <a:t>8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ko-KR" altLang="ko-KR" smtClean="0"/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4.2.4 </a:t>
            </a:r>
            <a:r>
              <a:rPr lang="ko-KR" altLang="en-US" smtClean="0"/>
              <a:t>접지루프</a:t>
            </a:r>
          </a:p>
          <a:p>
            <a:pPr lvl="1" eaLnBrk="1" hangingPunct="1"/>
            <a:r>
              <a:rPr lang="ko-KR" altLang="en-US" sz="1800" smtClean="0"/>
              <a:t>다중 접지 구조에서 다수의  접지점 사이의 전위차에 의해 만들어지는 루프</a:t>
            </a:r>
          </a:p>
          <a:p>
            <a:pPr lvl="1" eaLnBrk="1" hangingPunct="1"/>
            <a:r>
              <a:rPr lang="ko-KR" altLang="en-US" sz="1800" smtClean="0"/>
              <a:t>접지 루프는 잡음원</a:t>
            </a:r>
            <a:r>
              <a:rPr lang="en-US" altLang="ko-KR" sz="1800" smtClean="0"/>
              <a:t>(noise source)</a:t>
            </a:r>
            <a:r>
              <a:rPr lang="ko-KR" altLang="en-US" sz="1800" smtClean="0"/>
              <a:t>로 동작하게 된다</a:t>
            </a:r>
            <a:r>
              <a:rPr lang="en-US" altLang="ko-KR" sz="1800" smtClean="0"/>
              <a:t>.</a:t>
            </a:r>
          </a:p>
          <a:p>
            <a:pPr lvl="1" eaLnBrk="1" hangingPunct="1"/>
            <a:r>
              <a:rPr lang="ko-KR" altLang="en-US" sz="1800" smtClean="0"/>
              <a:t>접지루프에 의한 잡음 발생을 줄이기 위한 방법</a:t>
            </a:r>
          </a:p>
          <a:p>
            <a:pPr lvl="2" eaLnBrk="1" hangingPunct="1"/>
            <a:r>
              <a:rPr lang="ko-KR" altLang="en-US" smtClean="0"/>
              <a:t>단일 접지로의 변환</a:t>
            </a:r>
          </a:p>
          <a:p>
            <a:pPr lvl="2" eaLnBrk="1" hangingPunct="1"/>
            <a:r>
              <a:rPr lang="ko-KR" altLang="en-US" smtClean="0"/>
              <a:t>접지점 사이의 격리</a:t>
            </a:r>
          </a:p>
          <a:p>
            <a:pPr lvl="2" eaLnBrk="1" hangingPunct="1"/>
            <a:endParaRPr lang="ko-KR" altLang="en-US" smtClean="0"/>
          </a:p>
          <a:p>
            <a:pPr lvl="1" eaLnBrk="1" hangingPunct="1"/>
            <a:endParaRPr lang="en-US" altLang="ko-KR" sz="1800" smtClean="0"/>
          </a:p>
        </p:txBody>
      </p:sp>
      <p:pic>
        <p:nvPicPr>
          <p:cNvPr id="12294" name="Picture 4"/>
          <p:cNvPicPr>
            <a:picLocks noChangeAspect="1" noChangeArrowheads="1"/>
          </p:cNvPicPr>
          <p:nvPr/>
        </p:nvPicPr>
        <p:blipFill>
          <a:blip r:embed="rId2"/>
          <a:srcRect b="15260"/>
          <a:stretch>
            <a:fillRect/>
          </a:stretch>
        </p:blipFill>
        <p:spPr bwMode="auto">
          <a:xfrm>
            <a:off x="1835150" y="3573463"/>
            <a:ext cx="373062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Text Box 5"/>
          <p:cNvSpPr txBox="1">
            <a:spLocks noChangeArrowheads="1"/>
          </p:cNvSpPr>
          <p:nvPr/>
        </p:nvSpPr>
        <p:spPr bwMode="auto">
          <a:xfrm>
            <a:off x="2268538" y="5756275"/>
            <a:ext cx="2863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1600" b="1"/>
              <a:t>그림 </a:t>
            </a:r>
            <a:r>
              <a:rPr lang="en-US" altLang="ko-KR" sz="1600" b="1"/>
              <a:t>7. </a:t>
            </a:r>
            <a:r>
              <a:rPr lang="ko-KR" altLang="en-US" sz="1600" b="1"/>
              <a:t>회로 사이의 접지루프</a:t>
            </a:r>
          </a:p>
        </p:txBody>
      </p:sp>
      <p:sp>
        <p:nvSpPr>
          <p:cNvPr id="12296" name="AutoShape 7"/>
          <p:cNvSpPr>
            <a:spLocks noChangeArrowheads="1"/>
          </p:cNvSpPr>
          <p:nvPr/>
        </p:nvSpPr>
        <p:spPr bwMode="auto">
          <a:xfrm>
            <a:off x="5949950" y="3587750"/>
            <a:ext cx="2289175" cy="709613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anchor="ctr" anchorCtr="1">
            <a:spAutoFit/>
          </a:bodyPr>
          <a:lstStyle/>
          <a:p>
            <a:r>
              <a:rPr lang="en-US" altLang="ko-KR" sz="1400" b="1"/>
              <a:t>V</a:t>
            </a:r>
            <a:r>
              <a:rPr lang="en-US" altLang="ko-KR" sz="1400" b="1" baseline="-25000"/>
              <a:t>G</a:t>
            </a:r>
            <a:r>
              <a:rPr lang="en-US" altLang="ko-KR" sz="1400" b="1"/>
              <a:t> : </a:t>
            </a:r>
            <a:r>
              <a:rPr lang="ko-KR" altLang="en-US" sz="1400" b="1"/>
              <a:t>접지 전위차</a:t>
            </a:r>
          </a:p>
          <a:p>
            <a:r>
              <a:rPr lang="en-US" altLang="ko-KR" sz="1400" b="1"/>
              <a:t>V</a:t>
            </a:r>
            <a:r>
              <a:rPr lang="en-US" altLang="ko-KR" sz="1400" b="1" baseline="-25000"/>
              <a:t>N</a:t>
            </a:r>
            <a:r>
              <a:rPr lang="en-US" altLang="ko-KR" sz="1400" b="1"/>
              <a:t> : </a:t>
            </a:r>
            <a:r>
              <a:rPr lang="ko-KR" altLang="en-US" sz="1400" b="1"/>
              <a:t>잡음 전압원</a:t>
            </a:r>
          </a:p>
        </p:txBody>
      </p:sp>
      <p:sp>
        <p:nvSpPr>
          <p:cNvPr id="12297" name="AutoShape 8"/>
          <p:cNvSpPr>
            <a:spLocks noChangeArrowheads="1"/>
          </p:cNvSpPr>
          <p:nvPr/>
        </p:nvSpPr>
        <p:spPr bwMode="auto">
          <a:xfrm>
            <a:off x="5514975" y="4716463"/>
            <a:ext cx="3362325" cy="72707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anchor="ctr" anchorCtr="1">
            <a:spAutoFit/>
          </a:bodyPr>
          <a:lstStyle/>
          <a:p>
            <a:r>
              <a:rPr lang="ko-KR" altLang="en-US" sz="1200" b="1"/>
              <a:t>회로에 입력되는 </a:t>
            </a:r>
            <a:r>
              <a:rPr lang="en-US" altLang="ko-KR" sz="1200" b="1"/>
              <a:t>S/N </a:t>
            </a:r>
            <a:r>
              <a:rPr lang="ko-KR" altLang="en-US" sz="1200" b="1"/>
              <a:t>비</a:t>
            </a:r>
            <a:r>
              <a:rPr lang="en-US" altLang="ko-KR" sz="1200" b="1"/>
              <a:t>(Signal to Noise ratio)</a:t>
            </a:r>
            <a:r>
              <a:rPr lang="ko-KR" altLang="en-US" sz="1200" b="1"/>
              <a:t>에 의해 회로의 동작에 영향을 미칠 수 있게 된다</a:t>
            </a:r>
            <a:r>
              <a:rPr lang="en-US" altLang="ko-KR" sz="1200" b="1"/>
              <a:t>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EMI/EMC-접지</a:t>
            </a:r>
          </a:p>
        </p:txBody>
      </p:sp>
      <p:sp>
        <p:nvSpPr>
          <p:cNvPr id="13315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42DFA49-D87D-4270-B42E-A83BE7861570}" type="slidenum">
              <a:rPr lang="en-US" altLang="ko-KR" smtClean="0">
                <a:latin typeface="굴림" charset="-127"/>
                <a:ea typeface="굴림" charset="-127"/>
              </a:rPr>
              <a:pPr/>
              <a:t>9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ko-KR" altLang="ko-KR" smtClean="0"/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ko-KR" altLang="en-US" sz="1800" smtClean="0"/>
              <a:t>단일접지로의 변환</a:t>
            </a:r>
          </a:p>
          <a:p>
            <a:pPr lvl="2" eaLnBrk="1" hangingPunct="1"/>
            <a:r>
              <a:rPr lang="ko-KR" altLang="en-US" smtClean="0"/>
              <a:t>접지 루프를 형성하고 있는 두 접지 중 하나를 제거</a:t>
            </a:r>
          </a:p>
          <a:p>
            <a:pPr lvl="2" eaLnBrk="1" hangingPunct="1"/>
            <a:r>
              <a:rPr lang="ko-KR" altLang="en-US" smtClean="0"/>
              <a:t>접지루프 사라짐</a:t>
            </a:r>
            <a:r>
              <a:rPr lang="en-US" altLang="ko-KR" smtClean="0"/>
              <a:t>, </a:t>
            </a:r>
            <a:r>
              <a:rPr lang="ko-KR" altLang="en-US" smtClean="0"/>
              <a:t>잡음 전압원 사라짐</a:t>
            </a:r>
          </a:p>
          <a:p>
            <a:pPr lvl="1" eaLnBrk="1" hangingPunct="1"/>
            <a:endParaRPr lang="ko-KR" altLang="en-US" sz="1800" smtClean="0"/>
          </a:p>
          <a:p>
            <a:pPr lvl="1" eaLnBrk="1" hangingPunct="1"/>
            <a:r>
              <a:rPr lang="ko-KR" altLang="en-US" sz="1800" smtClean="0"/>
              <a:t>변환기를 이용한 격리</a:t>
            </a:r>
          </a:p>
          <a:p>
            <a:pPr lvl="2" eaLnBrk="1" hangingPunct="1"/>
            <a:r>
              <a:rPr lang="ko-KR" altLang="en-US" smtClean="0"/>
              <a:t>두 회로를 변환기를 이용하여 연결</a:t>
            </a:r>
          </a:p>
          <a:p>
            <a:pPr lvl="2" eaLnBrk="1" hangingPunct="1"/>
            <a:r>
              <a:rPr lang="ko-KR" altLang="en-US" smtClean="0"/>
              <a:t>변환기 결선을 차폐함으로써 잡음 전압이 회로간에 전달되지 못하도록  함</a:t>
            </a:r>
            <a:r>
              <a:rPr lang="en-US" altLang="ko-KR" smtClean="0"/>
              <a:t>.</a:t>
            </a:r>
          </a:p>
        </p:txBody>
      </p:sp>
      <p:sp>
        <p:nvSpPr>
          <p:cNvPr id="13318" name="AutoShape 5"/>
          <p:cNvSpPr>
            <a:spLocks noChangeArrowheads="1"/>
          </p:cNvSpPr>
          <p:nvPr/>
        </p:nvSpPr>
        <p:spPr bwMode="auto">
          <a:xfrm>
            <a:off x="5219700" y="3917950"/>
            <a:ext cx="3592513" cy="2046288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buFont typeface="Wingdings" pitchFamily="2" charset="2"/>
              <a:buNone/>
            </a:pPr>
            <a:r>
              <a:rPr lang="ko-KR" altLang="en-US" sz="1200" b="1"/>
              <a:t>장점</a:t>
            </a:r>
          </a:p>
          <a:p>
            <a:pPr>
              <a:buFont typeface="Wingdings" pitchFamily="2" charset="2"/>
              <a:buNone/>
            </a:pPr>
            <a:r>
              <a:rPr lang="ko-KR" altLang="en-US" sz="1200"/>
              <a:t>   </a:t>
            </a:r>
            <a:r>
              <a:rPr lang="en-US" altLang="ko-KR" sz="1200"/>
              <a:t>- </a:t>
            </a:r>
            <a:r>
              <a:rPr lang="ko-KR" altLang="en-US" sz="1200"/>
              <a:t>변환기의 잡음 차단 특성이 우수함</a:t>
            </a:r>
          </a:p>
          <a:p>
            <a:pPr>
              <a:buFont typeface="Wingdings" pitchFamily="2" charset="2"/>
              <a:buNone/>
            </a:pPr>
            <a:endParaRPr lang="ko-KR" altLang="en-US" sz="1200" b="1"/>
          </a:p>
          <a:p>
            <a:pPr>
              <a:buFont typeface="Wingdings" pitchFamily="2" charset="2"/>
              <a:buNone/>
            </a:pPr>
            <a:r>
              <a:rPr lang="ko-KR" altLang="en-US" sz="1200" b="1"/>
              <a:t>단점</a:t>
            </a:r>
          </a:p>
          <a:p>
            <a:pPr>
              <a:buFont typeface="Wingdings" pitchFamily="2" charset="2"/>
              <a:buNone/>
            </a:pPr>
            <a:r>
              <a:rPr lang="ko-KR" altLang="en-US" sz="1200"/>
              <a:t>   </a:t>
            </a:r>
            <a:r>
              <a:rPr lang="en-US" altLang="ko-KR" sz="1200"/>
              <a:t>- </a:t>
            </a:r>
            <a:r>
              <a:rPr lang="ko-KR" altLang="en-US" sz="1200"/>
              <a:t>제한된 주파수 응답특성</a:t>
            </a:r>
            <a:r>
              <a:rPr lang="en-US" altLang="ko-KR" sz="1200"/>
              <a:t>, </a:t>
            </a:r>
            <a:r>
              <a:rPr lang="ko-KR" altLang="en-US" sz="1200"/>
              <a:t>높은 가격</a:t>
            </a:r>
          </a:p>
          <a:p>
            <a:pPr>
              <a:buFont typeface="Wingdings" pitchFamily="2" charset="2"/>
              <a:buNone/>
            </a:pPr>
            <a:r>
              <a:rPr lang="ko-KR" altLang="en-US" sz="1200"/>
              <a:t>   </a:t>
            </a:r>
            <a:r>
              <a:rPr lang="en-US" altLang="ko-KR" sz="1200"/>
              <a:t>- </a:t>
            </a:r>
            <a:r>
              <a:rPr lang="ko-KR" altLang="en-US" sz="1200"/>
              <a:t>다중 입력 신호의 경우</a:t>
            </a:r>
            <a:r>
              <a:rPr lang="en-US" altLang="ko-KR" sz="1200"/>
              <a:t>, </a:t>
            </a:r>
            <a:r>
              <a:rPr lang="ko-KR" altLang="en-US" sz="1200"/>
              <a:t>여러 개의 변환기 필요함</a:t>
            </a:r>
          </a:p>
        </p:txBody>
      </p:sp>
      <p:pic>
        <p:nvPicPr>
          <p:cNvPr id="13319" name="Picture 6"/>
          <p:cNvPicPr>
            <a:picLocks noChangeAspect="1" noChangeArrowheads="1"/>
          </p:cNvPicPr>
          <p:nvPr/>
        </p:nvPicPr>
        <p:blipFill>
          <a:blip r:embed="rId2"/>
          <a:srcRect b="16214"/>
          <a:stretch>
            <a:fillRect/>
          </a:stretch>
        </p:blipFill>
        <p:spPr bwMode="auto">
          <a:xfrm>
            <a:off x="755650" y="3789363"/>
            <a:ext cx="4217988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봄의 수채화">
  <a:themeElements>
    <a:clrScheme name="봄의 수채화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봄의 수채화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1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1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봄의 수채화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봄의 수채화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봄의 수채화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봄의 수채화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봄의 수채화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봄의 수채화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봄의 수채화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봄의 수채화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봄의 수채화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봄의 수채화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1974</TotalTime>
  <Words>986</Words>
  <Application>Microsoft Office PowerPoint</Application>
  <PresentationFormat>화면 슬라이드 쇼(4:3)</PresentationFormat>
  <Paragraphs>210</Paragraphs>
  <Slides>17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3" baseType="lpstr">
      <vt:lpstr>굴림</vt:lpstr>
      <vt:lpstr>Arial</vt:lpstr>
      <vt:lpstr>Wingdings</vt:lpstr>
      <vt:lpstr>Times New Roman</vt:lpstr>
      <vt:lpstr>봄의 수채화</vt:lpstr>
      <vt:lpstr>Microsoft Equation 3.0</vt:lpstr>
      <vt:lpstr>4.2 신호접지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</vt:vector>
  </TitlesOfParts>
  <Company>금오공과대학교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EMI &amp; EMC </dc:title>
  <dc:creator>Kim Ui Jung</dc:creator>
  <cp:lastModifiedBy>wind</cp:lastModifiedBy>
  <cp:revision>105</cp:revision>
  <dcterms:created xsi:type="dcterms:W3CDTF">2007-02-07T01:46:58Z</dcterms:created>
  <dcterms:modified xsi:type="dcterms:W3CDTF">2011-06-08T10:06:36Z</dcterms:modified>
</cp:coreProperties>
</file>