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1"/>
  </p:sldMasterIdLst>
  <p:notesMasterIdLst>
    <p:notesMasterId r:id="rId5"/>
  </p:notesMasterIdLst>
  <p:handoutMasterIdLst>
    <p:handoutMasterId r:id="rId6"/>
  </p:handoutMasterIdLst>
  <p:sldIdLst>
    <p:sldId id="319" r:id="rId2"/>
    <p:sldId id="320" r:id="rId3"/>
    <p:sldId id="321" r:id="rId4"/>
  </p:sldIdLst>
  <p:sldSz cx="9144000" cy="6858000" type="screen4x3"/>
  <p:notesSz cx="7099300" cy="10234613"/>
  <p:defaultTextStyle>
    <a:defPPr>
      <a:defRPr lang="ko-KR"/>
    </a:defPPr>
    <a:lvl1pPr algn="l" rtl="0" fontAlgn="base" latinLnBrk="1">
      <a:spcBef>
        <a:spcPct val="5000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5000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5000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5000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5000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4671D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367" autoAdjust="0"/>
    <p:restoredTop sz="94639" autoAdjust="0"/>
  </p:normalViewPr>
  <p:slideViewPr>
    <p:cSldViewPr>
      <p:cViewPr varScale="1">
        <p:scale>
          <a:sx n="103" d="100"/>
          <a:sy n="103" d="100"/>
        </p:scale>
        <p:origin x="-108" y="-84"/>
      </p:cViewPr>
      <p:guideLst>
        <p:guide orient="horz" pos="3249"/>
        <p:guide orient="horz" pos="111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defTabSz="947738">
              <a:spcBef>
                <a:spcPct val="0"/>
              </a:spcBef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r" defTabSz="947738">
              <a:spcBef>
                <a:spcPct val="0"/>
              </a:spcBef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2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defTabSz="947738">
              <a:spcBef>
                <a:spcPct val="0"/>
              </a:spcBef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2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 defTabSz="947738">
              <a:spcBef>
                <a:spcPct val="0"/>
              </a:spcBef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FF240E88-8F63-4CCB-925F-C2241DCB708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defTabSz="947738">
              <a:spcBef>
                <a:spcPct val="0"/>
              </a:spcBef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r" defTabSz="947738">
              <a:spcBef>
                <a:spcPct val="0"/>
              </a:spcBef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138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defTabSz="947738">
              <a:spcBef>
                <a:spcPct val="0"/>
              </a:spcBef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8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 defTabSz="947738">
              <a:spcBef>
                <a:spcPct val="0"/>
              </a:spcBef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F8FC2CA5-C7C8-4EC0-B428-658A249DDD9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1908175" y="981075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 flipH="1">
            <a:off x="395288" y="2924175"/>
            <a:ext cx="1338262" cy="2189163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 flipH="1"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08175" y="476250"/>
            <a:ext cx="6781800" cy="2133600"/>
          </a:xfrm>
        </p:spPr>
        <p:txBody>
          <a:bodyPr/>
          <a:lstStyle>
            <a:lvl1pPr>
              <a:defRPr sz="41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79613" y="2997200"/>
            <a:ext cx="6248400" cy="2362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0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defRPr sz="1000" b="0">
                <a:effectLst/>
              </a:defRPr>
            </a:lvl1pPr>
          </a:lstStyle>
          <a:p>
            <a:pPr>
              <a:defRPr/>
            </a:pPr>
            <a:r>
              <a:rPr lang="en-US" altLang="ko-KR"/>
              <a:t>EMI/EMC-필터링</a:t>
            </a:r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b="0"/>
            </a:lvl1pPr>
          </a:lstStyle>
          <a:p>
            <a:pPr>
              <a:defRPr/>
            </a:pPr>
            <a:fld id="{A541789A-10D9-4D8B-BFC2-C4A8BEE16F5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EMI/EMC-필터링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C2757-163F-4478-9BA8-D8D5582C817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15113" y="333375"/>
            <a:ext cx="2071687" cy="579755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5288" y="333375"/>
            <a:ext cx="6067425" cy="579755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EMI/EMC-필터링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126D1-8306-40B5-A9A7-1B35F3766BE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7543800" cy="6524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457200" y="1125538"/>
            <a:ext cx="8229600" cy="5005387"/>
          </a:xfrm>
        </p:spPr>
        <p:txBody>
          <a:bodyPr/>
          <a:lstStyle/>
          <a:p>
            <a:pPr lvl="0"/>
            <a:endParaRPr lang="ko-KR" alt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EMI/EMC-필터링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1ABD2-C77C-4DEC-9CCF-CB2CA9467D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제목, 텍스트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7543800" cy="6524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457200" y="1125538"/>
            <a:ext cx="4038600" cy="500538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538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EMI/EMC-필터링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5251F-E809-47C0-A557-751F259077D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제목, 텍스트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7543800" cy="6524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457200" y="1125538"/>
            <a:ext cx="4038600" cy="500538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4648200" y="1125538"/>
            <a:ext cx="4038600" cy="24257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4648200" y="3703638"/>
            <a:ext cx="4038600" cy="242728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EMI/EMC-필터링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2B8C8-84CA-4E0D-AA32-D3BAA097D1A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EMI/EMC-필터링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FA814-F8A0-4524-A3DC-DBC12A1709C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EMI/EMC-필터링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3E00D-FDFE-43CE-82EC-F0570900D1A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5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5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EMI/EMC-필터링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2BEC8-0CA2-4670-A925-2E41A06CC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EMI/EMC-필터링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83FD4-6BCC-4CC7-93E3-13CBBCBAF3A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EMI/EMC-필터링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5B5C8-6C49-4D14-A2AF-0068BCB9FE0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EMI/EMC-필터링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AC38C-5A89-4BE2-BA96-07617BDCD55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EMI/EMC-필터링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9C0E0-1B97-4970-9333-43BE8E174F8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EMI/EMC-필터링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472DD-42C4-4D01-8EC6-062154F83D9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2"/>
          <p:cNvSpPr>
            <a:spLocks noChangeShapeType="1"/>
          </p:cNvSpPr>
          <p:nvPr/>
        </p:nvSpPr>
        <p:spPr bwMode="auto">
          <a:xfrm>
            <a:off x="7962900" y="152400"/>
            <a:ext cx="0" cy="973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333375"/>
            <a:ext cx="754380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25538"/>
            <a:ext cx="8229600" cy="500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5288" y="6248400"/>
            <a:ext cx="5624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600" b="1">
                <a:effectLst>
                  <a:outerShdw blurRad="38100" dist="38100" dir="2700000" algn="tl">
                    <a:srgbClr val="C0C0C0"/>
                  </a:outerShdw>
                </a:effectLst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EMI/EMC-필터링</a:t>
            </a:r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300" b="1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F4D6AAF2-AEDE-42F3-9323-02E9216407A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grpSp>
        <p:nvGrpSpPr>
          <p:cNvPr id="1031" name="Group 8"/>
          <p:cNvGrpSpPr>
            <a:grpSpLocks/>
          </p:cNvGrpSpPr>
          <p:nvPr/>
        </p:nvGrpSpPr>
        <p:grpSpPr bwMode="auto">
          <a:xfrm>
            <a:off x="8027988" y="115888"/>
            <a:ext cx="628650" cy="973137"/>
            <a:chOff x="5136" y="960"/>
            <a:chExt cx="528" cy="864"/>
          </a:xfrm>
        </p:grpSpPr>
        <p:sp>
          <p:nvSpPr>
            <p:cNvPr id="2151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1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1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16" name="Oval 12"/>
            <p:cNvSpPr>
              <a:spLocks noChangeArrowheads="1"/>
            </p:cNvSpPr>
            <p:nvPr/>
          </p:nvSpPr>
          <p:spPr bwMode="auto">
            <a:xfrm>
              <a:off x="5136" y="1071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17" name="Oval 13"/>
            <p:cNvSpPr>
              <a:spLocks noChangeArrowheads="1"/>
            </p:cNvSpPr>
            <p:nvPr/>
          </p:nvSpPr>
          <p:spPr bwMode="auto">
            <a:xfrm>
              <a:off x="5248" y="1071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18" name="Oval 14"/>
            <p:cNvSpPr>
              <a:spLocks noChangeArrowheads="1"/>
            </p:cNvSpPr>
            <p:nvPr/>
          </p:nvSpPr>
          <p:spPr bwMode="auto">
            <a:xfrm>
              <a:off x="5360" y="1071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19" name="Oval 15"/>
            <p:cNvSpPr>
              <a:spLocks noChangeArrowheads="1"/>
            </p:cNvSpPr>
            <p:nvPr/>
          </p:nvSpPr>
          <p:spPr bwMode="auto">
            <a:xfrm>
              <a:off x="5472" y="1071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2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2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2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2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2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25" name="Oval 21"/>
            <p:cNvSpPr>
              <a:spLocks noChangeArrowheads="1"/>
            </p:cNvSpPr>
            <p:nvPr/>
          </p:nvSpPr>
          <p:spPr bwMode="auto">
            <a:xfrm>
              <a:off x="5136" y="1295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26" name="Oval 22"/>
            <p:cNvSpPr>
              <a:spLocks noChangeArrowheads="1"/>
            </p:cNvSpPr>
            <p:nvPr/>
          </p:nvSpPr>
          <p:spPr bwMode="auto">
            <a:xfrm>
              <a:off x="5248" y="1295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27" name="Oval 23"/>
            <p:cNvSpPr>
              <a:spLocks noChangeArrowheads="1"/>
            </p:cNvSpPr>
            <p:nvPr/>
          </p:nvSpPr>
          <p:spPr bwMode="auto">
            <a:xfrm>
              <a:off x="5360" y="1295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28" name="Oval 24"/>
            <p:cNvSpPr>
              <a:spLocks noChangeArrowheads="1"/>
            </p:cNvSpPr>
            <p:nvPr/>
          </p:nvSpPr>
          <p:spPr bwMode="auto">
            <a:xfrm>
              <a:off x="5472" y="1295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2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3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3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3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3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3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3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3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3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3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3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4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4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4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54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21544" name="Rectangle 40"/>
          <p:cNvSpPr>
            <a:spLocks noChangeArrowheads="1"/>
          </p:cNvSpPr>
          <p:nvPr userDrawn="1"/>
        </p:nvSpPr>
        <p:spPr bwMode="auto">
          <a:xfrm>
            <a:off x="250825" y="981075"/>
            <a:ext cx="7705725" cy="144463"/>
          </a:xfrm>
          <a:prstGeom prst="rect">
            <a:avLst/>
          </a:prstGeom>
          <a:gradFill rotWithShape="1">
            <a:gsLst>
              <a:gs pos="0">
                <a:srgbClr val="4671DE"/>
              </a:gs>
              <a:gs pos="100000">
                <a:schemeClr val="fol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3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3100" b="1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3100" b="1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3100" b="1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3100" b="1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3100" b="1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3100" b="1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3100" b="1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3100" b="1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2800">
          <a:solidFill>
            <a:schemeClr val="tx1"/>
          </a:solidFill>
          <a:latin typeface="+mn-lt"/>
          <a:ea typeface="+mn-ea"/>
        </a:defRPr>
      </a:lvl2pPr>
      <a:lvl3pPr marL="987425" indent="-293688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kumimoji="1" sz="1700">
          <a:solidFill>
            <a:schemeClr val="tx1"/>
          </a:solidFill>
          <a:latin typeface="+mn-lt"/>
          <a:ea typeface="+mn-ea"/>
        </a:defRPr>
      </a:lvl3pPr>
      <a:lvl4pPr marL="1281113" indent="-292100" algn="l" rtl="0" eaLnBrk="0" fontAlgn="base" latinLnBrk="1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kumimoji="1" sz="1400">
          <a:solidFill>
            <a:schemeClr val="tx1"/>
          </a:solidFill>
          <a:latin typeface="+mn-lt"/>
          <a:ea typeface="+mn-ea"/>
        </a:defRPr>
      </a:lvl4pPr>
      <a:lvl5pPr marL="1598613" indent="-315913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1400">
          <a:solidFill>
            <a:schemeClr val="tx1"/>
          </a:solidFill>
          <a:latin typeface="+mn-lt"/>
          <a:ea typeface="+mn-ea"/>
        </a:defRPr>
      </a:lvl5pPr>
      <a:lvl6pPr marL="2055813" indent="-315913" algn="l" rtl="0" fontAlgn="base" latinLnBrk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1400">
          <a:solidFill>
            <a:schemeClr val="tx1"/>
          </a:solidFill>
          <a:latin typeface="+mn-lt"/>
          <a:ea typeface="+mn-ea"/>
        </a:defRPr>
      </a:lvl6pPr>
      <a:lvl7pPr marL="2513013" indent="-315913" algn="l" rtl="0" fontAlgn="base" latinLnBrk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1400">
          <a:solidFill>
            <a:schemeClr val="tx1"/>
          </a:solidFill>
          <a:latin typeface="+mn-lt"/>
          <a:ea typeface="+mn-ea"/>
        </a:defRPr>
      </a:lvl7pPr>
      <a:lvl8pPr marL="2970213" indent="-315913" algn="l" rtl="0" fontAlgn="base" latinLnBrk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1400">
          <a:solidFill>
            <a:schemeClr val="tx1"/>
          </a:solidFill>
          <a:latin typeface="+mn-lt"/>
          <a:ea typeface="+mn-ea"/>
        </a:defRPr>
      </a:lvl8pPr>
      <a:lvl9pPr marL="3427413" indent="-315913" algn="l" rtl="0" fontAlgn="base" latinLnBrk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EMI/EMC - 본딩</a:t>
            </a:r>
          </a:p>
        </p:txBody>
      </p:sp>
      <p:sp>
        <p:nvSpPr>
          <p:cNvPr id="3075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973989A-F25A-401B-BE24-BBAC794E2552}" type="slidenum">
              <a:rPr lang="en-US" altLang="ko-KR" smtClean="0">
                <a:latin typeface="굴림" charset="-127"/>
                <a:ea typeface="굴림" charset="-127"/>
              </a:rPr>
              <a:pPr/>
              <a:t>1</a:t>
            </a:fld>
            <a:endParaRPr lang="en-US" altLang="ko-KR" smtClean="0">
              <a:latin typeface="굴림" charset="-127"/>
              <a:ea typeface="굴림" charset="-127"/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ko-KR" altLang="ko-KR" sz="2500" smtClean="0"/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ko-KR" altLang="en-US" smtClean="0"/>
              <a:t>정의</a:t>
            </a:r>
          </a:p>
          <a:p>
            <a:pPr lvl="1" eaLnBrk="1" hangingPunct="1">
              <a:lnSpc>
                <a:spcPct val="90000"/>
              </a:lnSpc>
            </a:pPr>
            <a:r>
              <a:rPr lang="ko-KR" altLang="en-US" sz="1800" smtClean="0"/>
              <a:t>서로 다른 구조물의 연결에서 동일한 전위를 유지하도록 하기 위해 같은 도전율을 갖는 매질로 서로 연결 시키는것</a:t>
            </a:r>
          </a:p>
          <a:p>
            <a:pPr lvl="1" eaLnBrk="1" hangingPunct="1">
              <a:lnSpc>
                <a:spcPct val="90000"/>
              </a:lnSpc>
            </a:pPr>
            <a:endParaRPr lang="ko-KR" altLang="en-US" sz="1800" smtClean="0"/>
          </a:p>
          <a:p>
            <a:pPr eaLnBrk="1" hangingPunct="1">
              <a:lnSpc>
                <a:spcPct val="90000"/>
              </a:lnSpc>
            </a:pPr>
            <a:r>
              <a:rPr lang="en-US" altLang="ko-KR" smtClean="0"/>
              <a:t>5.1 </a:t>
            </a:r>
            <a:r>
              <a:rPr lang="ko-KR" altLang="en-US" smtClean="0"/>
              <a:t>본딩의 목적과 형태</a:t>
            </a:r>
          </a:p>
          <a:p>
            <a:pPr lvl="1" eaLnBrk="1" hangingPunct="1">
              <a:lnSpc>
                <a:spcPct val="90000"/>
              </a:lnSpc>
            </a:pPr>
            <a:r>
              <a:rPr lang="ko-KR" altLang="en-US" sz="1800" smtClean="0"/>
              <a:t>목적</a:t>
            </a:r>
          </a:p>
          <a:p>
            <a:pPr lvl="2" eaLnBrk="1" hangingPunct="1">
              <a:lnSpc>
                <a:spcPct val="90000"/>
              </a:lnSpc>
            </a:pPr>
            <a:r>
              <a:rPr lang="ko-KR" altLang="en-US" smtClean="0"/>
              <a:t>전류의 흐름에 대하여 구조적인 균질성을 유지</a:t>
            </a:r>
          </a:p>
          <a:p>
            <a:pPr lvl="2" eaLnBrk="1" hangingPunct="1">
              <a:lnSpc>
                <a:spcPct val="90000"/>
              </a:lnSpc>
            </a:pPr>
            <a:r>
              <a:rPr lang="ko-KR" altLang="en-US" smtClean="0"/>
              <a:t>도체 사이의 전위차를 최소화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ko-KR" smtClean="0"/>
              <a:t>EMI</a:t>
            </a:r>
            <a:r>
              <a:rPr lang="ko-KR" altLang="en-US" smtClean="0"/>
              <a:t>의 최소화</a:t>
            </a:r>
          </a:p>
          <a:p>
            <a:pPr lvl="1" eaLnBrk="1" hangingPunct="1">
              <a:lnSpc>
                <a:spcPct val="90000"/>
              </a:lnSpc>
            </a:pPr>
            <a:endParaRPr lang="ko-KR" altLang="en-US" sz="1800" smtClean="0"/>
          </a:p>
          <a:p>
            <a:pPr lvl="1" eaLnBrk="1" hangingPunct="1">
              <a:lnSpc>
                <a:spcPct val="90000"/>
              </a:lnSpc>
            </a:pPr>
            <a:r>
              <a:rPr lang="ko-KR" altLang="en-US" sz="1800" smtClean="0"/>
              <a:t>형태</a:t>
            </a:r>
          </a:p>
          <a:p>
            <a:pPr lvl="2" eaLnBrk="1" hangingPunct="1">
              <a:lnSpc>
                <a:spcPct val="90000"/>
              </a:lnSpc>
            </a:pPr>
            <a:r>
              <a:rPr lang="ko-KR" altLang="en-US" smtClean="0"/>
              <a:t>직접 본딩</a:t>
            </a:r>
            <a:r>
              <a:rPr lang="en-US" altLang="ko-KR" smtClean="0"/>
              <a:t>(direct bonding)</a:t>
            </a:r>
          </a:p>
          <a:p>
            <a:pPr lvl="3" eaLnBrk="1" hangingPunct="1">
              <a:lnSpc>
                <a:spcPct val="90000"/>
              </a:lnSpc>
            </a:pPr>
            <a:r>
              <a:rPr lang="ko-KR" altLang="en-US" smtClean="0"/>
              <a:t>볼트나 용접에 의해 도체막대에 직접 연결</a:t>
            </a:r>
          </a:p>
          <a:p>
            <a:pPr lvl="2" eaLnBrk="1" hangingPunct="1">
              <a:lnSpc>
                <a:spcPct val="90000"/>
              </a:lnSpc>
            </a:pPr>
            <a:r>
              <a:rPr lang="ko-KR" altLang="en-US" smtClean="0"/>
              <a:t>간접 본딩</a:t>
            </a:r>
            <a:r>
              <a:rPr lang="en-US" altLang="ko-KR" smtClean="0"/>
              <a:t>(indirect bonding)</a:t>
            </a:r>
          </a:p>
          <a:p>
            <a:pPr lvl="3" eaLnBrk="1" hangingPunct="1">
              <a:lnSpc>
                <a:spcPct val="90000"/>
              </a:lnSpc>
            </a:pPr>
            <a:r>
              <a:rPr lang="ko-KR" altLang="en-US" smtClean="0"/>
              <a:t>짧은 전선이나 띠 등의 도체로 두 도체 사이를 연결</a:t>
            </a:r>
          </a:p>
          <a:p>
            <a:pPr lvl="3" eaLnBrk="1" hangingPunct="1">
              <a:lnSpc>
                <a:spcPct val="90000"/>
              </a:lnSpc>
            </a:pPr>
            <a:r>
              <a:rPr lang="ko-KR" altLang="en-US" smtClean="0"/>
              <a:t>직접 본딩보다 전기적인 특성이 우수함</a:t>
            </a:r>
            <a:r>
              <a:rPr lang="en-US" altLang="ko-KR" smtClean="0"/>
              <a:t>.</a:t>
            </a:r>
          </a:p>
          <a:p>
            <a:pPr lvl="1" eaLnBrk="1" hangingPunct="1">
              <a:lnSpc>
                <a:spcPct val="90000"/>
              </a:lnSpc>
            </a:pPr>
            <a:endParaRPr lang="en-US" altLang="ko-KR" sz="18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EMI/EMC - 본딩</a:t>
            </a:r>
          </a:p>
        </p:txBody>
      </p:sp>
      <p:sp>
        <p:nvSpPr>
          <p:cNvPr id="4099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6E7E3BB-0CB8-41C7-8D12-242F1EB29117}" type="slidenum">
              <a:rPr lang="en-US" altLang="ko-KR" smtClean="0">
                <a:latin typeface="굴림" charset="-127"/>
                <a:ea typeface="굴림" charset="-127"/>
              </a:rPr>
              <a:pPr/>
              <a:t>2</a:t>
            </a:fld>
            <a:endParaRPr lang="en-US" altLang="ko-KR" smtClean="0">
              <a:latin typeface="굴림" charset="-127"/>
              <a:ea typeface="굴림" charset="-127"/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ko-KR" altLang="ko-KR" smtClean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/>
            <a:r>
              <a:rPr lang="ko-KR" altLang="en-US" smtClean="0"/>
              <a:t>장비가 고정 되어 있지 않거나 형태 변경되어야 하는 경우 사용됨</a:t>
            </a:r>
          </a:p>
          <a:p>
            <a:pPr lvl="2" eaLnBrk="1" hangingPunct="1"/>
            <a:endParaRPr lang="ko-KR" altLang="en-US" smtClean="0"/>
          </a:p>
          <a:p>
            <a:pPr lvl="3" eaLnBrk="1" hangingPunct="1"/>
            <a:r>
              <a:rPr lang="ko-KR" altLang="en-US" smtClean="0"/>
              <a:t>얇은 도체띠 </a:t>
            </a:r>
            <a:r>
              <a:rPr lang="en-US" altLang="ko-KR" smtClean="0"/>
              <a:t>(strap) : </a:t>
            </a:r>
            <a:r>
              <a:rPr lang="ko-KR" altLang="en-US" smtClean="0"/>
              <a:t>재료는 인청동</a:t>
            </a:r>
            <a:r>
              <a:rPr lang="en-US" altLang="ko-KR" smtClean="0"/>
              <a:t>, </a:t>
            </a:r>
            <a:r>
              <a:rPr lang="ko-KR" altLang="en-US" smtClean="0"/>
              <a:t>교류저항이 매우 작다</a:t>
            </a:r>
          </a:p>
          <a:p>
            <a:pPr lvl="3" eaLnBrk="1" hangingPunct="1"/>
            <a:r>
              <a:rPr lang="ko-KR" altLang="en-US" smtClean="0"/>
              <a:t>편조띠 </a:t>
            </a:r>
            <a:r>
              <a:rPr lang="en-US" altLang="ko-KR" smtClean="0"/>
              <a:t>(braided strap) : </a:t>
            </a:r>
            <a:r>
              <a:rPr lang="ko-KR" altLang="en-US" smtClean="0"/>
              <a:t>유연성이 좋다</a:t>
            </a:r>
            <a:r>
              <a:rPr lang="en-US" altLang="ko-KR" smtClean="0"/>
              <a:t>.</a:t>
            </a:r>
          </a:p>
          <a:p>
            <a:pPr lvl="3" eaLnBrk="1" hangingPunct="1"/>
            <a:r>
              <a:rPr lang="ko-KR" altLang="en-US" smtClean="0"/>
              <a:t>도체 와이어 </a:t>
            </a:r>
            <a:r>
              <a:rPr lang="en-US" altLang="ko-KR" smtClean="0"/>
              <a:t>: </a:t>
            </a:r>
            <a:r>
              <a:rPr lang="ko-KR" altLang="en-US" smtClean="0"/>
              <a:t>재료는 구리</a:t>
            </a:r>
            <a:r>
              <a:rPr lang="en-US" altLang="ko-KR" smtClean="0"/>
              <a:t>, </a:t>
            </a:r>
            <a:r>
              <a:rPr lang="ko-KR" altLang="en-US" smtClean="0"/>
              <a:t>알루미늄</a:t>
            </a:r>
            <a:r>
              <a:rPr lang="en-US" altLang="ko-KR" smtClean="0"/>
              <a:t>, </a:t>
            </a:r>
            <a:r>
              <a:rPr lang="ko-KR" altLang="en-US" smtClean="0"/>
              <a:t>가격이 저렴하다</a:t>
            </a:r>
            <a:r>
              <a:rPr lang="en-US" altLang="ko-KR" smtClean="0"/>
              <a:t>.</a:t>
            </a:r>
          </a:p>
        </p:txBody>
      </p:sp>
      <p:pic>
        <p:nvPicPr>
          <p:cNvPr id="410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4894263"/>
            <a:ext cx="3571875" cy="119856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</p:pic>
      <p:pic>
        <p:nvPicPr>
          <p:cNvPr id="410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2275" y="2636838"/>
            <a:ext cx="2447925" cy="15716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</p:pic>
      <p:pic>
        <p:nvPicPr>
          <p:cNvPr id="410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6825" y="2492375"/>
            <a:ext cx="1727200" cy="16986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</p:pic>
      <p:sp>
        <p:nvSpPr>
          <p:cNvPr id="4105" name="Text Box 8"/>
          <p:cNvSpPr txBox="1">
            <a:spLocks noChangeArrowheads="1"/>
          </p:cNvSpPr>
          <p:nvPr/>
        </p:nvSpPr>
        <p:spPr bwMode="auto">
          <a:xfrm>
            <a:off x="1476375" y="4292600"/>
            <a:ext cx="2808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o-KR" altLang="en-US" sz="1600" b="1"/>
              <a:t>그림 </a:t>
            </a:r>
            <a:r>
              <a:rPr lang="en-US" altLang="ko-KR" sz="1600" b="1"/>
              <a:t>1. </a:t>
            </a:r>
            <a:r>
              <a:rPr lang="ko-KR" altLang="en-US" sz="1600" b="1"/>
              <a:t>볼트를 이용한 본딩</a:t>
            </a:r>
          </a:p>
        </p:txBody>
      </p:sp>
      <p:sp>
        <p:nvSpPr>
          <p:cNvPr id="4106" name="Text Box 9"/>
          <p:cNvSpPr txBox="1">
            <a:spLocks noChangeArrowheads="1"/>
          </p:cNvSpPr>
          <p:nvPr/>
        </p:nvSpPr>
        <p:spPr bwMode="auto">
          <a:xfrm>
            <a:off x="4716463" y="4292600"/>
            <a:ext cx="29511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o-KR" altLang="en-US" sz="1600" b="1"/>
              <a:t>그림 </a:t>
            </a:r>
            <a:r>
              <a:rPr lang="en-US" altLang="ko-KR" sz="1600" b="1"/>
              <a:t>2. </a:t>
            </a:r>
            <a:r>
              <a:rPr lang="ko-KR" altLang="en-US" sz="1600" b="1"/>
              <a:t>편조띠를 이용한 본딩</a:t>
            </a:r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5000625" y="4852988"/>
            <a:ext cx="3595688" cy="1166812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ko-KR" sz="1200" b="1"/>
              <a:t>&lt;Cadweld </a:t>
            </a:r>
            <a:r>
              <a:rPr lang="ko-KR" altLang="en-US" sz="1200" b="1"/>
              <a:t>본딩</a:t>
            </a:r>
            <a:r>
              <a:rPr lang="en-US" altLang="ko-KR" sz="1200" b="1"/>
              <a:t>&gt;</a:t>
            </a:r>
          </a:p>
          <a:p>
            <a:r>
              <a:rPr lang="ko-KR" altLang="en-US" sz="1000" b="1"/>
              <a:t>접속대상물이 금속인 경우에 사용되어지며 화약의 폭발을 이용하여 접속 슬리브내의 철가루 또는 접속물의 용융시켜 접속하는 공법</a:t>
            </a:r>
          </a:p>
          <a:p>
            <a:r>
              <a:rPr lang="ko-KR" altLang="en-US" sz="1000" b="1"/>
              <a:t>접지 본딩 및 기타 접촉저항을 줄이기 위한 개소에 사용됨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EMI/EMC - 본딩</a:t>
            </a:r>
          </a:p>
        </p:txBody>
      </p:sp>
      <p:sp>
        <p:nvSpPr>
          <p:cNvPr id="5123" name="슬라이드 번호 개체 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6462780-8E29-4CAB-90F0-1963C0AF4555}" type="slidenum">
              <a:rPr lang="en-US" altLang="ko-KR" smtClean="0">
                <a:latin typeface="굴림" charset="-127"/>
                <a:ea typeface="굴림" charset="-127"/>
              </a:rPr>
              <a:pPr/>
              <a:t>3</a:t>
            </a:fld>
            <a:endParaRPr lang="en-US" altLang="ko-KR" smtClean="0">
              <a:latin typeface="굴림" charset="-127"/>
              <a:ea typeface="굴림" charset="-127"/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ko-KR" altLang="ko-KR" smtClean="0"/>
          </a:p>
        </p:txBody>
      </p:sp>
      <p:pic>
        <p:nvPicPr>
          <p:cNvPr id="5125" name="Picture 6" descr="sw1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916113"/>
            <a:ext cx="3168650" cy="265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Text Box 36"/>
          <p:cNvSpPr txBox="1">
            <a:spLocks noChangeArrowheads="1"/>
          </p:cNvSpPr>
          <p:nvPr/>
        </p:nvSpPr>
        <p:spPr bwMode="auto">
          <a:xfrm>
            <a:off x="539750" y="4821238"/>
            <a:ext cx="3135313" cy="33655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 algn="ctr">
              <a:spcBef>
                <a:spcPct val="0"/>
              </a:spcBef>
            </a:pPr>
            <a:r>
              <a:rPr lang="ko-KR" altLang="en-US" sz="1600" b="1"/>
              <a:t>그림 </a:t>
            </a:r>
            <a:r>
              <a:rPr lang="en-US" altLang="ko-KR" sz="1600" b="1"/>
              <a:t>3. </a:t>
            </a:r>
            <a:r>
              <a:rPr lang="ko-KR" altLang="en-US" sz="1600" b="1"/>
              <a:t>발열용접용 몰드의 구조</a:t>
            </a:r>
          </a:p>
        </p:txBody>
      </p:sp>
      <p:sp>
        <p:nvSpPr>
          <p:cNvPr id="5127" name="AutoShape 39"/>
          <p:cNvSpPr>
            <a:spLocks noChangeArrowheads="1"/>
          </p:cNvSpPr>
          <p:nvPr/>
        </p:nvSpPr>
        <p:spPr bwMode="auto">
          <a:xfrm>
            <a:off x="4065588" y="1290638"/>
            <a:ext cx="4548187" cy="3892550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00FF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r>
              <a:rPr lang="ko-KR" altLang="en-US" sz="1400" b="1"/>
              <a:t>발열용접</a:t>
            </a:r>
            <a:r>
              <a:rPr lang="en-US" altLang="ko-KR" sz="1400" b="1"/>
              <a:t>(Exothermic welding) </a:t>
            </a:r>
          </a:p>
          <a:p>
            <a:r>
              <a:rPr lang="en-US" altLang="ko-KR" sz="1400"/>
              <a:t>: </a:t>
            </a:r>
            <a:r>
              <a:rPr lang="ko-KR" altLang="en-US" sz="1400"/>
              <a:t>발열용접 방식은 외부로부터의 어떠한 힘이나 압력을 가하지 않은 상태에서 금속간의 열을 이용하여 접속하는 방식으로 구리와 구리 쇠와 구리 등을 열적으로 용융시켜 분자적으로 연결하는 방식</a:t>
            </a:r>
          </a:p>
          <a:p>
            <a:endParaRPr lang="ko-KR" altLang="en-US" sz="1400"/>
          </a:p>
          <a:p>
            <a:r>
              <a:rPr lang="ko-KR" altLang="en-US" sz="1400" b="1"/>
              <a:t>특징</a:t>
            </a:r>
          </a:p>
          <a:p>
            <a:r>
              <a:rPr lang="ko-KR" altLang="en-US" sz="1400"/>
              <a:t>* 도체</a:t>
            </a:r>
            <a:r>
              <a:rPr lang="en-US" altLang="ko-KR" sz="1400"/>
              <a:t>(Conductor)</a:t>
            </a:r>
            <a:r>
              <a:rPr lang="ko-KR" altLang="en-US" sz="1400"/>
              <a:t>와 동일한 전류 전달 특성 </a:t>
            </a:r>
            <a:br>
              <a:rPr lang="ko-KR" altLang="en-US" sz="1400"/>
            </a:br>
            <a:r>
              <a:rPr lang="ko-KR" altLang="en-US" sz="1400"/>
              <a:t>* 부식이나 풀림이 없는 반영구적인 분자적 결합 </a:t>
            </a:r>
            <a:br>
              <a:rPr lang="ko-KR" altLang="en-US" sz="1400"/>
            </a:br>
            <a:r>
              <a:rPr lang="ko-KR" altLang="en-US" sz="1400"/>
              <a:t>* 강한 내구성 </a:t>
            </a:r>
            <a:br>
              <a:rPr lang="ko-KR" altLang="en-US" sz="1400"/>
            </a:br>
            <a:r>
              <a:rPr lang="ko-KR" altLang="en-US" sz="1400"/>
              <a:t>* 설치 인건비 절감 </a:t>
            </a:r>
            <a:br>
              <a:rPr lang="ko-KR" altLang="en-US" sz="1400"/>
            </a:br>
            <a:r>
              <a:rPr lang="ko-KR" altLang="en-US" sz="1400"/>
              <a:t>* 특별한 기술이 요구되지 않음 </a:t>
            </a:r>
            <a:br>
              <a:rPr lang="ko-KR" altLang="en-US" sz="1400"/>
            </a:br>
            <a:r>
              <a:rPr lang="ko-KR" altLang="en-US" sz="1400"/>
              <a:t>* 기타 외부의 열이나 전원이 필요 없음 </a:t>
            </a:r>
            <a:br>
              <a:rPr lang="ko-KR" altLang="en-US" sz="1400"/>
            </a:br>
            <a:r>
              <a:rPr lang="ko-KR" altLang="en-US" sz="1400"/>
              <a:t>* 육안으로도 연결상태 파악이 용이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봄의 수채화">
  <a:themeElements>
    <a:clrScheme name="봄의 수채화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봄의 수채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1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1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lnDef>
  </a:objectDefaults>
  <a:extraClrSchemeLst>
    <a:extraClrScheme>
      <a:clrScheme name="봄의 수채화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봄의 수채화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봄의 수채화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봄의 수채화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봄의 수채화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봄의 수채화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봄의 수채화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봄의 수채화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봄의 수채화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봄의 수채화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1972</TotalTime>
  <Words>210</Words>
  <Application>Microsoft Office PowerPoint</Application>
  <PresentationFormat>화면 슬라이드 쇼(4:3)</PresentationFormat>
  <Paragraphs>37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굴림</vt:lpstr>
      <vt:lpstr>Arial</vt:lpstr>
      <vt:lpstr>Wingdings</vt:lpstr>
      <vt:lpstr>Times New Roman</vt:lpstr>
      <vt:lpstr>봄의 수채화</vt:lpstr>
      <vt:lpstr>슬라이드 1</vt:lpstr>
      <vt:lpstr>슬라이드 2</vt:lpstr>
      <vt:lpstr>슬라이드 3</vt:lpstr>
    </vt:vector>
  </TitlesOfParts>
  <Company>금오공과대학교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EMI &amp; EMC </dc:title>
  <dc:creator>Kim Ui Jung</dc:creator>
  <cp:lastModifiedBy>wind</cp:lastModifiedBy>
  <cp:revision>105</cp:revision>
  <dcterms:created xsi:type="dcterms:W3CDTF">2007-02-07T01:46:58Z</dcterms:created>
  <dcterms:modified xsi:type="dcterms:W3CDTF">2011-06-08T10:06:49Z</dcterms:modified>
</cp:coreProperties>
</file>