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haansoftxlsx"/>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notesMasterIdLst>
    <p:notesMasterId r:id="rId38"/>
  </p:notesMasterIdLst>
  <p:sldIdLst>
    <p:sldId id="446" r:id="rId2"/>
    <p:sldId id="445" r:id="rId3"/>
    <p:sldId id="440" r:id="rId4"/>
    <p:sldId id="432" r:id="rId5"/>
    <p:sldId id="441" r:id="rId6"/>
    <p:sldId id="434" r:id="rId7"/>
    <p:sldId id="435" r:id="rId8"/>
    <p:sldId id="436" r:id="rId9"/>
    <p:sldId id="437" r:id="rId10"/>
    <p:sldId id="397" r:id="rId11"/>
    <p:sldId id="398" r:id="rId12"/>
    <p:sldId id="399" r:id="rId13"/>
    <p:sldId id="400" r:id="rId14"/>
    <p:sldId id="401" r:id="rId15"/>
    <p:sldId id="402" r:id="rId16"/>
    <p:sldId id="403" r:id="rId17"/>
    <p:sldId id="404" r:id="rId18"/>
    <p:sldId id="405" r:id="rId19"/>
    <p:sldId id="406" r:id="rId20"/>
    <p:sldId id="407" r:id="rId21"/>
    <p:sldId id="408" r:id="rId22"/>
    <p:sldId id="409" r:id="rId23"/>
    <p:sldId id="410" r:id="rId24"/>
    <p:sldId id="411" r:id="rId25"/>
    <p:sldId id="413" r:id="rId26"/>
    <p:sldId id="443" r:id="rId27"/>
    <p:sldId id="444" r:id="rId28"/>
    <p:sldId id="421" r:id="rId29"/>
    <p:sldId id="422" r:id="rId30"/>
    <p:sldId id="423" r:id="rId31"/>
    <p:sldId id="424" r:id="rId32"/>
    <p:sldId id="426" r:id="rId33"/>
    <p:sldId id="427" r:id="rId34"/>
    <p:sldId id="429" r:id="rId35"/>
    <p:sldId id="442" r:id="rId36"/>
    <p:sldId id="430"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1" hangingPunct="1">
      <a:defRPr kern="1200">
        <a:solidFill>
          <a:schemeClr val="tx1"/>
        </a:solidFill>
        <a:latin typeface="Arial" charset="0"/>
        <a:ea typeface="+mn-ea"/>
        <a:cs typeface="+mn-cs"/>
      </a:defRPr>
    </a:lvl6pPr>
    <a:lvl7pPr marL="2743200" algn="l" defTabSz="914400" rtl="0" eaLnBrk="1" latinLnBrk="1" hangingPunct="1">
      <a:defRPr kern="1200">
        <a:solidFill>
          <a:schemeClr val="tx1"/>
        </a:solidFill>
        <a:latin typeface="Arial" charset="0"/>
        <a:ea typeface="+mn-ea"/>
        <a:cs typeface="+mn-cs"/>
      </a:defRPr>
    </a:lvl7pPr>
    <a:lvl8pPr marL="3200400" algn="l" defTabSz="914400" rtl="0" eaLnBrk="1" latinLnBrk="1" hangingPunct="1">
      <a:defRPr kern="1200">
        <a:solidFill>
          <a:schemeClr val="tx1"/>
        </a:solidFill>
        <a:latin typeface="Arial" charset="0"/>
        <a:ea typeface="+mn-ea"/>
        <a:cs typeface="+mn-cs"/>
      </a:defRPr>
    </a:lvl8pPr>
    <a:lvl9pPr marL="3657600" algn="l" defTabSz="914400" rtl="0" eaLnBrk="1" latinLnBrk="1"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DDDDDD"/>
    <a:srgbClr val="BCE07C"/>
    <a:srgbClr val="E6A676"/>
    <a:srgbClr val="94CE68"/>
    <a:srgbClr val="81CD7D"/>
    <a:srgbClr val="D77429"/>
    <a:srgbClr val="CDF1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693" autoAdjust="0"/>
    <p:restoredTop sz="91444" autoAdjust="0"/>
  </p:normalViewPr>
  <p:slideViewPr>
    <p:cSldViewPr>
      <p:cViewPr>
        <p:scale>
          <a:sx n="86" d="100"/>
          <a:sy n="86" d="100"/>
        </p:scale>
        <p:origin x="-322"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380"/>
    </p:cViewPr>
  </p:sorterViewPr>
  <p:notesViewPr>
    <p:cSldViewPr>
      <p:cViewPr varScale="1">
        <p:scale>
          <a:sx n="58" d="100"/>
          <a:sy n="58" d="100"/>
        </p:scale>
        <p:origin x="-248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603174603174604"/>
          <c:y val="5.7692307692307716E-2"/>
          <c:w val="0.6000000000000002"/>
          <c:h val="0.71875000000000022"/>
        </c:manualLayout>
      </c:layout>
      <c:barChart>
        <c:barDir val="col"/>
        <c:grouping val="clustered"/>
        <c:varyColors val="0"/>
        <c:ser>
          <c:idx val="0"/>
          <c:order val="0"/>
          <c:tx>
            <c:strRef>
              <c:f>Sheet1!$A$2</c:f>
              <c:strCache>
                <c:ptCount val="1"/>
                <c:pt idx="0">
                  <c:v>Internal Funds</c:v>
                </c:pt>
              </c:strCache>
            </c:strRef>
          </c:tx>
          <c:invertIfNegative val="0"/>
          <c:cat>
            <c:numRef>
              <c:f>Sheet1!$B$1:$P$1</c:f>
              <c:numCache>
                <c:formatCode>General</c:formatCode>
                <c:ptCount val="15"/>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numCache>
            </c:numRef>
          </c:cat>
          <c:val>
            <c:numRef>
              <c:f>Sheet1!$B$2:$P$2</c:f>
              <c:numCache>
                <c:formatCode>General</c:formatCode>
                <c:ptCount val="15"/>
                <c:pt idx="0">
                  <c:v>92.3</c:v>
                </c:pt>
                <c:pt idx="1">
                  <c:v>86.1</c:v>
                </c:pt>
                <c:pt idx="2">
                  <c:v>108.9</c:v>
                </c:pt>
                <c:pt idx="3">
                  <c:v>89.5</c:v>
                </c:pt>
                <c:pt idx="4">
                  <c:v>90</c:v>
                </c:pt>
                <c:pt idx="5">
                  <c:v>87.4</c:v>
                </c:pt>
                <c:pt idx="6">
                  <c:v>78.7</c:v>
                </c:pt>
                <c:pt idx="7">
                  <c:v>83</c:v>
                </c:pt>
                <c:pt idx="8">
                  <c:v>76.7</c:v>
                </c:pt>
                <c:pt idx="9">
                  <c:v>79.099999999999994</c:v>
                </c:pt>
                <c:pt idx="10">
                  <c:v>73.900000000000006</c:v>
                </c:pt>
                <c:pt idx="11">
                  <c:v>75.400000000000006</c:v>
                </c:pt>
                <c:pt idx="12">
                  <c:v>81.2</c:v>
                </c:pt>
                <c:pt idx="13">
                  <c:v>100.3</c:v>
                </c:pt>
                <c:pt idx="14">
                  <c:v>91.2</c:v>
                </c:pt>
              </c:numCache>
            </c:numRef>
          </c:val>
        </c:ser>
        <c:ser>
          <c:idx val="1"/>
          <c:order val="1"/>
          <c:tx>
            <c:strRef>
              <c:f>Sheet1!$A$3</c:f>
              <c:strCache>
                <c:ptCount val="1"/>
                <c:pt idx="0">
                  <c:v>New Equity</c:v>
                </c:pt>
              </c:strCache>
            </c:strRef>
          </c:tx>
          <c:invertIfNegative val="0"/>
          <c:cat>
            <c:numRef>
              <c:f>Sheet1!$B$1:$P$1</c:f>
              <c:numCache>
                <c:formatCode>General</c:formatCode>
                <c:ptCount val="15"/>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numCache>
            </c:numRef>
          </c:cat>
          <c:val>
            <c:numRef>
              <c:f>Sheet1!$B$3:$P$3</c:f>
              <c:numCache>
                <c:formatCode>General</c:formatCode>
                <c:ptCount val="15"/>
                <c:pt idx="0">
                  <c:v>-26.8</c:v>
                </c:pt>
                <c:pt idx="1">
                  <c:v>-12.4</c:v>
                </c:pt>
                <c:pt idx="2">
                  <c:v>4.5999999999999996</c:v>
                </c:pt>
                <c:pt idx="3">
                  <c:v>5.6</c:v>
                </c:pt>
                <c:pt idx="4">
                  <c:v>3.8</c:v>
                </c:pt>
                <c:pt idx="5">
                  <c:v>-6.9</c:v>
                </c:pt>
                <c:pt idx="6">
                  <c:v>-7.4</c:v>
                </c:pt>
                <c:pt idx="7">
                  <c:v>-5.9</c:v>
                </c:pt>
                <c:pt idx="8">
                  <c:v>-8.4</c:v>
                </c:pt>
                <c:pt idx="9">
                  <c:v>-25.5</c:v>
                </c:pt>
                <c:pt idx="10">
                  <c:v>-11</c:v>
                </c:pt>
                <c:pt idx="11">
                  <c:v>-11.9</c:v>
                </c:pt>
                <c:pt idx="12">
                  <c:v>-5.0999999999999996</c:v>
                </c:pt>
                <c:pt idx="13">
                  <c:v>-4.8</c:v>
                </c:pt>
                <c:pt idx="14">
                  <c:v>-4.7</c:v>
                </c:pt>
              </c:numCache>
            </c:numRef>
          </c:val>
        </c:ser>
        <c:ser>
          <c:idx val="2"/>
          <c:order val="2"/>
          <c:tx>
            <c:strRef>
              <c:f>Sheet1!$A$4</c:f>
              <c:strCache>
                <c:ptCount val="1"/>
                <c:pt idx="0">
                  <c:v>New Debt</c:v>
                </c:pt>
              </c:strCache>
            </c:strRef>
          </c:tx>
          <c:invertIfNegative val="0"/>
          <c:cat>
            <c:numRef>
              <c:f>Sheet1!$B$1:$P$1</c:f>
              <c:numCache>
                <c:formatCode>General</c:formatCode>
                <c:ptCount val="15"/>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numCache>
            </c:numRef>
          </c:cat>
          <c:val>
            <c:numRef>
              <c:f>Sheet1!$B$4:$P$4</c:f>
              <c:numCache>
                <c:formatCode>General</c:formatCode>
                <c:ptCount val="15"/>
                <c:pt idx="0">
                  <c:v>34.5</c:v>
                </c:pt>
                <c:pt idx="1">
                  <c:v>26.2</c:v>
                </c:pt>
                <c:pt idx="2">
                  <c:v>-13.4</c:v>
                </c:pt>
                <c:pt idx="3">
                  <c:v>5</c:v>
                </c:pt>
                <c:pt idx="4">
                  <c:v>6.2</c:v>
                </c:pt>
                <c:pt idx="5">
                  <c:v>19.5</c:v>
                </c:pt>
                <c:pt idx="6">
                  <c:v>28.7</c:v>
                </c:pt>
                <c:pt idx="7">
                  <c:v>22.9</c:v>
                </c:pt>
                <c:pt idx="8">
                  <c:v>31.7</c:v>
                </c:pt>
                <c:pt idx="9">
                  <c:v>46.4</c:v>
                </c:pt>
                <c:pt idx="10">
                  <c:v>37.1</c:v>
                </c:pt>
                <c:pt idx="11">
                  <c:v>36.5</c:v>
                </c:pt>
                <c:pt idx="12">
                  <c:v>23.9</c:v>
                </c:pt>
                <c:pt idx="13">
                  <c:v>4.5999999999999996</c:v>
                </c:pt>
                <c:pt idx="14">
                  <c:v>13.5</c:v>
                </c:pt>
              </c:numCache>
            </c:numRef>
          </c:val>
        </c:ser>
        <c:dLbls>
          <c:showLegendKey val="0"/>
          <c:showVal val="0"/>
          <c:showCatName val="0"/>
          <c:showSerName val="0"/>
          <c:showPercent val="0"/>
          <c:showBubbleSize val="0"/>
        </c:dLbls>
        <c:gapWidth val="150"/>
        <c:axId val="37751808"/>
        <c:axId val="37774464"/>
      </c:barChart>
      <c:catAx>
        <c:axId val="37751808"/>
        <c:scaling>
          <c:orientation val="minMax"/>
        </c:scaling>
        <c:delete val="0"/>
        <c:axPos val="b"/>
        <c:title>
          <c:tx>
            <c:rich>
              <a:bodyPr/>
              <a:lstStyle/>
              <a:p>
                <a:pPr>
                  <a:defRPr/>
                </a:pPr>
                <a:r>
                  <a:rPr lang="en-US"/>
                  <a:t>Year</a:t>
                </a:r>
              </a:p>
            </c:rich>
          </c:tx>
          <c:layout>
            <c:manualLayout>
              <c:xMode val="edge"/>
              <c:yMode val="edge"/>
              <c:x val="0.40158730158730171"/>
              <c:y val="0.8677884615384619"/>
            </c:manualLayout>
          </c:layout>
          <c:overlay val="0"/>
        </c:title>
        <c:numFmt formatCode="General" sourceLinked="1"/>
        <c:majorTickMark val="out"/>
        <c:minorTickMark val="none"/>
        <c:tickLblPos val="low"/>
        <c:txPr>
          <a:bodyPr rot="-5400000" vert="horz"/>
          <a:lstStyle/>
          <a:p>
            <a:pPr>
              <a:defRPr/>
            </a:pPr>
            <a:endParaRPr lang="en-US"/>
          </a:p>
        </c:txPr>
        <c:crossAx val="37774464"/>
        <c:crosses val="autoZero"/>
        <c:auto val="1"/>
        <c:lblAlgn val="ctr"/>
        <c:lblOffset val="100"/>
        <c:tickLblSkip val="2"/>
        <c:tickMarkSkip val="1"/>
        <c:noMultiLvlLbl val="0"/>
      </c:catAx>
      <c:valAx>
        <c:axId val="37774464"/>
        <c:scaling>
          <c:orientation val="minMax"/>
        </c:scaling>
        <c:delete val="0"/>
        <c:axPos val="l"/>
        <c:majorGridlines/>
        <c:title>
          <c:tx>
            <c:rich>
              <a:bodyPr/>
              <a:lstStyle/>
              <a:p>
                <a:pPr>
                  <a:defRPr/>
                </a:pPr>
                <a:r>
                  <a:rPr lang="en-US"/>
                  <a:t>Percent of total sources</a:t>
                </a:r>
              </a:p>
            </c:rich>
          </c:tx>
          <c:layout>
            <c:manualLayout>
              <c:xMode val="edge"/>
              <c:yMode val="edge"/>
              <c:x val="4.1269841269841269E-2"/>
              <c:y val="0.12259615384615392"/>
            </c:manualLayout>
          </c:layout>
          <c:overlay val="0"/>
        </c:title>
        <c:numFmt formatCode="General" sourceLinked="1"/>
        <c:majorTickMark val="out"/>
        <c:minorTickMark val="none"/>
        <c:tickLblPos val="nextTo"/>
        <c:txPr>
          <a:bodyPr rot="0" vert="horz"/>
          <a:lstStyle/>
          <a:p>
            <a:pPr>
              <a:defRPr/>
            </a:pPr>
            <a:endParaRPr lang="en-US"/>
          </a:p>
        </c:txPr>
        <c:crossAx val="37751808"/>
        <c:crosses val="autoZero"/>
        <c:crossBetween val="between"/>
      </c:valAx>
    </c:plotArea>
    <c:legend>
      <c:legendPos val="r"/>
      <c:layout>
        <c:manualLayout>
          <c:xMode val="edge"/>
          <c:yMode val="edge"/>
          <c:x val="0.7587301587301587"/>
          <c:y val="0.17548076923076922"/>
          <c:w val="0.19225290773418827"/>
          <c:h val="0.20593828474143444"/>
        </c:manualLayout>
      </c:layout>
      <c:overlay val="0"/>
    </c:legend>
    <c:plotVisOnly val="1"/>
    <c:dispBlanksAs val="gap"/>
    <c:showDLblsOverMax val="0"/>
  </c:chart>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굴림" pitchFamily="50" charset="-127"/>
              </a:defRPr>
            </a:lvl1pPr>
          </a:lstStyle>
          <a:p>
            <a:pPr>
              <a:defRPr/>
            </a:pPr>
            <a:endParaRPr lang="en-US" altLang="ko-KR"/>
          </a:p>
        </p:txBody>
      </p:sp>
      <p:sp>
        <p:nvSpPr>
          <p:cNvPr id="9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굴림" pitchFamily="50" charset="-127"/>
              </a:defRPr>
            </a:lvl1pPr>
          </a:lstStyle>
          <a:p>
            <a:pPr>
              <a:defRPr/>
            </a:pPr>
            <a:endParaRPr lang="en-US" altLang="ko-KR"/>
          </a:p>
        </p:txBody>
      </p:sp>
      <p:sp>
        <p:nvSpPr>
          <p:cNvPr id="1187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굴림" pitchFamily="50" charset="-127"/>
              </a:defRPr>
            </a:lvl1pPr>
          </a:lstStyle>
          <a:p>
            <a:pPr>
              <a:defRPr/>
            </a:pPr>
            <a:endParaRPr lang="en-US" altLang="ko-KR"/>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굴림" charset="-127"/>
              </a:defRPr>
            </a:lvl1pPr>
          </a:lstStyle>
          <a:p>
            <a:pPr>
              <a:defRPr/>
            </a:pPr>
            <a:fld id="{61F8A38E-5131-40DD-A3C6-B1CB8D5286C2}" type="slidenum">
              <a:rPr lang="en-US" altLang="ko-KR"/>
              <a:pPr>
                <a:defRPr/>
              </a:pPr>
              <a:t>‹#›</a:t>
            </a:fld>
            <a:endParaRPr lang="en-US" altLang="ko-KR"/>
          </a:p>
        </p:txBody>
      </p:sp>
    </p:spTree>
    <p:extLst>
      <p:ext uri="{BB962C8B-B14F-4D97-AF65-F5344CB8AC3E}">
        <p14:creationId xmlns:p14="http://schemas.microsoft.com/office/powerpoint/2010/main" val="35718699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C75738EB-3490-4127-8B53-A409CC5A999D}" type="slidenum">
              <a:rPr lang="ko-KR" altLang="en-US" smtClean="0"/>
              <a:pPr/>
              <a:t>11</a:t>
            </a:fld>
            <a:endParaRPr lang="en-US" altLang="ko-KR" smtClean="0"/>
          </a:p>
        </p:txBody>
      </p:sp>
      <p:sp>
        <p:nvSpPr>
          <p:cNvPr id="46083" name="Rectangle 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ko-KR" altLang="en-US"/>
          </a:p>
        </p:txBody>
      </p:sp>
      <p:sp>
        <p:nvSpPr>
          <p:cNvPr id="46084" name="Rectangle 3"/>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r>
              <a:rPr lang="en-US" altLang="ko-KR" sz="1000" i="1">
                <a:latin typeface="Times New Roman" pitchFamily="18" charset="0"/>
                <a:ea typeface="굴림" charset="-127"/>
              </a:rPr>
              <a:t>9</a:t>
            </a:r>
          </a:p>
        </p:txBody>
      </p:sp>
      <p:sp>
        <p:nvSpPr>
          <p:cNvPr id="46085" name="Rectangle 4"/>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ko-KR" altLang="en-US"/>
          </a:p>
        </p:txBody>
      </p:sp>
      <p:sp>
        <p:nvSpPr>
          <p:cNvPr id="46086" name="Rectangle 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ko-KR" altLang="en-US"/>
          </a:p>
        </p:txBody>
      </p:sp>
      <p:sp>
        <p:nvSpPr>
          <p:cNvPr id="46087" name="Rectangle 6"/>
          <p:cNvSpPr>
            <a:spLocks noGrp="1" noRot="1" noChangeAspect="1" noChangeArrowheads="1" noTextEdit="1"/>
          </p:cNvSpPr>
          <p:nvPr>
            <p:ph type="sldImg"/>
          </p:nvPr>
        </p:nvSpPr>
        <p:spPr>
          <a:ln w="12700" cap="flat">
            <a:solidFill>
              <a:schemeClr val="tx1"/>
            </a:solidFill>
          </a:ln>
        </p:spPr>
      </p:sp>
      <p:sp>
        <p:nvSpPr>
          <p:cNvPr id="46088" name="Rectangle 7"/>
          <p:cNvSpPr>
            <a:spLocks noGrp="1" noChangeArrowheads="1"/>
          </p:cNvSpPr>
          <p:nvPr>
            <p:ph type="body" idx="1"/>
          </p:nvPr>
        </p:nvSpPr>
        <p:spPr>
          <a:noFill/>
          <a:ln w="9525"/>
        </p:spPr>
        <p:txBody>
          <a:bodyPr lIns="90488" tIns="44450" rIns="90488" bIns="44450"/>
          <a:lstStyle/>
          <a:p>
            <a:pPr eaLnBrk="1" hangingPunct="1"/>
            <a:endParaRPr lang="ko-KR" altLang="en-US" smtClean="0">
              <a:ea typeface="굴림"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017695C7-93B9-4F03-AEB6-825C42D49D01}" type="slidenum">
              <a:rPr lang="ko-KR" altLang="en-US" smtClean="0"/>
              <a:pPr/>
              <a:t>12</a:t>
            </a:fld>
            <a:endParaRPr lang="en-US" altLang="ko-KR" smtClean="0"/>
          </a:p>
        </p:txBody>
      </p:sp>
      <p:sp>
        <p:nvSpPr>
          <p:cNvPr id="47107" name="Rectangle 2"/>
          <p:cNvSpPr>
            <a:spLocks noChangeArrowheads="1"/>
          </p:cNvSpPr>
          <p:nvPr/>
        </p:nvSpPr>
        <p:spPr bwMode="auto">
          <a:xfrm>
            <a:off x="3886200" y="0"/>
            <a:ext cx="2971800" cy="457200"/>
          </a:xfrm>
          <a:prstGeom prst="rect">
            <a:avLst/>
          </a:prstGeom>
          <a:noFill/>
          <a:ln w="12700">
            <a:noFill/>
            <a:miter lim="800000"/>
            <a:headEnd/>
            <a:tailEnd/>
          </a:ln>
        </p:spPr>
        <p:txBody>
          <a:bodyPr wrap="none" anchor="ctr"/>
          <a:lstStyle/>
          <a:p>
            <a:endParaRPr lang="ko-KR" altLang="en-US"/>
          </a:p>
        </p:txBody>
      </p:sp>
      <p:sp>
        <p:nvSpPr>
          <p:cNvPr id="47108" name="Rectangle 3"/>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a:r>
              <a:rPr lang="en-US" altLang="ko-KR" sz="1000" i="1">
                <a:latin typeface="Times New Roman" pitchFamily="18" charset="0"/>
                <a:ea typeface="굴림" charset="-127"/>
              </a:rPr>
              <a:t>10</a:t>
            </a:r>
          </a:p>
        </p:txBody>
      </p:sp>
      <p:sp>
        <p:nvSpPr>
          <p:cNvPr id="47109" name="Rectangle 4"/>
          <p:cNvSpPr>
            <a:spLocks noChangeArrowheads="1"/>
          </p:cNvSpPr>
          <p:nvPr/>
        </p:nvSpPr>
        <p:spPr bwMode="auto">
          <a:xfrm>
            <a:off x="0" y="8686800"/>
            <a:ext cx="2971800" cy="457200"/>
          </a:xfrm>
          <a:prstGeom prst="rect">
            <a:avLst/>
          </a:prstGeom>
          <a:noFill/>
          <a:ln w="12700">
            <a:noFill/>
            <a:miter lim="800000"/>
            <a:headEnd/>
            <a:tailEnd/>
          </a:ln>
        </p:spPr>
        <p:txBody>
          <a:bodyPr wrap="none" anchor="ctr"/>
          <a:lstStyle/>
          <a:p>
            <a:endParaRPr lang="ko-KR" altLang="en-US"/>
          </a:p>
        </p:txBody>
      </p:sp>
      <p:sp>
        <p:nvSpPr>
          <p:cNvPr id="47110" name="Rectangle 5"/>
          <p:cNvSpPr>
            <a:spLocks noChangeArrowheads="1"/>
          </p:cNvSpPr>
          <p:nvPr/>
        </p:nvSpPr>
        <p:spPr bwMode="auto">
          <a:xfrm>
            <a:off x="0" y="0"/>
            <a:ext cx="2971800" cy="457200"/>
          </a:xfrm>
          <a:prstGeom prst="rect">
            <a:avLst/>
          </a:prstGeom>
          <a:noFill/>
          <a:ln w="12700">
            <a:noFill/>
            <a:miter lim="800000"/>
            <a:headEnd/>
            <a:tailEnd/>
          </a:ln>
        </p:spPr>
        <p:txBody>
          <a:bodyPr wrap="none" anchor="ctr"/>
          <a:lstStyle/>
          <a:p>
            <a:endParaRPr lang="ko-KR" altLang="en-US"/>
          </a:p>
        </p:txBody>
      </p:sp>
      <p:sp>
        <p:nvSpPr>
          <p:cNvPr id="47111" name="Rectangle 6"/>
          <p:cNvSpPr>
            <a:spLocks noGrp="1" noRot="1" noChangeAspect="1" noChangeArrowheads="1" noTextEdit="1"/>
          </p:cNvSpPr>
          <p:nvPr>
            <p:ph type="sldImg"/>
          </p:nvPr>
        </p:nvSpPr>
        <p:spPr>
          <a:ln w="12700" cap="flat">
            <a:solidFill>
              <a:schemeClr val="tx1"/>
            </a:solidFill>
          </a:ln>
        </p:spPr>
      </p:sp>
      <p:sp>
        <p:nvSpPr>
          <p:cNvPr id="47112" name="Rectangle 7"/>
          <p:cNvSpPr>
            <a:spLocks noGrp="1" noChangeArrowheads="1"/>
          </p:cNvSpPr>
          <p:nvPr>
            <p:ph type="body" idx="1"/>
          </p:nvPr>
        </p:nvSpPr>
        <p:spPr>
          <a:noFill/>
          <a:ln w="9525"/>
        </p:spPr>
        <p:txBody>
          <a:bodyPr lIns="90488" tIns="44450" rIns="90488" bIns="44450"/>
          <a:lstStyle/>
          <a:p>
            <a:pPr eaLnBrk="1" hangingPunct="1"/>
            <a:endParaRPr lang="ko-KR" altLang="en-US" smtClean="0">
              <a:ea typeface="굴림" charset="-127"/>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2F1FD151-0F55-4ECD-BBDC-0506D9561AA3}" type="slidenum">
              <a:rPr lang="ko-KR" altLang="en-US" smtClean="0"/>
              <a:pPr/>
              <a:t>16</a:t>
            </a:fld>
            <a:endParaRPr lang="en-US" altLang="ko-KR"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w="9525"/>
        </p:spPr>
        <p:txBody>
          <a:bodyPr/>
          <a:lstStyle/>
          <a:p>
            <a:pPr eaLnBrk="1" hangingPunct="1"/>
            <a:r>
              <a:rPr lang="en-US" altLang="ko-KR" smtClean="0">
                <a:ea typeface="굴림" charset="-127"/>
              </a:rPr>
              <a:t>That’s pretty much the only equation.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826CC7DE-FF45-46CC-86E6-E61A1B0E6B4E}" type="slidenum">
              <a:rPr lang="ko-KR" altLang="en-US" smtClean="0"/>
              <a:pPr/>
              <a:t>20</a:t>
            </a:fld>
            <a:endParaRPr lang="en-US" altLang="ko-KR"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w="9525"/>
        </p:spPr>
        <p:txBody>
          <a:bodyPr/>
          <a:lstStyle/>
          <a:p>
            <a:pPr eaLnBrk="1" hangingPunct="1"/>
            <a:r>
              <a:rPr lang="en-US" altLang="ko-KR" smtClean="0">
                <a:ea typeface="굴림" charset="-127"/>
              </a:rPr>
              <a:t>Is Florida really a part of the U.S.?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81E29CB4-3F97-4781-A9FD-E26C075A3C81}" type="slidenum">
              <a:rPr lang="ko-KR" altLang="en-US" smtClean="0"/>
              <a:pPr/>
              <a:t>21</a:t>
            </a:fld>
            <a:endParaRPr lang="en-US" altLang="ko-KR"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w="9525"/>
        </p:spPr>
        <p:txBody>
          <a:bodyPr/>
          <a:lstStyle/>
          <a:p>
            <a:pPr eaLnBrk="1" hangingPunct="1"/>
            <a:r>
              <a:rPr lang="en-US" altLang="ko-KR" smtClean="0">
                <a:ea typeface="굴림" charset="-127"/>
              </a:rPr>
              <a:t>Imagine that there are six people running for the board; three are pro-Smith, three are pro-Wesson. If Wesson spends all 1,200 votes on one of her candidates, Smith cannot defeat that candidate—but he does get to elect the other 2.</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en-US" dirty="0"/>
          </a:p>
        </p:txBody>
      </p:sp>
      <p:sp>
        <p:nvSpPr>
          <p:cNvPr id="4" name="슬라이드 번호 개체 틀 3"/>
          <p:cNvSpPr>
            <a:spLocks noGrp="1"/>
          </p:cNvSpPr>
          <p:nvPr>
            <p:ph type="sldNum" sz="quarter" idx="10"/>
          </p:nvPr>
        </p:nvSpPr>
        <p:spPr/>
        <p:txBody>
          <a:bodyPr/>
          <a:lstStyle/>
          <a:p>
            <a:pPr>
              <a:defRPr/>
            </a:pPr>
            <a:fld id="{61F8A38E-5131-40DD-A3C6-B1CB8D5286C2}" type="slidenum">
              <a:rPr lang="en-US" altLang="ko-KR" smtClean="0"/>
              <a:pPr>
                <a:defRPr/>
              </a:pPr>
              <a:t>36</a:t>
            </a:fld>
            <a:endParaRPr lang="en-US" altLang="ko-K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bg>
      <p:bgRef idx="1001">
        <a:schemeClr val="bg2"/>
      </p:bgRef>
    </p:bg>
    <p:spTree>
      <p:nvGrpSpPr>
        <p:cNvPr id="1" name=""/>
        <p:cNvGrpSpPr/>
        <p:nvPr/>
      </p:nvGrpSpPr>
      <p:grpSpPr>
        <a:xfrm>
          <a:off x="0" y="0"/>
          <a:ext cx="0" cy="0"/>
          <a:chOff x="0" y="0"/>
          <a:chExt cx="0" cy="0"/>
        </a:xfrm>
      </p:grpSpPr>
      <p:sp>
        <p:nvSpPr>
          <p:cNvPr id="4" name="직사각형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ltLang="ko-KR">
              <a:solidFill>
                <a:srgbClr val="FFFFFF"/>
              </a:solidFill>
              <a:ea typeface="굴림" pitchFamily="50" charset="-127"/>
            </a:endParaRPr>
          </a:p>
        </p:txBody>
      </p:sp>
      <p:sp>
        <p:nvSpPr>
          <p:cNvPr id="5" name="직사각형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ltLang="ko-KR">
              <a:solidFill>
                <a:srgbClr val="FFFFFF"/>
              </a:solidFill>
              <a:ea typeface="굴림" pitchFamily="50" charset="-127"/>
            </a:endParaRPr>
          </a:p>
        </p:txBody>
      </p:sp>
      <p:sp>
        <p:nvSpPr>
          <p:cNvPr id="6" name="직사각형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ltLang="ko-KR">
              <a:solidFill>
                <a:srgbClr val="FFFFFF"/>
              </a:solidFill>
              <a:ea typeface="굴림" pitchFamily="50" charset="-127"/>
            </a:endParaRPr>
          </a:p>
        </p:txBody>
      </p:sp>
      <p:sp>
        <p:nvSpPr>
          <p:cNvPr id="8" name="제목 7"/>
          <p:cNvSpPr>
            <a:spLocks noGrp="1"/>
          </p:cNvSpPr>
          <p:nvPr>
            <p:ph type="ctrTitle"/>
          </p:nvPr>
        </p:nvSpPr>
        <p:spPr>
          <a:xfrm>
            <a:off x="2362200" y="4038600"/>
            <a:ext cx="6477000" cy="1828800"/>
          </a:xfrm>
        </p:spPr>
        <p:txBody>
          <a:bodyPr anchor="b"/>
          <a:lstStyle>
            <a:lvl1pPr>
              <a:defRPr cap="all" baseline="0"/>
            </a:lvl1pPr>
          </a:lstStyle>
          <a:p>
            <a:r>
              <a:rPr lang="ko-KR" altLang="en-US" smtClean="0"/>
              <a:t>마스터 제목 스타일 편집</a:t>
            </a:r>
            <a:endParaRPr lang="en-US"/>
          </a:p>
        </p:txBody>
      </p:sp>
      <p:sp>
        <p:nvSpPr>
          <p:cNvPr id="9" name="부제목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ko-KR" altLang="en-US" smtClean="0"/>
              <a:t>마스터 부제목 스타일 편집</a:t>
            </a:r>
            <a:endParaRPr lang="en-US"/>
          </a:p>
        </p:txBody>
      </p:sp>
      <p:sp>
        <p:nvSpPr>
          <p:cNvPr id="7" name="날짜 개체 틀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3B7F8A96-A2A1-460C-BCD4-D242AA1B7677}" type="datetimeFigureOut">
              <a:rPr lang="en-US" altLang="ko-KR"/>
              <a:pPr>
                <a:defRPr/>
              </a:pPr>
              <a:t>12/1/2010</a:t>
            </a:fld>
            <a:endParaRPr lang="en-US" altLang="ko-KR"/>
          </a:p>
        </p:txBody>
      </p:sp>
      <p:sp>
        <p:nvSpPr>
          <p:cNvPr id="10" name="바닥글 개체 틀 16"/>
          <p:cNvSpPr>
            <a:spLocks noGrp="1"/>
          </p:cNvSpPr>
          <p:nvPr>
            <p:ph type="ftr" sz="quarter" idx="11"/>
          </p:nvPr>
        </p:nvSpPr>
        <p:spPr>
          <a:xfrm>
            <a:off x="2085975" y="236538"/>
            <a:ext cx="5867400" cy="365125"/>
          </a:xfrm>
        </p:spPr>
        <p:txBody>
          <a:bodyPr/>
          <a:lstStyle>
            <a:lvl1pPr>
              <a:defRPr/>
            </a:lvl1pPr>
          </a:lstStyle>
          <a:p>
            <a:pPr>
              <a:defRPr/>
            </a:pPr>
            <a:endParaRPr lang="en-US" altLang="ko-KR"/>
          </a:p>
        </p:txBody>
      </p:sp>
      <p:sp>
        <p:nvSpPr>
          <p:cNvPr id="11" name="슬라이드 번호 개체 틀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A8FD20C9-BEDF-4979-BE95-2FBDBCD86ABD}" type="slidenum">
              <a:rPr lang="en-US" altLang="ko-KR"/>
              <a:pPr>
                <a:defRPr/>
              </a:pPr>
              <a:t>‹#›</a:t>
            </a:fld>
            <a:endParaRPr lang="en-US" altLang="ko-K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4" name="날짜 개체 틀 13"/>
          <p:cNvSpPr>
            <a:spLocks noGrp="1"/>
          </p:cNvSpPr>
          <p:nvPr>
            <p:ph type="dt" sz="half" idx="10"/>
          </p:nvPr>
        </p:nvSpPr>
        <p:spPr/>
        <p:txBody>
          <a:bodyPr/>
          <a:lstStyle>
            <a:lvl1pPr>
              <a:defRPr/>
            </a:lvl1pPr>
          </a:lstStyle>
          <a:p>
            <a:pPr>
              <a:defRPr/>
            </a:pPr>
            <a:fld id="{480E75A4-E880-4893-B62D-5469EFD3BCE8}" type="datetimeFigureOut">
              <a:rPr lang="en-US" altLang="ko-KR"/>
              <a:pPr>
                <a:defRPr/>
              </a:pPr>
              <a:t>12/1/2010</a:t>
            </a:fld>
            <a:endParaRPr lang="en-US" altLang="ko-KR"/>
          </a:p>
        </p:txBody>
      </p:sp>
      <p:sp>
        <p:nvSpPr>
          <p:cNvPr id="5" name="바닥글 개체 틀 2"/>
          <p:cNvSpPr>
            <a:spLocks noGrp="1"/>
          </p:cNvSpPr>
          <p:nvPr>
            <p:ph type="ftr" sz="quarter" idx="11"/>
          </p:nvPr>
        </p:nvSpPr>
        <p:spPr/>
        <p:txBody>
          <a:bodyPr/>
          <a:lstStyle>
            <a:lvl1pPr>
              <a:defRPr/>
            </a:lvl1pPr>
          </a:lstStyle>
          <a:p>
            <a:pPr>
              <a:defRPr/>
            </a:pPr>
            <a:endParaRPr lang="en-US" altLang="ko-KR"/>
          </a:p>
        </p:txBody>
      </p:sp>
      <p:sp>
        <p:nvSpPr>
          <p:cNvPr id="6" name="슬라이드 번호 개체 틀 22"/>
          <p:cNvSpPr>
            <a:spLocks noGrp="1"/>
          </p:cNvSpPr>
          <p:nvPr>
            <p:ph type="sldNum" sz="quarter" idx="12"/>
          </p:nvPr>
        </p:nvSpPr>
        <p:spPr/>
        <p:txBody>
          <a:bodyPr/>
          <a:lstStyle>
            <a:lvl1pPr>
              <a:defRPr/>
            </a:lvl1pPr>
          </a:lstStyle>
          <a:p>
            <a:pPr>
              <a:defRPr/>
            </a:pPr>
            <a:fld id="{EAD365F4-6E18-4350-9493-C8A8B2E44A04}"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세로 제목 및 텍스트">
    <p:spTree>
      <p:nvGrpSpPr>
        <p:cNvPr id="1" name=""/>
        <p:cNvGrpSpPr/>
        <p:nvPr/>
      </p:nvGrpSpPr>
      <p:grpSpPr>
        <a:xfrm>
          <a:off x="0" y="0"/>
          <a:ext cx="0" cy="0"/>
          <a:chOff x="0" y="0"/>
          <a:chExt cx="0" cy="0"/>
        </a:xfrm>
      </p:grpSpPr>
      <p:sp>
        <p:nvSpPr>
          <p:cNvPr id="4" name="직사각형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ltLang="ko-KR">
              <a:solidFill>
                <a:srgbClr val="FFFFFF"/>
              </a:solidFill>
              <a:ea typeface="굴림" pitchFamily="50" charset="-127"/>
            </a:endParaRPr>
          </a:p>
        </p:txBody>
      </p:sp>
      <p:sp>
        <p:nvSpPr>
          <p:cNvPr id="5" name="직사각형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ltLang="ko-KR">
              <a:solidFill>
                <a:srgbClr val="FFFFFF"/>
              </a:solidFill>
              <a:ea typeface="굴림" pitchFamily="50" charset="-127"/>
            </a:endParaRPr>
          </a:p>
        </p:txBody>
      </p:sp>
      <p:sp>
        <p:nvSpPr>
          <p:cNvPr id="6" name="직사각형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ltLang="ko-KR">
              <a:solidFill>
                <a:srgbClr val="FFFFFF"/>
              </a:solidFill>
              <a:ea typeface="굴림" pitchFamily="50" charset="-127"/>
            </a:endParaRPr>
          </a:p>
        </p:txBody>
      </p:sp>
      <p:sp>
        <p:nvSpPr>
          <p:cNvPr id="2" name="세로 제목 1"/>
          <p:cNvSpPr>
            <a:spLocks noGrp="1"/>
          </p:cNvSpPr>
          <p:nvPr>
            <p:ph type="title" orient="vert"/>
          </p:nvPr>
        </p:nvSpPr>
        <p:spPr>
          <a:xfrm>
            <a:off x="6553200" y="609600"/>
            <a:ext cx="2057400" cy="5516563"/>
          </a:xfrm>
        </p:spPr>
        <p:txBody>
          <a:bodyPr vert="eaVert"/>
          <a:lstStyle/>
          <a:p>
            <a:r>
              <a:rPr lang="ko-KR" altLang="en-US" smtClean="0"/>
              <a:t>마스터 제목 스타일 편집</a:t>
            </a:r>
            <a:endParaRPr lang="en-US"/>
          </a:p>
        </p:txBody>
      </p:sp>
      <p:sp>
        <p:nvSpPr>
          <p:cNvPr id="3" name="세로 텍스트 개체 틀 2"/>
          <p:cNvSpPr>
            <a:spLocks noGrp="1"/>
          </p:cNvSpPr>
          <p:nvPr>
            <p:ph type="body" orient="vert" idx="1"/>
          </p:nvPr>
        </p:nvSpPr>
        <p:spPr>
          <a:xfrm>
            <a:off x="457200" y="609600"/>
            <a:ext cx="5562600" cy="5516564"/>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7" name="날짜 개체 틀 3"/>
          <p:cNvSpPr>
            <a:spLocks noGrp="1"/>
          </p:cNvSpPr>
          <p:nvPr>
            <p:ph type="dt" sz="half" idx="10"/>
          </p:nvPr>
        </p:nvSpPr>
        <p:spPr>
          <a:xfrm>
            <a:off x="6553200" y="6248400"/>
            <a:ext cx="2209800" cy="365125"/>
          </a:xfrm>
        </p:spPr>
        <p:txBody>
          <a:bodyPr/>
          <a:lstStyle>
            <a:lvl1pPr>
              <a:defRPr/>
            </a:lvl1pPr>
          </a:lstStyle>
          <a:p>
            <a:pPr>
              <a:defRPr/>
            </a:pPr>
            <a:fld id="{EBCF55F9-8B18-438E-AF47-A2E6D25A890C}" type="datetimeFigureOut">
              <a:rPr lang="en-US" altLang="ko-KR"/>
              <a:pPr>
                <a:defRPr/>
              </a:pPr>
              <a:t>12/1/2010</a:t>
            </a:fld>
            <a:endParaRPr lang="en-US" altLang="ko-KR"/>
          </a:p>
        </p:txBody>
      </p:sp>
      <p:sp>
        <p:nvSpPr>
          <p:cNvPr id="8" name="바닥글 개체 틀 4"/>
          <p:cNvSpPr>
            <a:spLocks noGrp="1"/>
          </p:cNvSpPr>
          <p:nvPr>
            <p:ph type="ftr" sz="quarter" idx="11"/>
          </p:nvPr>
        </p:nvSpPr>
        <p:spPr>
          <a:xfrm>
            <a:off x="457200" y="6248400"/>
            <a:ext cx="5573713" cy="365125"/>
          </a:xfrm>
        </p:spPr>
        <p:txBody>
          <a:bodyPr/>
          <a:lstStyle>
            <a:lvl1pPr>
              <a:defRPr/>
            </a:lvl1pPr>
          </a:lstStyle>
          <a:p>
            <a:pPr>
              <a:defRPr/>
            </a:pPr>
            <a:endParaRPr lang="en-US" altLang="ko-KR"/>
          </a:p>
        </p:txBody>
      </p:sp>
      <p:sp>
        <p:nvSpPr>
          <p:cNvPr id="9" name="슬라이드 번호 개체 틀 5"/>
          <p:cNvSpPr>
            <a:spLocks noGrp="1"/>
          </p:cNvSpPr>
          <p:nvPr>
            <p:ph type="sldNum" sz="quarter" idx="12"/>
          </p:nvPr>
        </p:nvSpPr>
        <p:spPr>
          <a:xfrm rot="5400000">
            <a:off x="5989638" y="144462"/>
            <a:ext cx="533400" cy="244475"/>
          </a:xfrm>
        </p:spPr>
        <p:txBody>
          <a:bodyPr/>
          <a:lstStyle>
            <a:lvl1pPr>
              <a:defRPr/>
            </a:lvl1pPr>
          </a:lstStyle>
          <a:p>
            <a:pPr>
              <a:defRPr/>
            </a:pPr>
            <a:fld id="{CDA42838-A42A-4971-A08C-D1BF9CE26DDF}" type="slidenum">
              <a:rPr lang="en-US" altLang="ko-KR"/>
              <a:pPr>
                <a:defRPr/>
              </a:pPr>
              <a:t>‹#›</a:t>
            </a:fld>
            <a:endParaRPr lang="en-US" altLang="ko-KR"/>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제목 및 표">
    <p:spTree>
      <p:nvGrpSpPr>
        <p:cNvPr id="1" name=""/>
        <p:cNvGrpSpPr/>
        <p:nvPr/>
      </p:nvGrpSpPr>
      <p:grpSpPr>
        <a:xfrm>
          <a:off x="0" y="0"/>
          <a:ext cx="0" cy="0"/>
          <a:chOff x="0" y="0"/>
          <a:chExt cx="0" cy="0"/>
        </a:xfrm>
      </p:grpSpPr>
      <p:sp>
        <p:nvSpPr>
          <p:cNvPr id="2" name="제목 1"/>
          <p:cNvSpPr>
            <a:spLocks noGrp="1"/>
          </p:cNvSpPr>
          <p:nvPr>
            <p:ph type="title"/>
          </p:nvPr>
        </p:nvSpPr>
        <p:spPr>
          <a:xfrm>
            <a:off x="685800" y="152400"/>
            <a:ext cx="6870700" cy="1600200"/>
          </a:xfrm>
        </p:spPr>
        <p:txBody>
          <a:bodyPr/>
          <a:lstStyle/>
          <a:p>
            <a:r>
              <a:rPr lang="ko-KR" altLang="en-US" smtClean="0"/>
              <a:t>마스터 제목 스타일 편집</a:t>
            </a:r>
            <a:endParaRPr lang="ko-KR" altLang="en-US"/>
          </a:p>
        </p:txBody>
      </p:sp>
      <p:sp>
        <p:nvSpPr>
          <p:cNvPr id="3" name="표 개체 틀 2"/>
          <p:cNvSpPr>
            <a:spLocks noGrp="1"/>
          </p:cNvSpPr>
          <p:nvPr>
            <p:ph type="tbl" idx="1"/>
          </p:nvPr>
        </p:nvSpPr>
        <p:spPr>
          <a:xfrm>
            <a:off x="685800" y="1828800"/>
            <a:ext cx="7696200" cy="3657600"/>
          </a:xfrm>
        </p:spPr>
        <p:txBody>
          <a:bodyPr>
            <a:normAutofit/>
          </a:bodyPr>
          <a:lstStyle/>
          <a:p>
            <a:pPr lvl="0"/>
            <a:endParaRPr lang="ko-KR" altLang="en-US" noProof="0"/>
          </a:p>
        </p:txBody>
      </p:sp>
      <p:sp>
        <p:nvSpPr>
          <p:cNvPr id="4" name="날짜 개체 틀 3"/>
          <p:cNvSpPr>
            <a:spLocks noGrp="1"/>
          </p:cNvSpPr>
          <p:nvPr>
            <p:ph type="dt" sz="half" idx="10"/>
          </p:nvPr>
        </p:nvSpPr>
        <p:spPr>
          <a:xfrm>
            <a:off x="1371600" y="6248400"/>
            <a:ext cx="1905000" cy="457200"/>
          </a:xfrm>
        </p:spPr>
        <p:txBody>
          <a:bodyPr/>
          <a:lstStyle>
            <a:lvl1pPr>
              <a:defRPr/>
            </a:lvl1pPr>
          </a:lstStyle>
          <a:p>
            <a:pPr>
              <a:defRPr/>
            </a:pPr>
            <a:endParaRPr lang="en-US" altLang="ko-KR"/>
          </a:p>
        </p:txBody>
      </p:sp>
      <p:sp>
        <p:nvSpPr>
          <p:cNvPr id="5" name="바닥글 개체 틀 4"/>
          <p:cNvSpPr>
            <a:spLocks noGrp="1"/>
          </p:cNvSpPr>
          <p:nvPr>
            <p:ph type="ftr" sz="quarter" idx="11"/>
          </p:nvPr>
        </p:nvSpPr>
        <p:spPr>
          <a:xfrm>
            <a:off x="3556000" y="6248400"/>
            <a:ext cx="2895600" cy="457200"/>
          </a:xfrm>
        </p:spPr>
        <p:txBody>
          <a:bodyPr/>
          <a:lstStyle>
            <a:lvl1pPr>
              <a:defRPr/>
            </a:lvl1pPr>
          </a:lstStyle>
          <a:p>
            <a:pPr>
              <a:defRPr/>
            </a:pPr>
            <a:endParaRPr lang="en-US" altLang="ko-KR"/>
          </a:p>
        </p:txBody>
      </p:sp>
      <p:sp>
        <p:nvSpPr>
          <p:cNvPr id="6" name="슬라이드 번호 개체 틀 5"/>
          <p:cNvSpPr>
            <a:spLocks noGrp="1"/>
          </p:cNvSpPr>
          <p:nvPr>
            <p:ph type="sldNum" sz="quarter" idx="12"/>
          </p:nvPr>
        </p:nvSpPr>
        <p:spPr>
          <a:xfrm>
            <a:off x="6718300" y="6248400"/>
            <a:ext cx="1905000" cy="457200"/>
          </a:xfrm>
        </p:spPr>
        <p:txBody>
          <a:bodyPr/>
          <a:lstStyle>
            <a:lvl1pPr>
              <a:defRPr/>
            </a:lvl1pPr>
          </a:lstStyle>
          <a:p>
            <a:pPr>
              <a:defRPr/>
            </a:pPr>
            <a:fld id="{4E2CA37D-4A9A-48D5-895D-CB1F20A5EDD3}" type="slidenum">
              <a:rPr lang="ko-KR" altLang="en-US"/>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cSld name="제목 및 차트">
    <p:spTree>
      <p:nvGrpSpPr>
        <p:cNvPr id="1" name=""/>
        <p:cNvGrpSpPr/>
        <p:nvPr/>
      </p:nvGrpSpPr>
      <p:grpSpPr>
        <a:xfrm>
          <a:off x="0" y="0"/>
          <a:ext cx="0" cy="0"/>
          <a:chOff x="0" y="0"/>
          <a:chExt cx="0" cy="0"/>
        </a:xfrm>
      </p:grpSpPr>
      <p:sp>
        <p:nvSpPr>
          <p:cNvPr id="2" name="제목 1"/>
          <p:cNvSpPr>
            <a:spLocks noGrp="1"/>
          </p:cNvSpPr>
          <p:nvPr>
            <p:ph type="title"/>
          </p:nvPr>
        </p:nvSpPr>
        <p:spPr>
          <a:xfrm>
            <a:off x="685800" y="152400"/>
            <a:ext cx="6870700" cy="1600200"/>
          </a:xfrm>
        </p:spPr>
        <p:txBody>
          <a:bodyPr/>
          <a:lstStyle/>
          <a:p>
            <a:r>
              <a:rPr lang="ko-KR" altLang="en-US" smtClean="0"/>
              <a:t>마스터 제목 스타일 편집</a:t>
            </a:r>
            <a:endParaRPr lang="ko-KR" altLang="en-US"/>
          </a:p>
        </p:txBody>
      </p:sp>
      <p:sp>
        <p:nvSpPr>
          <p:cNvPr id="3" name="차트 개체 틀 2"/>
          <p:cNvSpPr>
            <a:spLocks noGrp="1"/>
          </p:cNvSpPr>
          <p:nvPr>
            <p:ph type="chart" idx="1"/>
          </p:nvPr>
        </p:nvSpPr>
        <p:spPr>
          <a:xfrm>
            <a:off x="685800" y="1828800"/>
            <a:ext cx="7696200" cy="3657600"/>
          </a:xfrm>
        </p:spPr>
        <p:txBody>
          <a:bodyPr>
            <a:normAutofit/>
          </a:bodyPr>
          <a:lstStyle/>
          <a:p>
            <a:pPr lvl="0"/>
            <a:endParaRPr lang="ko-KR" altLang="en-US" noProof="0"/>
          </a:p>
        </p:txBody>
      </p:sp>
      <p:sp>
        <p:nvSpPr>
          <p:cNvPr id="4" name="날짜 개체 틀 3"/>
          <p:cNvSpPr>
            <a:spLocks noGrp="1"/>
          </p:cNvSpPr>
          <p:nvPr>
            <p:ph type="dt" sz="half" idx="10"/>
          </p:nvPr>
        </p:nvSpPr>
        <p:spPr>
          <a:xfrm>
            <a:off x="1371600" y="6248400"/>
            <a:ext cx="1905000" cy="457200"/>
          </a:xfrm>
        </p:spPr>
        <p:txBody>
          <a:bodyPr/>
          <a:lstStyle>
            <a:lvl1pPr>
              <a:defRPr/>
            </a:lvl1pPr>
          </a:lstStyle>
          <a:p>
            <a:pPr>
              <a:defRPr/>
            </a:pPr>
            <a:endParaRPr lang="en-US" altLang="ko-KR"/>
          </a:p>
        </p:txBody>
      </p:sp>
      <p:sp>
        <p:nvSpPr>
          <p:cNvPr id="5" name="바닥글 개체 틀 4"/>
          <p:cNvSpPr>
            <a:spLocks noGrp="1"/>
          </p:cNvSpPr>
          <p:nvPr>
            <p:ph type="ftr" sz="quarter" idx="11"/>
          </p:nvPr>
        </p:nvSpPr>
        <p:spPr>
          <a:xfrm>
            <a:off x="3556000" y="6248400"/>
            <a:ext cx="2895600" cy="457200"/>
          </a:xfrm>
        </p:spPr>
        <p:txBody>
          <a:bodyPr/>
          <a:lstStyle>
            <a:lvl1pPr>
              <a:defRPr/>
            </a:lvl1pPr>
          </a:lstStyle>
          <a:p>
            <a:pPr>
              <a:defRPr/>
            </a:pPr>
            <a:endParaRPr lang="en-US" altLang="ko-KR"/>
          </a:p>
        </p:txBody>
      </p:sp>
      <p:sp>
        <p:nvSpPr>
          <p:cNvPr id="6" name="슬라이드 번호 개체 틀 5"/>
          <p:cNvSpPr>
            <a:spLocks noGrp="1"/>
          </p:cNvSpPr>
          <p:nvPr>
            <p:ph type="sldNum" sz="quarter" idx="12"/>
          </p:nvPr>
        </p:nvSpPr>
        <p:spPr>
          <a:xfrm>
            <a:off x="6718300" y="6248400"/>
            <a:ext cx="1905000" cy="457200"/>
          </a:xfrm>
        </p:spPr>
        <p:txBody>
          <a:bodyPr/>
          <a:lstStyle>
            <a:lvl1pPr>
              <a:defRPr/>
            </a:lvl1pPr>
          </a:lstStyle>
          <a:p>
            <a:pPr>
              <a:defRPr/>
            </a:pPr>
            <a:fld id="{570B0709-A654-4BC0-A3DF-10B4B70934F4}" type="slidenum">
              <a:rPr lang="ko-KR" altLang="en-US"/>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12648" y="228600"/>
            <a:ext cx="8153400" cy="990600"/>
          </a:xfrm>
        </p:spPr>
        <p:txBody>
          <a:bodyPr/>
          <a:lstStyle/>
          <a:p>
            <a:r>
              <a:rPr lang="ko-KR" altLang="en-US" smtClean="0"/>
              <a:t>마스터 제목 스타일 편집</a:t>
            </a:r>
            <a:endParaRPr lang="en-US"/>
          </a:p>
        </p:txBody>
      </p:sp>
      <p:sp>
        <p:nvSpPr>
          <p:cNvPr id="8" name="내용 개체 틀 7"/>
          <p:cNvSpPr>
            <a:spLocks noGrp="1"/>
          </p:cNvSpPr>
          <p:nvPr>
            <p:ph sz="quarter" idx="1"/>
          </p:nvPr>
        </p:nvSpPr>
        <p:spPr>
          <a:xfrm>
            <a:off x="612648" y="1600200"/>
            <a:ext cx="8153400" cy="449580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4" name="날짜 개체 틀 13"/>
          <p:cNvSpPr>
            <a:spLocks noGrp="1"/>
          </p:cNvSpPr>
          <p:nvPr>
            <p:ph type="dt" sz="half" idx="10"/>
          </p:nvPr>
        </p:nvSpPr>
        <p:spPr/>
        <p:txBody>
          <a:bodyPr/>
          <a:lstStyle>
            <a:lvl1pPr>
              <a:defRPr/>
            </a:lvl1pPr>
          </a:lstStyle>
          <a:p>
            <a:pPr>
              <a:defRPr/>
            </a:pPr>
            <a:fld id="{8CCAED38-0AB6-4426-87FA-CCB4CD30B52C}" type="datetimeFigureOut">
              <a:rPr lang="en-US" altLang="ko-KR"/>
              <a:pPr>
                <a:defRPr/>
              </a:pPr>
              <a:t>12/1/2010</a:t>
            </a:fld>
            <a:endParaRPr lang="en-US" altLang="ko-KR"/>
          </a:p>
        </p:txBody>
      </p:sp>
      <p:sp>
        <p:nvSpPr>
          <p:cNvPr id="5" name="바닥글 개체 틀 2"/>
          <p:cNvSpPr>
            <a:spLocks noGrp="1"/>
          </p:cNvSpPr>
          <p:nvPr>
            <p:ph type="ftr" sz="quarter" idx="11"/>
          </p:nvPr>
        </p:nvSpPr>
        <p:spPr/>
        <p:txBody>
          <a:bodyPr/>
          <a:lstStyle>
            <a:lvl1pPr>
              <a:defRPr/>
            </a:lvl1pPr>
          </a:lstStyle>
          <a:p>
            <a:pPr>
              <a:defRPr/>
            </a:pPr>
            <a:endParaRPr lang="en-US" altLang="ko-KR"/>
          </a:p>
        </p:txBody>
      </p:sp>
      <p:sp>
        <p:nvSpPr>
          <p:cNvPr id="6" name="슬라이드 번호 개체 틀 22"/>
          <p:cNvSpPr>
            <a:spLocks noGrp="1"/>
          </p:cNvSpPr>
          <p:nvPr>
            <p:ph type="sldNum" sz="quarter" idx="12"/>
          </p:nvPr>
        </p:nvSpPr>
        <p:spPr/>
        <p:txBody>
          <a:bodyPr/>
          <a:lstStyle>
            <a:lvl1pPr>
              <a:defRPr/>
            </a:lvl1pPr>
          </a:lstStyle>
          <a:p>
            <a:pPr>
              <a:defRPr/>
            </a:pPr>
            <a:fld id="{87102755-439C-4366-BF92-6B126DD421A7}"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구역 머리글">
    <p:bg>
      <p:bgRef idx="1003">
        <a:schemeClr val="bg1"/>
      </p:bgRef>
    </p:bg>
    <p:spTree>
      <p:nvGrpSpPr>
        <p:cNvPr id="1" name=""/>
        <p:cNvGrpSpPr/>
        <p:nvPr/>
      </p:nvGrpSpPr>
      <p:grpSpPr>
        <a:xfrm>
          <a:off x="0" y="0"/>
          <a:ext cx="0" cy="0"/>
          <a:chOff x="0" y="0"/>
          <a:chExt cx="0" cy="0"/>
        </a:xfrm>
      </p:grpSpPr>
      <p:sp>
        <p:nvSpPr>
          <p:cNvPr id="4" name="직사각형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ltLang="ko-KR">
              <a:solidFill>
                <a:srgbClr val="FFFFFF"/>
              </a:solidFill>
              <a:ea typeface="굴림" pitchFamily="50" charset="-127"/>
            </a:endParaRPr>
          </a:p>
        </p:txBody>
      </p:sp>
      <p:sp>
        <p:nvSpPr>
          <p:cNvPr id="5" name="직사각형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ltLang="ko-KR">
              <a:solidFill>
                <a:srgbClr val="FFFFFF"/>
              </a:solidFill>
              <a:ea typeface="굴림" pitchFamily="50" charset="-127"/>
            </a:endParaRPr>
          </a:p>
        </p:txBody>
      </p:sp>
      <p:sp>
        <p:nvSpPr>
          <p:cNvPr id="6" name="직사각형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ltLang="ko-KR">
              <a:solidFill>
                <a:srgbClr val="FFFFFF"/>
              </a:solidFill>
              <a:ea typeface="굴림" pitchFamily="50" charset="-127"/>
            </a:endParaRPr>
          </a:p>
        </p:txBody>
      </p:sp>
      <p:sp>
        <p:nvSpPr>
          <p:cNvPr id="3" name="텍스트 개체 틀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ko-KR" altLang="en-US" smtClean="0"/>
              <a:t>마스터 텍스트 스타일을 편집합니다</a:t>
            </a:r>
          </a:p>
        </p:txBody>
      </p:sp>
      <p:sp>
        <p:nvSpPr>
          <p:cNvPr id="2" name="제목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ko-KR" altLang="en-US" smtClean="0"/>
              <a:t>마스터 제목 스타일 편집</a:t>
            </a:r>
            <a:endParaRPr lang="en-US"/>
          </a:p>
        </p:txBody>
      </p:sp>
      <p:sp>
        <p:nvSpPr>
          <p:cNvPr id="7" name="날짜 개체 틀 11"/>
          <p:cNvSpPr>
            <a:spLocks noGrp="1"/>
          </p:cNvSpPr>
          <p:nvPr>
            <p:ph type="dt" sz="half" idx="10"/>
          </p:nvPr>
        </p:nvSpPr>
        <p:spPr/>
        <p:txBody>
          <a:bodyPr/>
          <a:lstStyle>
            <a:lvl1pPr>
              <a:defRPr/>
            </a:lvl1pPr>
          </a:lstStyle>
          <a:p>
            <a:pPr>
              <a:defRPr/>
            </a:pPr>
            <a:fld id="{0F623B98-373A-41AF-8A5E-BAA4E49AD2B8}" type="datetimeFigureOut">
              <a:rPr lang="en-US" altLang="ko-KR"/>
              <a:pPr>
                <a:defRPr/>
              </a:pPr>
              <a:t>12/1/2010</a:t>
            </a:fld>
            <a:endParaRPr lang="en-US" altLang="ko-KR"/>
          </a:p>
        </p:txBody>
      </p:sp>
      <p:sp>
        <p:nvSpPr>
          <p:cNvPr id="8" name="슬라이드 번호 개체 틀 12"/>
          <p:cNvSpPr>
            <a:spLocks noGrp="1"/>
          </p:cNvSpPr>
          <p:nvPr>
            <p:ph type="sldNum" sz="quarter" idx="11"/>
          </p:nvPr>
        </p:nvSpPr>
        <p:spPr>
          <a:xfrm>
            <a:off x="0" y="1752600"/>
            <a:ext cx="1295400" cy="701675"/>
          </a:xfrm>
        </p:spPr>
        <p:txBody>
          <a:bodyPr>
            <a:noAutofit/>
          </a:bodyPr>
          <a:lstStyle>
            <a:lvl1pPr>
              <a:defRPr sz="2400"/>
            </a:lvl1pPr>
          </a:lstStyle>
          <a:p>
            <a:pPr>
              <a:defRPr/>
            </a:pPr>
            <a:fld id="{6AE6F64A-30E3-43DF-BE23-1A602E3FF918}" type="slidenum">
              <a:rPr lang="en-US" altLang="ko-KR"/>
              <a:pPr>
                <a:defRPr/>
              </a:pPr>
              <a:t>‹#›</a:t>
            </a:fld>
            <a:endParaRPr lang="en-US" altLang="ko-KR"/>
          </a:p>
        </p:txBody>
      </p:sp>
      <p:sp>
        <p:nvSpPr>
          <p:cNvPr id="9" name="바닥글 개체 틀 13"/>
          <p:cNvSpPr>
            <a:spLocks noGrp="1"/>
          </p:cNvSpPr>
          <p:nvPr>
            <p:ph type="ftr" sz="quarter" idx="12"/>
          </p:nvPr>
        </p:nvSpPr>
        <p:spPr/>
        <p:txBody>
          <a:bodyPr/>
          <a:lstStyle>
            <a:lvl1pPr>
              <a:defRPr/>
            </a:lvl1pPr>
          </a:lstStyle>
          <a:p>
            <a:pPr>
              <a:defRPr/>
            </a:pPr>
            <a:endParaRPr lang="en-US" altLang="ko-K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en-US"/>
          </a:p>
        </p:txBody>
      </p:sp>
      <p:sp>
        <p:nvSpPr>
          <p:cNvPr id="9" name="내용 개체 틀 8"/>
          <p:cNvSpPr>
            <a:spLocks noGrp="1"/>
          </p:cNvSpPr>
          <p:nvPr>
            <p:ph sz="quarter" idx="1"/>
          </p:nvPr>
        </p:nvSpPr>
        <p:spPr>
          <a:xfrm>
            <a:off x="609600" y="1589567"/>
            <a:ext cx="3886200" cy="457200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11" name="내용 개체 틀 10"/>
          <p:cNvSpPr>
            <a:spLocks noGrp="1"/>
          </p:cNvSpPr>
          <p:nvPr>
            <p:ph sz="quarter" idx="2"/>
          </p:nvPr>
        </p:nvSpPr>
        <p:spPr>
          <a:xfrm>
            <a:off x="4844901" y="1589567"/>
            <a:ext cx="3886200" cy="457200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5" name="날짜 개체 틀 13"/>
          <p:cNvSpPr>
            <a:spLocks noGrp="1"/>
          </p:cNvSpPr>
          <p:nvPr>
            <p:ph type="dt" sz="half" idx="10"/>
          </p:nvPr>
        </p:nvSpPr>
        <p:spPr/>
        <p:txBody>
          <a:bodyPr/>
          <a:lstStyle>
            <a:lvl1pPr>
              <a:defRPr/>
            </a:lvl1pPr>
          </a:lstStyle>
          <a:p>
            <a:pPr>
              <a:defRPr/>
            </a:pPr>
            <a:fld id="{F8DDC3EB-4EA9-4695-8486-F995A4D8ECE8}" type="datetimeFigureOut">
              <a:rPr lang="en-US" altLang="ko-KR"/>
              <a:pPr>
                <a:defRPr/>
              </a:pPr>
              <a:t>12/1/2010</a:t>
            </a:fld>
            <a:endParaRPr lang="en-US" altLang="ko-KR"/>
          </a:p>
        </p:txBody>
      </p:sp>
      <p:sp>
        <p:nvSpPr>
          <p:cNvPr id="6" name="바닥글 개체 틀 2"/>
          <p:cNvSpPr>
            <a:spLocks noGrp="1"/>
          </p:cNvSpPr>
          <p:nvPr>
            <p:ph type="ftr" sz="quarter" idx="11"/>
          </p:nvPr>
        </p:nvSpPr>
        <p:spPr/>
        <p:txBody>
          <a:bodyPr/>
          <a:lstStyle>
            <a:lvl1pPr>
              <a:defRPr/>
            </a:lvl1pPr>
          </a:lstStyle>
          <a:p>
            <a:pPr>
              <a:defRPr/>
            </a:pPr>
            <a:endParaRPr lang="en-US" altLang="ko-KR"/>
          </a:p>
        </p:txBody>
      </p:sp>
      <p:sp>
        <p:nvSpPr>
          <p:cNvPr id="7" name="슬라이드 번호 개체 틀 22"/>
          <p:cNvSpPr>
            <a:spLocks noGrp="1"/>
          </p:cNvSpPr>
          <p:nvPr>
            <p:ph type="sldNum" sz="quarter" idx="12"/>
          </p:nvPr>
        </p:nvSpPr>
        <p:spPr/>
        <p:txBody>
          <a:bodyPr/>
          <a:lstStyle>
            <a:lvl1pPr>
              <a:defRPr/>
            </a:lvl1pPr>
          </a:lstStyle>
          <a:p>
            <a:pPr>
              <a:defRPr/>
            </a:pPr>
            <a:fld id="{63FCEC33-8937-42BF-BE3E-BEE0B7798E96}"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533400" y="273050"/>
            <a:ext cx="8153400" cy="869950"/>
          </a:xfrm>
        </p:spPr>
        <p:txBody>
          <a:bodyPr/>
          <a:lstStyle>
            <a:lvl1pPr>
              <a:defRPr/>
            </a:lvl1pPr>
          </a:lstStyle>
          <a:p>
            <a:r>
              <a:rPr lang="ko-KR" altLang="en-US" smtClean="0"/>
              <a:t>마스터 제목 스타일 편집</a:t>
            </a:r>
            <a:endParaRPr lang="en-US"/>
          </a:p>
        </p:txBody>
      </p:sp>
      <p:sp>
        <p:nvSpPr>
          <p:cNvPr id="11" name="내용 개체 틀 10"/>
          <p:cNvSpPr>
            <a:spLocks noGrp="1"/>
          </p:cNvSpPr>
          <p:nvPr>
            <p:ph sz="quarter" idx="2"/>
          </p:nvPr>
        </p:nvSpPr>
        <p:spPr>
          <a:xfrm>
            <a:off x="609600" y="2438400"/>
            <a:ext cx="3886200" cy="358140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13" name="내용 개체 틀 12"/>
          <p:cNvSpPr>
            <a:spLocks noGrp="1"/>
          </p:cNvSpPr>
          <p:nvPr>
            <p:ph sz="quarter" idx="4"/>
          </p:nvPr>
        </p:nvSpPr>
        <p:spPr>
          <a:xfrm>
            <a:off x="4800600" y="2438400"/>
            <a:ext cx="3886200" cy="358140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16" name="텍스트 개체 틀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ko-KR" altLang="en-US" smtClean="0"/>
              <a:t>마스터 텍스트 스타일을 편집합니다</a:t>
            </a:r>
          </a:p>
        </p:txBody>
      </p:sp>
      <p:sp>
        <p:nvSpPr>
          <p:cNvPr id="15" name="텍스트 개체 틀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ko-KR" altLang="en-US" smtClean="0"/>
              <a:t>마스터 텍스트 스타일을 편집합니다</a:t>
            </a:r>
          </a:p>
        </p:txBody>
      </p:sp>
      <p:sp>
        <p:nvSpPr>
          <p:cNvPr id="7" name="날짜 개체 틀 13"/>
          <p:cNvSpPr>
            <a:spLocks noGrp="1"/>
          </p:cNvSpPr>
          <p:nvPr>
            <p:ph type="dt" sz="half" idx="10"/>
          </p:nvPr>
        </p:nvSpPr>
        <p:spPr/>
        <p:txBody>
          <a:bodyPr/>
          <a:lstStyle>
            <a:lvl1pPr>
              <a:defRPr/>
            </a:lvl1pPr>
          </a:lstStyle>
          <a:p>
            <a:pPr>
              <a:defRPr/>
            </a:pPr>
            <a:fld id="{54FA5E9E-4BAC-4660-96EE-22CF12779AFC}" type="datetimeFigureOut">
              <a:rPr lang="en-US" altLang="ko-KR"/>
              <a:pPr>
                <a:defRPr/>
              </a:pPr>
              <a:t>12/1/2010</a:t>
            </a:fld>
            <a:endParaRPr lang="en-US" altLang="ko-KR"/>
          </a:p>
        </p:txBody>
      </p:sp>
      <p:sp>
        <p:nvSpPr>
          <p:cNvPr id="8" name="바닥글 개체 틀 2"/>
          <p:cNvSpPr>
            <a:spLocks noGrp="1"/>
          </p:cNvSpPr>
          <p:nvPr>
            <p:ph type="ftr" sz="quarter" idx="11"/>
          </p:nvPr>
        </p:nvSpPr>
        <p:spPr/>
        <p:txBody>
          <a:bodyPr/>
          <a:lstStyle>
            <a:lvl1pPr>
              <a:defRPr/>
            </a:lvl1pPr>
          </a:lstStyle>
          <a:p>
            <a:pPr>
              <a:defRPr/>
            </a:pPr>
            <a:endParaRPr lang="en-US" altLang="ko-KR"/>
          </a:p>
        </p:txBody>
      </p:sp>
      <p:sp>
        <p:nvSpPr>
          <p:cNvPr id="9" name="슬라이드 번호 개체 틀 22"/>
          <p:cNvSpPr>
            <a:spLocks noGrp="1"/>
          </p:cNvSpPr>
          <p:nvPr>
            <p:ph type="sldNum" sz="quarter" idx="12"/>
          </p:nvPr>
        </p:nvSpPr>
        <p:spPr/>
        <p:txBody>
          <a:bodyPr/>
          <a:lstStyle>
            <a:lvl1pPr>
              <a:defRPr/>
            </a:lvl1pPr>
          </a:lstStyle>
          <a:p>
            <a:pPr>
              <a:defRPr/>
            </a:pPr>
            <a:fld id="{B880830C-B73A-4B35-BD79-4A898FE786D2}"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en-US"/>
          </a:p>
        </p:txBody>
      </p:sp>
      <p:sp>
        <p:nvSpPr>
          <p:cNvPr id="3" name="날짜 개체 틀 13"/>
          <p:cNvSpPr>
            <a:spLocks noGrp="1"/>
          </p:cNvSpPr>
          <p:nvPr>
            <p:ph type="dt" sz="half" idx="10"/>
          </p:nvPr>
        </p:nvSpPr>
        <p:spPr/>
        <p:txBody>
          <a:bodyPr/>
          <a:lstStyle>
            <a:lvl1pPr>
              <a:defRPr/>
            </a:lvl1pPr>
          </a:lstStyle>
          <a:p>
            <a:pPr>
              <a:defRPr/>
            </a:pPr>
            <a:fld id="{787AA704-DC0B-4DBE-B20E-90AA887002AC}" type="datetimeFigureOut">
              <a:rPr lang="en-US" altLang="ko-KR"/>
              <a:pPr>
                <a:defRPr/>
              </a:pPr>
              <a:t>12/1/2010</a:t>
            </a:fld>
            <a:endParaRPr lang="en-US" altLang="ko-KR"/>
          </a:p>
        </p:txBody>
      </p:sp>
      <p:sp>
        <p:nvSpPr>
          <p:cNvPr id="4" name="바닥글 개체 틀 2"/>
          <p:cNvSpPr>
            <a:spLocks noGrp="1"/>
          </p:cNvSpPr>
          <p:nvPr>
            <p:ph type="ftr" sz="quarter" idx="11"/>
          </p:nvPr>
        </p:nvSpPr>
        <p:spPr/>
        <p:txBody>
          <a:bodyPr/>
          <a:lstStyle>
            <a:lvl1pPr>
              <a:defRPr/>
            </a:lvl1pPr>
          </a:lstStyle>
          <a:p>
            <a:pPr>
              <a:defRPr/>
            </a:pPr>
            <a:endParaRPr lang="en-US" altLang="ko-KR"/>
          </a:p>
        </p:txBody>
      </p:sp>
      <p:sp>
        <p:nvSpPr>
          <p:cNvPr id="5" name="슬라이드 번호 개체 틀 22"/>
          <p:cNvSpPr>
            <a:spLocks noGrp="1"/>
          </p:cNvSpPr>
          <p:nvPr>
            <p:ph type="sldNum" sz="quarter" idx="12"/>
          </p:nvPr>
        </p:nvSpPr>
        <p:spPr/>
        <p:txBody>
          <a:bodyPr/>
          <a:lstStyle>
            <a:lvl1pPr>
              <a:defRPr/>
            </a:lvl1pPr>
          </a:lstStyle>
          <a:p>
            <a:pPr>
              <a:defRPr/>
            </a:pPr>
            <a:fld id="{117E1703-B92D-4ADE-B397-16736C0FDF92}"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a:lvl1pPr>
          </a:lstStyle>
          <a:p>
            <a:pPr>
              <a:defRPr/>
            </a:pPr>
            <a:fld id="{192F426F-562F-4011-8D87-A490B0C8FF35}" type="datetimeFigureOut">
              <a:rPr lang="en-US" altLang="ko-KR"/>
              <a:pPr>
                <a:defRPr/>
              </a:pPr>
              <a:t>12/1/2010</a:t>
            </a:fld>
            <a:endParaRPr lang="en-US" altLang="ko-KR"/>
          </a:p>
        </p:txBody>
      </p:sp>
      <p:sp>
        <p:nvSpPr>
          <p:cNvPr id="3" name="바닥글 개체 틀 2"/>
          <p:cNvSpPr>
            <a:spLocks noGrp="1"/>
          </p:cNvSpPr>
          <p:nvPr>
            <p:ph type="ftr" sz="quarter" idx="11"/>
          </p:nvPr>
        </p:nvSpPr>
        <p:spPr/>
        <p:txBody>
          <a:bodyPr/>
          <a:lstStyle>
            <a:lvl1pPr>
              <a:defRPr/>
            </a:lvl1pPr>
          </a:lstStyle>
          <a:p>
            <a:pPr>
              <a:defRPr/>
            </a:pPr>
            <a:endParaRPr lang="en-US" altLang="ko-KR"/>
          </a:p>
        </p:txBody>
      </p:sp>
      <p:sp>
        <p:nvSpPr>
          <p:cNvPr id="4" name="슬라이드 번호 개체 틀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AC691EF6-5FC5-48C6-AFFD-49E4CADC8E1B}"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09600" y="273050"/>
            <a:ext cx="8077200" cy="869950"/>
          </a:xfrm>
        </p:spPr>
        <p:txBody>
          <a:bodyPr/>
          <a:lstStyle>
            <a:lvl1pPr algn="l">
              <a:buNone/>
              <a:defRPr sz="4400" b="0"/>
            </a:lvl1pPr>
          </a:lstStyle>
          <a:p>
            <a:r>
              <a:rPr lang="ko-KR" altLang="en-US" smtClean="0"/>
              <a:t>마스터 제목 스타일 편집</a:t>
            </a:r>
            <a:endParaRPr lang="en-US"/>
          </a:p>
        </p:txBody>
      </p:sp>
      <p:sp>
        <p:nvSpPr>
          <p:cNvPr id="3" name="텍스트 개체 틀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ko-KR" altLang="en-US" smtClean="0"/>
              <a:t>마스터 텍스트 스타일을 편집합니다</a:t>
            </a:r>
          </a:p>
        </p:txBody>
      </p:sp>
      <p:sp>
        <p:nvSpPr>
          <p:cNvPr id="9" name="내용 개체 틀 8"/>
          <p:cNvSpPr>
            <a:spLocks noGrp="1"/>
          </p:cNvSpPr>
          <p:nvPr>
            <p:ph sz="quarter" idx="1"/>
          </p:nvPr>
        </p:nvSpPr>
        <p:spPr>
          <a:xfrm>
            <a:off x="2362200" y="1752600"/>
            <a:ext cx="6400800" cy="441960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5" name="날짜 개체 틀 13"/>
          <p:cNvSpPr>
            <a:spLocks noGrp="1"/>
          </p:cNvSpPr>
          <p:nvPr>
            <p:ph type="dt" sz="half" idx="10"/>
          </p:nvPr>
        </p:nvSpPr>
        <p:spPr/>
        <p:txBody>
          <a:bodyPr/>
          <a:lstStyle>
            <a:lvl1pPr>
              <a:defRPr/>
            </a:lvl1pPr>
          </a:lstStyle>
          <a:p>
            <a:pPr>
              <a:defRPr/>
            </a:pPr>
            <a:fld id="{8282F580-ABF7-45B0-A8C6-0F18CF417296}" type="datetimeFigureOut">
              <a:rPr lang="en-US" altLang="ko-KR"/>
              <a:pPr>
                <a:defRPr/>
              </a:pPr>
              <a:t>12/1/2010</a:t>
            </a:fld>
            <a:endParaRPr lang="en-US" altLang="ko-KR"/>
          </a:p>
        </p:txBody>
      </p:sp>
      <p:sp>
        <p:nvSpPr>
          <p:cNvPr id="6" name="바닥글 개체 틀 2"/>
          <p:cNvSpPr>
            <a:spLocks noGrp="1"/>
          </p:cNvSpPr>
          <p:nvPr>
            <p:ph type="ftr" sz="quarter" idx="11"/>
          </p:nvPr>
        </p:nvSpPr>
        <p:spPr/>
        <p:txBody>
          <a:bodyPr/>
          <a:lstStyle>
            <a:lvl1pPr>
              <a:defRPr/>
            </a:lvl1pPr>
          </a:lstStyle>
          <a:p>
            <a:pPr>
              <a:defRPr/>
            </a:pPr>
            <a:endParaRPr lang="en-US" altLang="ko-KR"/>
          </a:p>
        </p:txBody>
      </p:sp>
      <p:sp>
        <p:nvSpPr>
          <p:cNvPr id="7" name="슬라이드 번호 개체 틀 22"/>
          <p:cNvSpPr>
            <a:spLocks noGrp="1"/>
          </p:cNvSpPr>
          <p:nvPr>
            <p:ph type="sldNum" sz="quarter" idx="12"/>
          </p:nvPr>
        </p:nvSpPr>
        <p:spPr/>
        <p:txBody>
          <a:bodyPr/>
          <a:lstStyle>
            <a:lvl1pPr>
              <a:defRPr/>
            </a:lvl1pPr>
          </a:lstStyle>
          <a:p>
            <a:pPr>
              <a:defRPr/>
            </a:pPr>
            <a:fld id="{2696E401-1F92-4BD5-BB3A-72D6B7F34264}"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캡션 있는 그림">
    <p:bg>
      <p:bgRef idx="1003">
        <a:schemeClr val="bg2"/>
      </p:bgRef>
    </p:bg>
    <p:spTree>
      <p:nvGrpSpPr>
        <p:cNvPr id="1" name=""/>
        <p:cNvGrpSpPr/>
        <p:nvPr/>
      </p:nvGrpSpPr>
      <p:grpSpPr>
        <a:xfrm>
          <a:off x="0" y="0"/>
          <a:ext cx="0" cy="0"/>
          <a:chOff x="0" y="0"/>
          <a:chExt cx="0" cy="0"/>
        </a:xfrm>
      </p:grpSpPr>
      <p:sp>
        <p:nvSpPr>
          <p:cNvPr id="5" name="직사각형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ltLang="ko-KR">
              <a:solidFill>
                <a:srgbClr val="FFFFFF"/>
              </a:solidFill>
              <a:ea typeface="굴림" pitchFamily="50" charset="-127"/>
            </a:endParaRPr>
          </a:p>
        </p:txBody>
      </p:sp>
      <p:sp>
        <p:nvSpPr>
          <p:cNvPr id="6" name="직사각형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ltLang="ko-KR">
              <a:solidFill>
                <a:srgbClr val="FFFFFF"/>
              </a:solidFill>
              <a:ea typeface="굴림" pitchFamily="50" charset="-127"/>
            </a:endParaRPr>
          </a:p>
        </p:txBody>
      </p:sp>
      <p:sp>
        <p:nvSpPr>
          <p:cNvPr id="7" name="직사각형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ltLang="ko-KR">
              <a:solidFill>
                <a:srgbClr val="FFFFFF"/>
              </a:solidFill>
              <a:ea typeface="굴림" pitchFamily="50" charset="-127"/>
            </a:endParaRPr>
          </a:p>
        </p:txBody>
      </p:sp>
      <p:sp>
        <p:nvSpPr>
          <p:cNvPr id="8" name="직사각형 14"/>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ltLang="ko-KR">
              <a:solidFill>
                <a:srgbClr val="FFFFFF"/>
              </a:solidFill>
              <a:ea typeface="굴림" pitchFamily="50" charset="-127"/>
            </a:endParaRPr>
          </a:p>
        </p:txBody>
      </p:sp>
      <p:sp>
        <p:nvSpPr>
          <p:cNvPr id="4" name="텍스트 개체 틀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ko-KR" altLang="en-US" smtClean="0"/>
              <a:t>마스터 텍스트 스타일을 편집합니다</a:t>
            </a:r>
          </a:p>
        </p:txBody>
      </p:sp>
      <p:sp>
        <p:nvSpPr>
          <p:cNvPr id="2" name="제목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ko-KR" altLang="en-US" smtClean="0"/>
              <a:t>마스터 제목 스타일 편집</a:t>
            </a:r>
            <a:endParaRPr lang="en-US"/>
          </a:p>
        </p:txBody>
      </p:sp>
      <p:sp>
        <p:nvSpPr>
          <p:cNvPr id="3" name="그림 개체 틀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ko-KR" altLang="en-US" noProof="0" smtClean="0"/>
              <a:t>그림을 추가하려면 아이콘을 클릭하십시오</a:t>
            </a:r>
            <a:endParaRPr lang="en-US" noProof="0" dirty="0"/>
          </a:p>
        </p:txBody>
      </p:sp>
      <p:sp>
        <p:nvSpPr>
          <p:cNvPr id="9" name="날짜 개체 틀 11"/>
          <p:cNvSpPr>
            <a:spLocks noGrp="1"/>
          </p:cNvSpPr>
          <p:nvPr>
            <p:ph type="dt" sz="half" idx="10"/>
          </p:nvPr>
        </p:nvSpPr>
        <p:spPr>
          <a:xfrm>
            <a:off x="6248400" y="6248400"/>
            <a:ext cx="2667000" cy="365125"/>
          </a:xfrm>
        </p:spPr>
        <p:txBody>
          <a:bodyPr/>
          <a:lstStyle>
            <a:lvl1pPr>
              <a:defRPr/>
            </a:lvl1pPr>
          </a:lstStyle>
          <a:p>
            <a:pPr>
              <a:defRPr/>
            </a:pPr>
            <a:fld id="{D2B7C1CB-BEC4-45B1-ADC1-A4773523EFEA}" type="datetimeFigureOut">
              <a:rPr lang="en-US" altLang="ko-KR"/>
              <a:pPr>
                <a:defRPr/>
              </a:pPr>
              <a:t>12/1/2010</a:t>
            </a:fld>
            <a:endParaRPr lang="en-US" altLang="ko-KR"/>
          </a:p>
        </p:txBody>
      </p:sp>
      <p:sp>
        <p:nvSpPr>
          <p:cNvPr id="10" name="슬라이드 번호 개체 틀 12"/>
          <p:cNvSpPr>
            <a:spLocks noGrp="1"/>
          </p:cNvSpPr>
          <p:nvPr>
            <p:ph type="sldNum" sz="quarter" idx="11"/>
          </p:nvPr>
        </p:nvSpPr>
        <p:spPr>
          <a:xfrm>
            <a:off x="0" y="4667250"/>
            <a:ext cx="1447800" cy="663575"/>
          </a:xfrm>
        </p:spPr>
        <p:txBody>
          <a:bodyPr/>
          <a:lstStyle>
            <a:lvl1pPr>
              <a:defRPr sz="2800"/>
            </a:lvl1pPr>
          </a:lstStyle>
          <a:p>
            <a:pPr>
              <a:defRPr/>
            </a:pPr>
            <a:fld id="{F4410D8A-0C68-4949-B5BB-DC0E0C9864EA}" type="slidenum">
              <a:rPr lang="en-US" altLang="ko-KR"/>
              <a:pPr>
                <a:defRPr/>
              </a:pPr>
              <a:t>‹#›</a:t>
            </a:fld>
            <a:endParaRPr lang="en-US" altLang="ko-KR"/>
          </a:p>
        </p:txBody>
      </p:sp>
      <p:sp>
        <p:nvSpPr>
          <p:cNvPr id="11" name="바닥글 개체 틀 13"/>
          <p:cNvSpPr>
            <a:spLocks noGrp="1"/>
          </p:cNvSpPr>
          <p:nvPr>
            <p:ph type="ftr" sz="quarter" idx="12"/>
          </p:nvPr>
        </p:nvSpPr>
        <p:spPr>
          <a:xfrm>
            <a:off x="1600200" y="6248400"/>
            <a:ext cx="4572000" cy="365125"/>
          </a:xfrm>
        </p:spPr>
        <p:txBody>
          <a:bodyPr/>
          <a:lstStyle>
            <a:lvl1pPr>
              <a:defRPr/>
            </a:lvl1pPr>
          </a:lstStyle>
          <a:p>
            <a:pPr>
              <a:defRPr/>
            </a:pPr>
            <a:endParaRPr lang="en-US" altLang="ko-K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0418" name="제목 개체 틀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ko-KR" altLang="en-US" smtClean="0"/>
              <a:t>마스터 제목 스타일 편집</a:t>
            </a:r>
          </a:p>
        </p:txBody>
      </p:sp>
      <p:sp>
        <p:nvSpPr>
          <p:cNvPr id="60419" name="텍스트 개체 틀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p>
        </p:txBody>
      </p:sp>
      <p:sp>
        <p:nvSpPr>
          <p:cNvPr id="14" name="날짜 개체 틀 13"/>
          <p:cNvSpPr>
            <a:spLocks noGrp="1"/>
          </p:cNvSpPr>
          <p:nvPr>
            <p:ph type="dt" sz="half" idx="2"/>
          </p:nvPr>
        </p:nvSpPr>
        <p:spPr>
          <a:xfrm>
            <a:off x="6096000" y="6248400"/>
            <a:ext cx="2667000" cy="365125"/>
          </a:xfrm>
          <a:prstGeom prst="rect">
            <a:avLst/>
          </a:prstGeom>
        </p:spPr>
        <p:txBody>
          <a:bodyPr vert="horz" wrap="square" lIns="91440" tIns="45720" rIns="91440" bIns="45720" numCol="1" anchor="ctr" anchorCtr="0" compatLnSpc="1">
            <a:prstTxWarp prst="textNoShape">
              <a:avLst/>
            </a:prstTxWarp>
          </a:bodyPr>
          <a:lstStyle>
            <a:lvl1pPr>
              <a:defRPr sz="1400">
                <a:solidFill>
                  <a:schemeClr val="tx2"/>
                </a:solidFill>
                <a:ea typeface="굴림" pitchFamily="50" charset="-127"/>
              </a:defRPr>
            </a:lvl1pPr>
          </a:lstStyle>
          <a:p>
            <a:pPr>
              <a:defRPr/>
            </a:pPr>
            <a:fld id="{495D80D9-E6E2-4E51-B230-F27287B64610}" type="datetimeFigureOut">
              <a:rPr lang="en-US" altLang="ko-KR"/>
              <a:pPr>
                <a:defRPr/>
              </a:pPr>
              <a:t>12/1/2010</a:t>
            </a:fld>
            <a:endParaRPr lang="en-US" altLang="ko-KR"/>
          </a:p>
        </p:txBody>
      </p:sp>
      <p:sp>
        <p:nvSpPr>
          <p:cNvPr id="3" name="바닥글 개체 틀 2"/>
          <p:cNvSpPr>
            <a:spLocks noGrp="1"/>
          </p:cNvSpPr>
          <p:nvPr>
            <p:ph type="ftr" sz="quarter" idx="3"/>
          </p:nvPr>
        </p:nvSpPr>
        <p:spPr>
          <a:xfrm>
            <a:off x="609600" y="6248400"/>
            <a:ext cx="5421313" cy="365125"/>
          </a:xfrm>
          <a:prstGeom prst="rect">
            <a:avLst/>
          </a:prstGeom>
        </p:spPr>
        <p:txBody>
          <a:bodyPr vert="horz" wrap="square" lIns="91440" tIns="45720" rIns="91440" bIns="45720" numCol="1" anchor="ctr" anchorCtr="0" compatLnSpc="1">
            <a:prstTxWarp prst="textNoShape">
              <a:avLst/>
            </a:prstTxWarp>
          </a:bodyPr>
          <a:lstStyle>
            <a:lvl1pPr algn="r">
              <a:defRPr sz="1400">
                <a:solidFill>
                  <a:schemeClr val="tx2"/>
                </a:solidFill>
                <a:ea typeface="굴림" pitchFamily="50" charset="-127"/>
              </a:defRPr>
            </a:lvl1pPr>
          </a:lstStyle>
          <a:p>
            <a:pPr>
              <a:defRPr/>
            </a:pPr>
            <a:endParaRPr lang="en-US" altLang="ko-KR"/>
          </a:p>
        </p:txBody>
      </p:sp>
      <p:sp>
        <p:nvSpPr>
          <p:cNvPr id="7" name="직사각형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ltLang="ko-KR">
              <a:solidFill>
                <a:srgbClr val="FFFFFF"/>
              </a:solidFill>
              <a:ea typeface="굴림" pitchFamily="50" charset="-127"/>
            </a:endParaRPr>
          </a:p>
        </p:txBody>
      </p:sp>
      <p:sp>
        <p:nvSpPr>
          <p:cNvPr id="8" name="직사각형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ltLang="ko-KR">
              <a:solidFill>
                <a:srgbClr val="FFFFFF"/>
              </a:solidFill>
              <a:ea typeface="굴림" pitchFamily="50" charset="-127"/>
            </a:endParaRPr>
          </a:p>
        </p:txBody>
      </p:sp>
      <p:sp>
        <p:nvSpPr>
          <p:cNvPr id="9" name="직사각형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ltLang="ko-KR">
              <a:solidFill>
                <a:srgbClr val="FFFFFF"/>
              </a:solidFill>
              <a:ea typeface="굴림" pitchFamily="50" charset="-127"/>
            </a:endParaRPr>
          </a:p>
        </p:txBody>
      </p:sp>
      <p:sp>
        <p:nvSpPr>
          <p:cNvPr id="23" name="슬라이드 번호 개체 틀 22"/>
          <p:cNvSpPr>
            <a:spLocks noGrp="1"/>
          </p:cNvSpPr>
          <p:nvPr>
            <p:ph type="sldNum" sz="quarter" idx="4"/>
          </p:nvPr>
        </p:nvSpPr>
        <p:spPr>
          <a:xfrm>
            <a:off x="0" y="1271588"/>
            <a:ext cx="533400" cy="244475"/>
          </a:xfrm>
          <a:prstGeom prst="rect">
            <a:avLst/>
          </a:prstGeom>
        </p:spPr>
        <p:txBody>
          <a:bodyPr vert="horz" wrap="square" lIns="91440" tIns="45720" rIns="91440" bIns="45720" numCol="1" anchor="ctr" anchorCtr="0" compatLnSpc="1">
            <a:prstTxWarp prst="textNoShape">
              <a:avLst/>
            </a:prstTxWarp>
            <a:normAutofit/>
          </a:bodyPr>
          <a:lstStyle>
            <a:lvl1pPr algn="ctr">
              <a:defRPr sz="1400" b="1">
                <a:solidFill>
                  <a:srgbClr val="FFFFFF"/>
                </a:solidFill>
                <a:ea typeface="굴림" pitchFamily="50" charset="-127"/>
              </a:defRPr>
            </a:lvl1pPr>
          </a:lstStyle>
          <a:p>
            <a:pPr>
              <a:defRPr/>
            </a:pPr>
            <a:fld id="{0CF80D8C-B12E-4F0A-88BA-E9B213EE7436}" type="slidenum">
              <a:rPr lang="en-US" altLang="ko-KR"/>
              <a:pPr>
                <a:defRPr/>
              </a:pPr>
              <a:t>‹#›</a:t>
            </a:fld>
            <a:endParaRPr lang="en-US" altLang="ko-KR"/>
          </a:p>
        </p:txBody>
      </p:sp>
    </p:spTree>
  </p:cSld>
  <p:clrMap bg1="lt1" tx1="dk1" bg2="lt2" tx2="dk2" accent1="accent1" accent2="accent2" accent3="accent3" accent4="accent4" accent5="accent5" accent6="accent6" hlink="hlink" folHlink="folHlink"/>
  <p:sldLayoutIdLst>
    <p:sldLayoutId id="2147484082" r:id="rId1"/>
    <p:sldLayoutId id="2147484076" r:id="rId2"/>
    <p:sldLayoutId id="2147484083" r:id="rId3"/>
    <p:sldLayoutId id="2147484077" r:id="rId4"/>
    <p:sldLayoutId id="2147484078" r:id="rId5"/>
    <p:sldLayoutId id="2147484079" r:id="rId6"/>
    <p:sldLayoutId id="2147484084" r:id="rId7"/>
    <p:sldLayoutId id="2147484080" r:id="rId8"/>
    <p:sldLayoutId id="2147484085" r:id="rId9"/>
    <p:sldLayoutId id="2147484081" r:id="rId10"/>
    <p:sldLayoutId id="2147484086" r:id="rId11"/>
    <p:sldLayoutId id="2147484087" r:id="rId12"/>
    <p:sldLayoutId id="2147484088" r:id="rId13"/>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image" Target="../media/image5.wmf"/><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6.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Placeholder 5"/>
          <p:cNvSpPr>
            <a:spLocks noGrp="1"/>
          </p:cNvSpPr>
          <p:nvPr>
            <p:ph type="body" idx="1"/>
          </p:nvPr>
        </p:nvSpPr>
        <p:spPr/>
        <p:txBody>
          <a:bodyPr/>
          <a:lstStyle/>
          <a:p>
            <a:r>
              <a:rPr lang="en-US" altLang="ko-KR" sz="4000" dirty="0">
                <a:solidFill>
                  <a:srgbClr val="0070C0"/>
                </a:solidFill>
                <a:ea typeface="굴림" charset="-127"/>
              </a:rPr>
              <a:t>Long-Term Financing: An Overview</a:t>
            </a:r>
            <a:endParaRPr lang="en-US" sz="4000" b="1" dirty="0" smtClean="0"/>
          </a:p>
        </p:txBody>
      </p:sp>
      <p:sp>
        <p:nvSpPr>
          <p:cNvPr id="69635" name="Title 4"/>
          <p:cNvSpPr>
            <a:spLocks noGrp="1"/>
          </p:cNvSpPr>
          <p:nvPr>
            <p:ph type="title"/>
          </p:nvPr>
        </p:nvSpPr>
        <p:spPr/>
        <p:txBody>
          <a:bodyPr/>
          <a:lstStyle/>
          <a:p>
            <a:r>
              <a:rPr lang="en-US" dirty="0" smtClean="0"/>
              <a:t>Lecture </a:t>
            </a:r>
            <a:r>
              <a:rPr lang="en-US" dirty="0" smtClean="0"/>
              <a:t>3</a:t>
            </a:r>
            <a:endParaRPr lang="en-US" dirty="0" smtClean="0"/>
          </a:p>
        </p:txBody>
      </p:sp>
    </p:spTree>
    <p:extLst>
      <p:ext uri="{BB962C8B-B14F-4D97-AF65-F5344CB8AC3E}">
        <p14:creationId xmlns:p14="http://schemas.microsoft.com/office/powerpoint/2010/main" val="100972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ko-KR" dirty="0" smtClean="0">
                <a:ea typeface="굴림" charset="-127"/>
              </a:rPr>
              <a:t>Common Stock</a:t>
            </a:r>
          </a:p>
        </p:txBody>
      </p:sp>
      <p:sp>
        <p:nvSpPr>
          <p:cNvPr id="4" name="슬라이드 번호 개체 틀 5"/>
          <p:cNvSpPr>
            <a:spLocks noGrp="1"/>
          </p:cNvSpPr>
          <p:nvPr>
            <p:ph type="sldNum" sz="quarter" idx="12"/>
          </p:nvPr>
        </p:nvSpPr>
        <p:spPr/>
        <p:txBody>
          <a:bodyPr>
            <a:normAutofit fontScale="85000" lnSpcReduction="20000"/>
          </a:bodyPr>
          <a:lstStyle/>
          <a:p>
            <a:pPr>
              <a:defRPr/>
            </a:pPr>
            <a:fld id="{32E26903-D485-4C4D-B796-A063A1D5846B}" type="slidenum">
              <a:rPr lang="ko-KR" altLang="en-US"/>
              <a:pPr>
                <a:defRPr/>
              </a:pPr>
              <a:t>10</a:t>
            </a:fld>
            <a:endParaRPr lang="en-US" altLang="ko-KR"/>
          </a:p>
        </p:txBody>
      </p:sp>
      <p:sp>
        <p:nvSpPr>
          <p:cNvPr id="692227" name="Rectangle 3"/>
          <p:cNvSpPr>
            <a:spLocks noGrp="1" noChangeArrowheads="1"/>
          </p:cNvSpPr>
          <p:nvPr>
            <p:ph sz="quarter" idx="1"/>
          </p:nvPr>
        </p:nvSpPr>
        <p:spPr/>
        <p:txBody>
          <a:bodyPr/>
          <a:lstStyle/>
          <a:p>
            <a:pPr eaLnBrk="1" hangingPunct="1"/>
            <a:r>
              <a:rPr lang="en-US" altLang="ko-KR" sz="2400" dirty="0" smtClean="0">
                <a:ea typeface="굴림" charset="-127"/>
              </a:rPr>
              <a:t>Common shareholders have voting rights, limited liability, and a residual claim on the corporation.</a:t>
            </a:r>
          </a:p>
          <a:p>
            <a:pPr eaLnBrk="1" hangingPunct="1"/>
            <a:r>
              <a:rPr lang="en-US" altLang="ko-KR" sz="2400" dirty="0" smtClean="0">
                <a:ea typeface="굴림" charset="-127"/>
              </a:rPr>
              <a:t>Par and No-Par Stock</a:t>
            </a:r>
          </a:p>
          <a:p>
            <a:pPr eaLnBrk="1" hangingPunct="1"/>
            <a:r>
              <a:rPr lang="en-US" altLang="ko-KR" sz="2400" dirty="0" smtClean="0">
                <a:ea typeface="굴림" charset="-127"/>
              </a:rPr>
              <a:t>Authorized versus Issued Common Stock</a:t>
            </a:r>
          </a:p>
          <a:p>
            <a:pPr eaLnBrk="1" hangingPunct="1"/>
            <a:r>
              <a:rPr lang="en-US" altLang="ko-KR" sz="2400" dirty="0" smtClean="0">
                <a:ea typeface="굴림" charset="-127"/>
              </a:rPr>
              <a:t>Capital Surplus</a:t>
            </a:r>
          </a:p>
          <a:p>
            <a:pPr eaLnBrk="1" hangingPunct="1"/>
            <a:r>
              <a:rPr lang="en-US" altLang="ko-KR" sz="2400" dirty="0" smtClean="0">
                <a:ea typeface="굴림" charset="-127"/>
              </a:rPr>
              <a:t>Retained Earnings</a:t>
            </a:r>
          </a:p>
          <a:p>
            <a:pPr eaLnBrk="1" hangingPunct="1"/>
            <a:r>
              <a:rPr lang="en-US" altLang="ko-KR" sz="2400" dirty="0" smtClean="0">
                <a:ea typeface="굴림" charset="-127"/>
              </a:rPr>
              <a:t>Market Value, Book Value, and Replacement Value</a:t>
            </a:r>
          </a:p>
          <a:p>
            <a:pPr eaLnBrk="1" hangingPunct="1"/>
            <a:r>
              <a:rPr lang="en-US" altLang="ko-KR" sz="2400" dirty="0" smtClean="0">
                <a:ea typeface="굴림" charset="-127"/>
              </a:rPr>
              <a:t>Shareholders’ Rights</a:t>
            </a:r>
          </a:p>
          <a:p>
            <a:pPr eaLnBrk="1" hangingPunct="1"/>
            <a:r>
              <a:rPr lang="en-US" altLang="ko-KR" sz="2400" dirty="0" smtClean="0">
                <a:ea typeface="굴림" charset="-127"/>
              </a:rPr>
              <a:t>Dividends</a:t>
            </a:r>
          </a:p>
          <a:p>
            <a:pPr eaLnBrk="1" hangingPunct="1"/>
            <a:r>
              <a:rPr lang="en-US" altLang="ko-KR" sz="2400" dirty="0" smtClean="0">
                <a:ea typeface="굴림" charset="-127"/>
              </a:rPr>
              <a:t>Classes of Stock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92227">
                                            <p:txEl>
                                              <p:pRg st="0" end="0"/>
                                            </p:txEl>
                                          </p:spTgt>
                                        </p:tgtEl>
                                        <p:attrNameLst>
                                          <p:attrName>style.visibility</p:attrName>
                                        </p:attrNameLst>
                                      </p:cBhvr>
                                      <p:to>
                                        <p:strVal val="visible"/>
                                      </p:to>
                                    </p:set>
                                    <p:animEffect transition="in" filter="fade">
                                      <p:cBhvr>
                                        <p:cTn id="7" dur="1000"/>
                                        <p:tgtEl>
                                          <p:spTgt spid="692227">
                                            <p:txEl>
                                              <p:pRg st="0" end="0"/>
                                            </p:txEl>
                                          </p:spTgt>
                                        </p:tgtEl>
                                      </p:cBhvr>
                                    </p:animEffect>
                                    <p:anim calcmode="lin" valueType="num">
                                      <p:cBhvr>
                                        <p:cTn id="8" dur="1000" fill="hold"/>
                                        <p:tgtEl>
                                          <p:spTgt spid="69222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9222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92227">
                                            <p:txEl>
                                              <p:pRg st="1" end="1"/>
                                            </p:txEl>
                                          </p:spTgt>
                                        </p:tgtEl>
                                        <p:attrNameLst>
                                          <p:attrName>style.visibility</p:attrName>
                                        </p:attrNameLst>
                                      </p:cBhvr>
                                      <p:to>
                                        <p:strVal val="visible"/>
                                      </p:to>
                                    </p:set>
                                    <p:animEffect transition="in" filter="fade">
                                      <p:cBhvr>
                                        <p:cTn id="14" dur="1000"/>
                                        <p:tgtEl>
                                          <p:spTgt spid="692227">
                                            <p:txEl>
                                              <p:pRg st="1" end="1"/>
                                            </p:txEl>
                                          </p:spTgt>
                                        </p:tgtEl>
                                      </p:cBhvr>
                                    </p:animEffect>
                                    <p:anim calcmode="lin" valueType="num">
                                      <p:cBhvr>
                                        <p:cTn id="15" dur="1000" fill="hold"/>
                                        <p:tgtEl>
                                          <p:spTgt spid="69222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9222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92227">
                                            <p:txEl>
                                              <p:pRg st="2" end="2"/>
                                            </p:txEl>
                                          </p:spTgt>
                                        </p:tgtEl>
                                        <p:attrNameLst>
                                          <p:attrName>style.visibility</p:attrName>
                                        </p:attrNameLst>
                                      </p:cBhvr>
                                      <p:to>
                                        <p:strVal val="visible"/>
                                      </p:to>
                                    </p:set>
                                    <p:animEffect transition="in" filter="fade">
                                      <p:cBhvr>
                                        <p:cTn id="21" dur="1000"/>
                                        <p:tgtEl>
                                          <p:spTgt spid="692227">
                                            <p:txEl>
                                              <p:pRg st="2" end="2"/>
                                            </p:txEl>
                                          </p:spTgt>
                                        </p:tgtEl>
                                      </p:cBhvr>
                                    </p:animEffect>
                                    <p:anim calcmode="lin" valueType="num">
                                      <p:cBhvr>
                                        <p:cTn id="22" dur="1000" fill="hold"/>
                                        <p:tgtEl>
                                          <p:spTgt spid="69222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9222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92227">
                                            <p:txEl>
                                              <p:pRg st="3" end="3"/>
                                            </p:txEl>
                                          </p:spTgt>
                                        </p:tgtEl>
                                        <p:attrNameLst>
                                          <p:attrName>style.visibility</p:attrName>
                                        </p:attrNameLst>
                                      </p:cBhvr>
                                      <p:to>
                                        <p:strVal val="visible"/>
                                      </p:to>
                                    </p:set>
                                    <p:animEffect transition="in" filter="fade">
                                      <p:cBhvr>
                                        <p:cTn id="28" dur="1000"/>
                                        <p:tgtEl>
                                          <p:spTgt spid="692227">
                                            <p:txEl>
                                              <p:pRg st="3" end="3"/>
                                            </p:txEl>
                                          </p:spTgt>
                                        </p:tgtEl>
                                      </p:cBhvr>
                                    </p:animEffect>
                                    <p:anim calcmode="lin" valueType="num">
                                      <p:cBhvr>
                                        <p:cTn id="29" dur="1000" fill="hold"/>
                                        <p:tgtEl>
                                          <p:spTgt spid="69222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9222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92227">
                                            <p:txEl>
                                              <p:pRg st="4" end="4"/>
                                            </p:txEl>
                                          </p:spTgt>
                                        </p:tgtEl>
                                        <p:attrNameLst>
                                          <p:attrName>style.visibility</p:attrName>
                                        </p:attrNameLst>
                                      </p:cBhvr>
                                      <p:to>
                                        <p:strVal val="visible"/>
                                      </p:to>
                                    </p:set>
                                    <p:animEffect transition="in" filter="fade">
                                      <p:cBhvr>
                                        <p:cTn id="35" dur="1000"/>
                                        <p:tgtEl>
                                          <p:spTgt spid="692227">
                                            <p:txEl>
                                              <p:pRg st="4" end="4"/>
                                            </p:txEl>
                                          </p:spTgt>
                                        </p:tgtEl>
                                      </p:cBhvr>
                                    </p:animEffect>
                                    <p:anim calcmode="lin" valueType="num">
                                      <p:cBhvr>
                                        <p:cTn id="36" dur="1000" fill="hold"/>
                                        <p:tgtEl>
                                          <p:spTgt spid="69222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69222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692227">
                                            <p:txEl>
                                              <p:pRg st="5" end="5"/>
                                            </p:txEl>
                                          </p:spTgt>
                                        </p:tgtEl>
                                        <p:attrNameLst>
                                          <p:attrName>style.visibility</p:attrName>
                                        </p:attrNameLst>
                                      </p:cBhvr>
                                      <p:to>
                                        <p:strVal val="visible"/>
                                      </p:to>
                                    </p:set>
                                    <p:animEffect transition="in" filter="fade">
                                      <p:cBhvr>
                                        <p:cTn id="42" dur="1000"/>
                                        <p:tgtEl>
                                          <p:spTgt spid="692227">
                                            <p:txEl>
                                              <p:pRg st="5" end="5"/>
                                            </p:txEl>
                                          </p:spTgt>
                                        </p:tgtEl>
                                      </p:cBhvr>
                                    </p:animEffect>
                                    <p:anim calcmode="lin" valueType="num">
                                      <p:cBhvr>
                                        <p:cTn id="43" dur="1000" fill="hold"/>
                                        <p:tgtEl>
                                          <p:spTgt spid="692227">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69222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692227">
                                            <p:txEl>
                                              <p:pRg st="6" end="6"/>
                                            </p:txEl>
                                          </p:spTgt>
                                        </p:tgtEl>
                                        <p:attrNameLst>
                                          <p:attrName>style.visibility</p:attrName>
                                        </p:attrNameLst>
                                      </p:cBhvr>
                                      <p:to>
                                        <p:strVal val="visible"/>
                                      </p:to>
                                    </p:set>
                                    <p:animEffect transition="in" filter="fade">
                                      <p:cBhvr>
                                        <p:cTn id="49" dur="1000"/>
                                        <p:tgtEl>
                                          <p:spTgt spid="692227">
                                            <p:txEl>
                                              <p:pRg st="6" end="6"/>
                                            </p:txEl>
                                          </p:spTgt>
                                        </p:tgtEl>
                                      </p:cBhvr>
                                    </p:animEffect>
                                    <p:anim calcmode="lin" valueType="num">
                                      <p:cBhvr>
                                        <p:cTn id="50" dur="1000" fill="hold"/>
                                        <p:tgtEl>
                                          <p:spTgt spid="692227">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69222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692227">
                                            <p:txEl>
                                              <p:pRg st="7" end="7"/>
                                            </p:txEl>
                                          </p:spTgt>
                                        </p:tgtEl>
                                        <p:attrNameLst>
                                          <p:attrName>style.visibility</p:attrName>
                                        </p:attrNameLst>
                                      </p:cBhvr>
                                      <p:to>
                                        <p:strVal val="visible"/>
                                      </p:to>
                                    </p:set>
                                    <p:animEffect transition="in" filter="fade">
                                      <p:cBhvr>
                                        <p:cTn id="56" dur="1000"/>
                                        <p:tgtEl>
                                          <p:spTgt spid="692227">
                                            <p:txEl>
                                              <p:pRg st="7" end="7"/>
                                            </p:txEl>
                                          </p:spTgt>
                                        </p:tgtEl>
                                      </p:cBhvr>
                                    </p:animEffect>
                                    <p:anim calcmode="lin" valueType="num">
                                      <p:cBhvr>
                                        <p:cTn id="57" dur="1000" fill="hold"/>
                                        <p:tgtEl>
                                          <p:spTgt spid="692227">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692227">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692227">
                                            <p:txEl>
                                              <p:pRg st="8" end="8"/>
                                            </p:txEl>
                                          </p:spTgt>
                                        </p:tgtEl>
                                        <p:attrNameLst>
                                          <p:attrName>style.visibility</p:attrName>
                                        </p:attrNameLst>
                                      </p:cBhvr>
                                      <p:to>
                                        <p:strVal val="visible"/>
                                      </p:to>
                                    </p:set>
                                    <p:animEffect transition="in" filter="fade">
                                      <p:cBhvr>
                                        <p:cTn id="63" dur="1000"/>
                                        <p:tgtEl>
                                          <p:spTgt spid="692227">
                                            <p:txEl>
                                              <p:pRg st="8" end="8"/>
                                            </p:txEl>
                                          </p:spTgt>
                                        </p:tgtEl>
                                      </p:cBhvr>
                                    </p:animEffect>
                                    <p:anim calcmode="lin" valueType="num">
                                      <p:cBhvr>
                                        <p:cTn id="64" dur="1000" fill="hold"/>
                                        <p:tgtEl>
                                          <p:spTgt spid="692227">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692227">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222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title"/>
          </p:nvPr>
        </p:nvSpPr>
        <p:spPr>
          <a:noFill/>
        </p:spPr>
        <p:txBody>
          <a:bodyPr lIns="90488" tIns="44450" rIns="90488" bIns="44450" anchor="ctr"/>
          <a:lstStyle/>
          <a:p>
            <a:pPr eaLnBrk="1" hangingPunct="1"/>
            <a:r>
              <a:rPr lang="en-US" altLang="ko-KR" smtClean="0">
                <a:ea typeface="굴림" charset="-127"/>
              </a:rPr>
              <a:t>Common Stock</a:t>
            </a:r>
          </a:p>
        </p:txBody>
      </p:sp>
      <p:sp>
        <p:nvSpPr>
          <p:cNvPr id="8" name="슬라이드 번호 개체 틀 5"/>
          <p:cNvSpPr>
            <a:spLocks noGrp="1"/>
          </p:cNvSpPr>
          <p:nvPr>
            <p:ph type="sldNum" sz="quarter" idx="12"/>
          </p:nvPr>
        </p:nvSpPr>
        <p:spPr/>
        <p:txBody>
          <a:bodyPr>
            <a:normAutofit fontScale="85000" lnSpcReduction="20000"/>
          </a:bodyPr>
          <a:lstStyle/>
          <a:p>
            <a:pPr>
              <a:defRPr/>
            </a:pPr>
            <a:fld id="{A94B3F33-C792-4CE7-A545-F91FABB84D20}" type="slidenum">
              <a:rPr lang="ko-KR" altLang="en-US"/>
              <a:pPr>
                <a:defRPr/>
              </a:pPr>
              <a:t>11</a:t>
            </a:fld>
            <a:endParaRPr lang="en-US" altLang="ko-KR"/>
          </a:p>
        </p:txBody>
      </p:sp>
      <p:sp>
        <p:nvSpPr>
          <p:cNvPr id="1029" name="Rectangle 5"/>
          <p:cNvSpPr>
            <a:spLocks noGrp="1" noChangeArrowheads="1"/>
          </p:cNvSpPr>
          <p:nvPr>
            <p:ph sz="quarter" idx="1"/>
          </p:nvPr>
        </p:nvSpPr>
        <p:spPr>
          <a:xfrm>
            <a:off x="762000" y="1676400"/>
            <a:ext cx="8382000" cy="4724400"/>
          </a:xfrm>
        </p:spPr>
        <p:txBody>
          <a:bodyPr lIns="90488" tIns="44450" rIns="90488" bIns="44450"/>
          <a:lstStyle/>
          <a:p>
            <a:pPr eaLnBrk="1" hangingPunct="1">
              <a:buFontTx/>
              <a:buNone/>
            </a:pPr>
            <a:r>
              <a:rPr lang="en-US" altLang="ko-KR" sz="2800" b="1" dirty="0" smtClean="0">
                <a:ea typeface="굴림" charset="-127"/>
              </a:rPr>
              <a:t>Example</a:t>
            </a:r>
            <a:r>
              <a:rPr lang="en-US" altLang="ko-KR" sz="2800" dirty="0" smtClean="0">
                <a:ea typeface="굴림" charset="-127"/>
              </a:rPr>
              <a:t> </a:t>
            </a:r>
          </a:p>
          <a:p>
            <a:pPr eaLnBrk="1" hangingPunct="1">
              <a:buFontTx/>
              <a:buNone/>
            </a:pPr>
            <a:r>
              <a:rPr lang="en-US" altLang="ko-KR" sz="2400" dirty="0" smtClean="0">
                <a:ea typeface="굴림" charset="-127"/>
              </a:rPr>
              <a:t>Heinz Book Value vs. Market Value (4/2003)</a:t>
            </a:r>
          </a:p>
          <a:p>
            <a:pPr eaLnBrk="1" hangingPunct="1">
              <a:buFontTx/>
              <a:buNone/>
            </a:pPr>
            <a:r>
              <a:rPr lang="en-US" altLang="ko-KR" sz="2400" dirty="0" smtClean="0">
                <a:ea typeface="굴림" charset="-127"/>
              </a:rPr>
              <a:t>Total Shares outstanding = 351 million</a:t>
            </a:r>
          </a:p>
          <a:p>
            <a:pPr eaLnBrk="1" hangingPunct="1">
              <a:buFontTx/>
              <a:buNone/>
            </a:pPr>
            <a:r>
              <a:rPr lang="en-US" altLang="ko-KR" sz="2800" dirty="0" smtClean="0">
                <a:ea typeface="굴림" charset="-127"/>
              </a:rPr>
              <a:t>	</a:t>
            </a:r>
          </a:p>
        </p:txBody>
      </p:sp>
      <p:sp>
        <p:nvSpPr>
          <p:cNvPr id="1030"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ko-KR" altLang="en-US"/>
          </a:p>
        </p:txBody>
      </p:sp>
      <p:sp>
        <p:nvSpPr>
          <p:cNvPr id="1031"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ko-KR" altLang="en-US"/>
          </a:p>
        </p:txBody>
      </p:sp>
      <p:graphicFrame>
        <p:nvGraphicFramePr>
          <p:cNvPr id="1026" name="Object 6"/>
          <p:cNvGraphicFramePr>
            <a:graphicFrameLocks/>
          </p:cNvGraphicFramePr>
          <p:nvPr/>
        </p:nvGraphicFramePr>
        <p:xfrm>
          <a:off x="1219200" y="3048000"/>
          <a:ext cx="6172200" cy="3492500"/>
        </p:xfrm>
        <a:graphic>
          <a:graphicData uri="http://schemas.openxmlformats.org/presentationml/2006/ole">
            <mc:AlternateContent xmlns:mc="http://schemas.openxmlformats.org/markup-compatibility/2006">
              <mc:Choice xmlns:v="urn:schemas-microsoft-com:vml" Requires="v">
                <p:oleObj spid="_x0000_s1027" name="Equation" r:id="rId4" imgW="2692080" imgH="1422360" progId="Equation.3">
                  <p:embed/>
                </p:oleObj>
              </mc:Choice>
              <mc:Fallback>
                <p:oleObj name="Equation" r:id="rId4" imgW="2692080" imgH="1422360" progId="Equation.3">
                  <p:embed/>
                  <p:pic>
                    <p:nvPicPr>
                      <p:cNvPr id="0" name="Object 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3048000"/>
                        <a:ext cx="6172200" cy="349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032" name="Picture 7" descr="j0232299"/>
          <p:cNvPicPr>
            <a:picLocks noChangeAspect="1" noChangeArrowheads="1"/>
          </p:cNvPicPr>
          <p:nvPr/>
        </p:nvPicPr>
        <p:blipFill>
          <a:blip r:embed="rId6" cstate="print"/>
          <a:srcRect/>
          <a:stretch>
            <a:fillRect/>
          </a:stretch>
        </p:blipFill>
        <p:spPr bwMode="auto">
          <a:xfrm>
            <a:off x="6781800" y="1524000"/>
            <a:ext cx="838200" cy="155819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p:cNvSpPr>
            <a:spLocks noGrp="1" noChangeArrowheads="1"/>
          </p:cNvSpPr>
          <p:nvPr>
            <p:ph type="title"/>
          </p:nvPr>
        </p:nvSpPr>
        <p:spPr>
          <a:noFill/>
        </p:spPr>
        <p:txBody>
          <a:bodyPr lIns="90488" tIns="44450" rIns="90488" bIns="44450" anchor="ctr"/>
          <a:lstStyle/>
          <a:p>
            <a:pPr eaLnBrk="1" hangingPunct="1"/>
            <a:r>
              <a:rPr lang="en-US" altLang="ko-KR" smtClean="0">
                <a:ea typeface="굴림" charset="-127"/>
              </a:rPr>
              <a:t>Common Stock</a:t>
            </a:r>
          </a:p>
        </p:txBody>
      </p:sp>
      <p:sp>
        <p:nvSpPr>
          <p:cNvPr id="8" name="슬라이드 번호 개체 틀 5"/>
          <p:cNvSpPr>
            <a:spLocks noGrp="1"/>
          </p:cNvSpPr>
          <p:nvPr>
            <p:ph type="sldNum" sz="quarter" idx="12"/>
          </p:nvPr>
        </p:nvSpPr>
        <p:spPr/>
        <p:txBody>
          <a:bodyPr>
            <a:normAutofit fontScale="85000" lnSpcReduction="20000"/>
          </a:bodyPr>
          <a:lstStyle/>
          <a:p>
            <a:pPr>
              <a:defRPr/>
            </a:pPr>
            <a:fld id="{6B875091-2FF7-4CFC-9845-2B9B207607DB}" type="slidenum">
              <a:rPr lang="ko-KR" altLang="en-US"/>
              <a:pPr>
                <a:defRPr/>
              </a:pPr>
              <a:t>12</a:t>
            </a:fld>
            <a:endParaRPr lang="en-US" altLang="ko-KR"/>
          </a:p>
        </p:txBody>
      </p:sp>
      <p:sp>
        <p:nvSpPr>
          <p:cNvPr id="2053" name="Rectangle 5"/>
          <p:cNvSpPr>
            <a:spLocks noGrp="1" noChangeArrowheads="1"/>
          </p:cNvSpPr>
          <p:nvPr>
            <p:ph sz="quarter" idx="1"/>
          </p:nvPr>
        </p:nvSpPr>
        <p:spPr>
          <a:xfrm>
            <a:off x="762000" y="1752600"/>
            <a:ext cx="8382000" cy="4191000"/>
          </a:xfrm>
        </p:spPr>
        <p:txBody>
          <a:bodyPr lIns="90488" tIns="44450" rIns="90488" bIns="44450"/>
          <a:lstStyle/>
          <a:p>
            <a:pPr eaLnBrk="1" hangingPunct="1">
              <a:buFontTx/>
              <a:buNone/>
            </a:pPr>
            <a:r>
              <a:rPr lang="en-US" altLang="ko-KR" sz="2800" b="1" dirty="0" smtClean="0">
                <a:ea typeface="굴림" charset="-127"/>
              </a:rPr>
              <a:t>Example</a:t>
            </a:r>
            <a:r>
              <a:rPr lang="en-US" altLang="ko-KR" sz="2800" dirty="0" smtClean="0">
                <a:ea typeface="굴림" charset="-127"/>
              </a:rPr>
              <a:t> - Heinz Book Value vs. Market Value (4/03)</a:t>
            </a:r>
          </a:p>
          <a:p>
            <a:pPr eaLnBrk="1" hangingPunct="1">
              <a:buFontTx/>
              <a:buNone/>
            </a:pPr>
            <a:r>
              <a:rPr lang="en-US" altLang="ko-KR" sz="2800" dirty="0" smtClean="0">
                <a:ea typeface="굴림" charset="-127"/>
              </a:rPr>
              <a:t>Total Shares outstanding = 351 million</a:t>
            </a:r>
          </a:p>
          <a:p>
            <a:pPr eaLnBrk="1" hangingPunct="1">
              <a:buFontTx/>
              <a:buNone/>
            </a:pPr>
            <a:endParaRPr lang="en-US" altLang="ko-KR" sz="2800" dirty="0" smtClean="0">
              <a:ea typeface="굴림" charset="-127"/>
            </a:endParaRPr>
          </a:p>
          <a:p>
            <a:pPr eaLnBrk="1" hangingPunct="1">
              <a:buFontTx/>
              <a:buNone/>
            </a:pPr>
            <a:endParaRPr lang="en-US" altLang="ko-KR" sz="2800" dirty="0" smtClean="0">
              <a:ea typeface="굴림" charset="-127"/>
            </a:endParaRPr>
          </a:p>
          <a:p>
            <a:pPr eaLnBrk="1" hangingPunct="1">
              <a:buFontTx/>
              <a:buNone/>
            </a:pPr>
            <a:endParaRPr lang="ko-KR" altLang="en-US" sz="2800" dirty="0" smtClean="0">
              <a:ea typeface="굴림" charset="-127"/>
            </a:endParaRPr>
          </a:p>
        </p:txBody>
      </p:sp>
      <p:sp>
        <p:nvSpPr>
          <p:cNvPr id="2054"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ko-KR" altLang="en-US"/>
          </a:p>
        </p:txBody>
      </p:sp>
      <p:sp>
        <p:nvSpPr>
          <p:cNvPr id="2055"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ko-KR" altLang="en-US"/>
          </a:p>
        </p:txBody>
      </p:sp>
      <p:graphicFrame>
        <p:nvGraphicFramePr>
          <p:cNvPr id="2050" name="Object 6"/>
          <p:cNvGraphicFramePr>
            <a:graphicFrameLocks/>
          </p:cNvGraphicFramePr>
          <p:nvPr/>
        </p:nvGraphicFramePr>
        <p:xfrm>
          <a:off x="585788" y="3581400"/>
          <a:ext cx="6715125" cy="1779588"/>
        </p:xfrm>
        <a:graphic>
          <a:graphicData uri="http://schemas.openxmlformats.org/presentationml/2006/ole">
            <mc:AlternateContent xmlns:mc="http://schemas.openxmlformats.org/markup-compatibility/2006">
              <mc:Choice xmlns:v="urn:schemas-microsoft-com:vml" Requires="v">
                <p:oleObj spid="_x0000_s2051" name="Equation" r:id="rId4" imgW="2539800" imgH="672840" progId="Equation.3">
                  <p:embed/>
                </p:oleObj>
              </mc:Choice>
              <mc:Fallback>
                <p:oleObj name="Equation" r:id="rId4" imgW="2539800" imgH="672840" progId="Equation.3">
                  <p:embed/>
                  <p:pic>
                    <p:nvPicPr>
                      <p:cNvPr id="0" name="Object 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5788" y="3581400"/>
                        <a:ext cx="6715125" cy="1779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2056" name="Picture 7" descr="j0232299"/>
          <p:cNvPicPr>
            <a:picLocks noChangeAspect="1" noChangeArrowheads="1"/>
          </p:cNvPicPr>
          <p:nvPr/>
        </p:nvPicPr>
        <p:blipFill>
          <a:blip r:embed="rId6" cstate="print"/>
          <a:srcRect/>
          <a:stretch>
            <a:fillRect/>
          </a:stretch>
        </p:blipFill>
        <p:spPr bwMode="auto">
          <a:xfrm>
            <a:off x="6705600" y="2286000"/>
            <a:ext cx="685800" cy="127488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660" name="Rectangle 140"/>
          <p:cNvSpPr>
            <a:spLocks noGrp="1" noChangeArrowheads="1"/>
          </p:cNvSpPr>
          <p:nvPr>
            <p:ph type="title"/>
          </p:nvPr>
        </p:nvSpPr>
        <p:spPr>
          <a:xfrm>
            <a:off x="609600" y="533400"/>
            <a:ext cx="7696200" cy="685800"/>
          </a:xfrm>
        </p:spPr>
        <p:txBody>
          <a:bodyPr>
            <a:normAutofit fontScale="90000"/>
          </a:bodyPr>
          <a:lstStyle/>
          <a:p>
            <a:pPr eaLnBrk="1" fontAlgn="auto" hangingPunct="1">
              <a:spcAft>
                <a:spcPts val="0"/>
              </a:spcAft>
              <a:defRPr/>
            </a:pPr>
            <a:r>
              <a:rPr lang="ko-KR" altLang="en-US" sz="3600" b="1" dirty="0" err="1" smtClean="0">
                <a:latin typeface="바탕" pitchFamily="18" charset="-127"/>
                <a:cs typeface="Arial" charset="0"/>
              </a:rPr>
              <a:t>하이트맥주</a:t>
            </a:r>
            <a:r>
              <a:rPr lang="en-US" altLang="ko-KR" sz="3600" b="1" dirty="0" smtClean="0">
                <a:latin typeface="바탕" pitchFamily="18" charset="-127"/>
                <a:cs typeface="Arial" charset="0"/>
              </a:rPr>
              <a:t>(</a:t>
            </a:r>
            <a:r>
              <a:rPr lang="ko-KR" altLang="en-US" sz="3600" b="1" dirty="0" smtClean="0">
                <a:latin typeface="바탕" pitchFamily="18" charset="-127"/>
                <a:cs typeface="Arial" charset="0"/>
              </a:rPr>
              <a:t>주</a:t>
            </a:r>
            <a:r>
              <a:rPr lang="en-US" altLang="ko-KR" sz="3600" b="1" dirty="0" smtClean="0">
                <a:latin typeface="바탕" pitchFamily="18" charset="-127"/>
                <a:cs typeface="Arial" charset="0"/>
              </a:rPr>
              <a:t>)       </a:t>
            </a:r>
            <a:r>
              <a:rPr lang="ko-KR" altLang="en-US" sz="3600" b="1" dirty="0" smtClean="0">
                <a:latin typeface="굴림" charset="-127"/>
                <a:ea typeface="굴림" charset="-127"/>
                <a:cs typeface="Arial" charset="0"/>
              </a:rPr>
              <a:t>요약대차대조표</a:t>
            </a:r>
            <a:r>
              <a:rPr lang="en-US" altLang="ko-KR" sz="3600" b="1" dirty="0" smtClean="0">
                <a:latin typeface="굴림" charset="-127"/>
                <a:ea typeface="굴림" charset="-127"/>
                <a:cs typeface="Arial" charset="0"/>
              </a:rPr>
              <a:t>   2003.12</a:t>
            </a:r>
            <a:r>
              <a:rPr lang="ko-KR" altLang="en-US" sz="3600" dirty="0">
                <a:latin typeface="Times New Roman" pitchFamily="18" charset="0"/>
                <a:ea typeface="굴림" charset="-127"/>
              </a:rPr>
              <a:t/>
            </a:r>
            <a:br>
              <a:rPr lang="ko-KR" altLang="en-US" sz="3600" dirty="0">
                <a:latin typeface="Times New Roman" pitchFamily="18" charset="0"/>
                <a:ea typeface="굴림" charset="-127"/>
              </a:rPr>
            </a:br>
            <a:endParaRPr lang="en-US" altLang="ko-KR" sz="2000" b="1" dirty="0">
              <a:latin typeface="굴림" charset="-127"/>
              <a:ea typeface="굴림" charset="-127"/>
              <a:cs typeface="Arial" charset="0"/>
            </a:endParaRPr>
          </a:p>
        </p:txBody>
      </p:sp>
      <p:graphicFrame>
        <p:nvGraphicFramePr>
          <p:cNvPr id="747756" name="Group 236"/>
          <p:cNvGraphicFramePr>
            <a:graphicFrameLocks noGrp="1"/>
          </p:cNvGraphicFramePr>
          <p:nvPr>
            <p:ph type="tbl" idx="1"/>
          </p:nvPr>
        </p:nvGraphicFramePr>
        <p:xfrm>
          <a:off x="685800" y="1524000"/>
          <a:ext cx="7924800" cy="4078291"/>
        </p:xfrm>
        <a:graphic>
          <a:graphicData uri="http://schemas.openxmlformats.org/drawingml/2006/table">
            <a:tbl>
              <a:tblPr/>
              <a:tblGrid>
                <a:gridCol w="2824163"/>
                <a:gridCol w="1543050"/>
                <a:gridCol w="2144712"/>
                <a:gridCol w="1412875"/>
              </a:tblGrid>
              <a:tr h="427038">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ko-KR" altLang="en-US" sz="2000" b="1" i="0" u="none" strike="noStrike" cap="none" normalizeH="0" baseline="0" dirty="0" smtClean="0">
                          <a:ln>
                            <a:noFill/>
                          </a:ln>
                          <a:solidFill>
                            <a:schemeClr val="tx1"/>
                          </a:solidFill>
                          <a:effectLst/>
                          <a:latin typeface="바탕체" pitchFamily="17" charset="-127"/>
                          <a:ea typeface="바탕체" pitchFamily="17" charset="-127"/>
                          <a:cs typeface="Arial" charset="0"/>
                        </a:rPr>
                        <a:t>당좌자산</a:t>
                      </a:r>
                      <a:endParaRPr kumimoji="0" lang="ko-KR" altLang="en-US" sz="2000" b="1" i="0" u="none" strike="noStrike" cap="none" normalizeH="0" baseline="0" dirty="0" smtClean="0">
                        <a:ln>
                          <a:noFill/>
                        </a:ln>
                        <a:solidFill>
                          <a:schemeClr val="tx1"/>
                        </a:solidFill>
                        <a:effectLst/>
                        <a:latin typeface="Times New Roman" pitchFamily="18" charset="0"/>
                        <a:ea typeface="바탕체" pitchFamily="17" charset="-127"/>
                        <a:cs typeface="Arial" charset="0"/>
                      </a:endParaRPr>
                    </a:p>
                  </a:txBody>
                  <a:tcPr anchor="b" horzOverflow="overflow">
                    <a:lnL cap="flat">
                      <a:noFill/>
                    </a:lnL>
                    <a:lnR>
                      <a:noFill/>
                    </a:lnR>
                    <a:lnT cap="flat">
                      <a:noFill/>
                    </a:lnT>
                    <a:lnB>
                      <a:noFill/>
                    </a:lnB>
                    <a:lnTlToBr>
                      <a:noFill/>
                    </a:lnTlToBr>
                    <a:lnBlToTr>
                      <a:noFill/>
                    </a:lnBlToTr>
                    <a:solidFill>
                      <a:srgbClr val="FFFF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ko-KR" sz="2000" b="1" i="0" u="none" strike="noStrike" cap="none" normalizeH="0" baseline="0" smtClean="0">
                          <a:ln>
                            <a:noFill/>
                          </a:ln>
                          <a:solidFill>
                            <a:schemeClr val="tx1"/>
                          </a:solidFill>
                          <a:effectLst/>
                          <a:latin typeface="바탕체" pitchFamily="17" charset="-127"/>
                          <a:ea typeface="바탕체" pitchFamily="17" charset="-127"/>
                          <a:cs typeface="Arial" charset="0"/>
                        </a:rPr>
                        <a:t>358,896 </a:t>
                      </a:r>
                      <a:endParaRPr kumimoji="0" lang="en-US" altLang="ko-KR" sz="2000" b="1" i="0" u="none" strike="noStrike" cap="none" normalizeH="0" baseline="0" smtClean="0">
                        <a:ln>
                          <a:noFill/>
                        </a:ln>
                        <a:solidFill>
                          <a:schemeClr val="tx1"/>
                        </a:solidFill>
                        <a:effectLst/>
                        <a:latin typeface="Times New Roman" pitchFamily="18" charset="0"/>
                        <a:ea typeface="바탕체" pitchFamily="17" charset="-127"/>
                        <a:cs typeface="Arial"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ko-KR" altLang="en-US" sz="2000" b="1" i="0" u="none" strike="noStrike" cap="none" normalizeH="0" baseline="0" smtClean="0">
                          <a:ln>
                            <a:noFill/>
                          </a:ln>
                          <a:solidFill>
                            <a:schemeClr val="tx1"/>
                          </a:solidFill>
                          <a:effectLst/>
                          <a:latin typeface="바탕체" pitchFamily="17" charset="-127"/>
                          <a:ea typeface="바탕체" pitchFamily="17" charset="-127"/>
                          <a:cs typeface="Arial" charset="0"/>
                        </a:rPr>
                        <a:t>  유동부채</a:t>
                      </a:r>
                      <a:endParaRPr kumimoji="0" lang="ko-KR" altLang="en-US" sz="2000" b="1" i="0" u="none" strike="noStrike" cap="none" normalizeH="0" baseline="0" smtClean="0">
                        <a:ln>
                          <a:noFill/>
                        </a:ln>
                        <a:solidFill>
                          <a:schemeClr val="tx1"/>
                        </a:solidFill>
                        <a:effectLst/>
                        <a:latin typeface="Times New Roman" pitchFamily="18" charset="0"/>
                        <a:ea typeface="바탕체" pitchFamily="17" charset="-127"/>
                        <a:cs typeface="Arial" charset="0"/>
                      </a:endParaRPr>
                    </a:p>
                  </a:txBody>
                  <a:tcPr anchor="b" horzOverflow="overflow">
                    <a:lnL>
                      <a:noFill/>
                    </a:lnL>
                    <a:lnR>
                      <a:noFill/>
                    </a:lnR>
                    <a:lnT cap="flat">
                      <a:noFill/>
                    </a:lnT>
                    <a:lnB>
                      <a:noFill/>
                    </a:lnB>
                    <a:lnTlToBr>
                      <a:noFill/>
                    </a:lnTlToBr>
                    <a:lnBlToTr>
                      <a:noFill/>
                    </a:lnBlToTr>
                    <a:solidFill>
                      <a:srgbClr val="FFFF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ko-KR" sz="2000" b="1" i="0" u="none" strike="noStrike" cap="none" normalizeH="0" baseline="0" smtClean="0">
                          <a:ln>
                            <a:noFill/>
                          </a:ln>
                          <a:solidFill>
                            <a:schemeClr val="tx1"/>
                          </a:solidFill>
                          <a:effectLst/>
                          <a:latin typeface="바탕체" pitchFamily="17" charset="-127"/>
                          <a:ea typeface="바탕체" pitchFamily="17" charset="-127"/>
                          <a:cs typeface="Arial" charset="0"/>
                        </a:rPr>
                        <a:t>661,906 </a:t>
                      </a:r>
                      <a:endParaRPr kumimoji="0" lang="en-US" altLang="ko-KR" sz="2000" b="1" i="0" u="none" strike="noStrike" cap="none" normalizeH="0" baseline="0" smtClean="0">
                        <a:ln>
                          <a:noFill/>
                        </a:ln>
                        <a:solidFill>
                          <a:schemeClr val="tx1"/>
                        </a:solidFill>
                        <a:effectLst/>
                        <a:latin typeface="Times New Roman" pitchFamily="18" charset="0"/>
                        <a:ea typeface="바탕체" pitchFamily="17" charset="-127"/>
                        <a:cs typeface="Arial" charset="0"/>
                      </a:endParaRPr>
                    </a:p>
                  </a:txBody>
                  <a:tcPr anchor="b" horzOverflow="overflow">
                    <a:lnL>
                      <a:noFill/>
                    </a:lnL>
                    <a:lnR cap="flat">
                      <a:noFill/>
                    </a:lnR>
                    <a:lnT cap="flat">
                      <a:noFill/>
                    </a:lnT>
                    <a:lnB>
                      <a:noFill/>
                    </a:lnB>
                    <a:lnTlToBr>
                      <a:noFill/>
                    </a:lnTlToBr>
                    <a:lnBlToTr>
                      <a:noFill/>
                    </a:lnBlToTr>
                    <a:noFill/>
                  </a:tcPr>
                </a:tc>
              </a:tr>
              <a:tr h="427038">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ko-KR" altLang="en-US" sz="2000" b="1" i="0" u="none" strike="noStrike" cap="none" normalizeH="0" baseline="0" smtClean="0">
                          <a:ln>
                            <a:noFill/>
                          </a:ln>
                          <a:solidFill>
                            <a:schemeClr val="tx1"/>
                          </a:solidFill>
                          <a:effectLst/>
                          <a:latin typeface="바탕체" pitchFamily="17" charset="-127"/>
                          <a:ea typeface="바탕체" pitchFamily="17" charset="-127"/>
                          <a:cs typeface="Arial" charset="0"/>
                        </a:rPr>
                        <a:t>  재고자산</a:t>
                      </a:r>
                      <a:endParaRPr kumimoji="0" lang="ko-KR" altLang="en-US" sz="2000" b="1" i="0" u="none" strike="noStrike" cap="none" normalizeH="0" baseline="0" smtClean="0">
                        <a:ln>
                          <a:noFill/>
                        </a:ln>
                        <a:solidFill>
                          <a:schemeClr val="tx1"/>
                        </a:solidFill>
                        <a:effectLst/>
                        <a:latin typeface="Times New Roman" pitchFamily="18" charset="0"/>
                        <a:ea typeface="바탕체" pitchFamily="17" charset="-127"/>
                        <a:cs typeface="Arial" charset="0"/>
                      </a:endParaRPr>
                    </a:p>
                  </a:txBody>
                  <a:tcPr anchor="b" horzOverflow="overflow">
                    <a:lnL cap="flat">
                      <a:noFill/>
                    </a:lnL>
                    <a:lnR>
                      <a:noFill/>
                    </a:lnR>
                    <a:lnT>
                      <a:noFill/>
                    </a:lnT>
                    <a:lnB>
                      <a:noFill/>
                    </a:lnB>
                    <a:lnTlToBr>
                      <a:noFill/>
                    </a:lnTlToBr>
                    <a:lnBlToTr>
                      <a:noFill/>
                    </a:lnBlToTr>
                    <a:solidFill>
                      <a:srgbClr val="FFFF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ko-KR" sz="2000" b="1" i="0" u="none" strike="noStrike" cap="none" normalizeH="0" baseline="0" smtClean="0">
                          <a:ln>
                            <a:noFill/>
                          </a:ln>
                          <a:solidFill>
                            <a:schemeClr val="tx1"/>
                          </a:solidFill>
                          <a:effectLst/>
                          <a:latin typeface="바탕체" pitchFamily="17" charset="-127"/>
                          <a:ea typeface="바탕체" pitchFamily="17" charset="-127"/>
                          <a:cs typeface="Arial" charset="0"/>
                        </a:rPr>
                        <a:t>87,434 </a:t>
                      </a:r>
                      <a:endParaRPr kumimoji="0" lang="en-US" altLang="ko-KR" sz="2000" b="1" i="0" u="none" strike="noStrike" cap="none" normalizeH="0" baseline="0" smtClean="0">
                        <a:ln>
                          <a:noFill/>
                        </a:ln>
                        <a:solidFill>
                          <a:schemeClr val="tx1"/>
                        </a:solidFill>
                        <a:effectLst/>
                        <a:latin typeface="Times New Roman" pitchFamily="18" charset="0"/>
                        <a:ea typeface="바탕체" pitchFamily="17" charset="-127"/>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ko-KR" altLang="en-US" sz="2000" b="1" i="0" u="none" strike="noStrike" cap="none" normalizeH="0" baseline="0" smtClean="0">
                          <a:ln>
                            <a:noFill/>
                          </a:ln>
                          <a:solidFill>
                            <a:schemeClr val="tx1"/>
                          </a:solidFill>
                          <a:effectLst/>
                          <a:latin typeface="바탕체" pitchFamily="17" charset="-127"/>
                          <a:ea typeface="바탕체" pitchFamily="17" charset="-127"/>
                          <a:cs typeface="Arial" charset="0"/>
                        </a:rPr>
                        <a:t>  고정부채</a:t>
                      </a:r>
                      <a:endParaRPr kumimoji="0" lang="ko-KR" altLang="en-US" sz="2000" b="1" i="0" u="none" strike="noStrike" cap="none" normalizeH="0" baseline="0" smtClean="0">
                        <a:ln>
                          <a:noFill/>
                        </a:ln>
                        <a:solidFill>
                          <a:schemeClr val="tx1"/>
                        </a:solidFill>
                        <a:effectLst/>
                        <a:latin typeface="Times New Roman" pitchFamily="18" charset="0"/>
                        <a:ea typeface="바탕체" pitchFamily="17" charset="-127"/>
                        <a:cs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ko-KR" sz="2000" b="1" i="0" u="none" strike="noStrike" cap="none" normalizeH="0" baseline="0" smtClean="0">
                          <a:ln>
                            <a:noFill/>
                          </a:ln>
                          <a:solidFill>
                            <a:schemeClr val="tx1"/>
                          </a:solidFill>
                          <a:effectLst/>
                          <a:latin typeface="바탕체" pitchFamily="17" charset="-127"/>
                          <a:ea typeface="바탕체" pitchFamily="17" charset="-127"/>
                          <a:cs typeface="Arial" charset="0"/>
                        </a:rPr>
                        <a:t>349,272 </a:t>
                      </a:r>
                      <a:endParaRPr kumimoji="0" lang="en-US" altLang="ko-KR" sz="2000" b="1" i="0" u="none" strike="noStrike" cap="none" normalizeH="0" baseline="0" smtClean="0">
                        <a:ln>
                          <a:noFill/>
                        </a:ln>
                        <a:solidFill>
                          <a:schemeClr val="tx1"/>
                        </a:solidFill>
                        <a:effectLst/>
                        <a:latin typeface="Times New Roman" pitchFamily="18" charset="0"/>
                        <a:ea typeface="바탕체" pitchFamily="17" charset="-127"/>
                        <a:cs typeface="Arial" charset="0"/>
                      </a:endParaRPr>
                    </a:p>
                  </a:txBody>
                  <a:tcPr anchor="b" horzOverflow="overflow">
                    <a:lnL>
                      <a:noFill/>
                    </a:lnL>
                    <a:lnR cap="flat">
                      <a:noFill/>
                    </a:lnR>
                    <a:lnT>
                      <a:noFill/>
                    </a:lnT>
                    <a:lnB>
                      <a:noFill/>
                    </a:lnB>
                    <a:lnTlToBr>
                      <a:noFill/>
                    </a:lnTlToBr>
                    <a:lnBlToTr>
                      <a:noFill/>
                    </a:lnBlToTr>
                    <a:noFill/>
                  </a:tcPr>
                </a:tc>
              </a:tr>
              <a:tr h="427038">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ko-KR" altLang="en-US" sz="2000" b="1" i="0" u="none" strike="noStrike" cap="none" normalizeH="0" baseline="0" smtClean="0">
                          <a:ln>
                            <a:noFill/>
                          </a:ln>
                          <a:solidFill>
                            <a:schemeClr val="tx1"/>
                          </a:solidFill>
                          <a:effectLst/>
                          <a:latin typeface="바탕체" pitchFamily="17" charset="-127"/>
                          <a:ea typeface="바탕체" pitchFamily="17" charset="-127"/>
                          <a:cs typeface="Arial" charset="0"/>
                        </a:rPr>
                        <a:t> 유동자산</a:t>
                      </a:r>
                      <a:endParaRPr kumimoji="0" lang="ko-KR" altLang="en-US" sz="2000" b="1" i="0" u="none" strike="noStrike" cap="none" normalizeH="0" baseline="0" smtClean="0">
                        <a:ln>
                          <a:noFill/>
                        </a:ln>
                        <a:solidFill>
                          <a:schemeClr val="tx1"/>
                        </a:solidFill>
                        <a:effectLst/>
                        <a:latin typeface="Times New Roman" pitchFamily="18" charset="0"/>
                        <a:ea typeface="바탕체" pitchFamily="17" charset="-127"/>
                        <a:cs typeface="Arial" charset="0"/>
                      </a:endParaRPr>
                    </a:p>
                  </a:txBody>
                  <a:tcPr anchor="b" horzOverflow="overflow">
                    <a:lnL cap="flat">
                      <a:noFill/>
                    </a:lnL>
                    <a:lnR>
                      <a:noFill/>
                    </a:lnR>
                    <a:lnT>
                      <a:noFill/>
                    </a:lnT>
                    <a:lnB>
                      <a:noFill/>
                    </a:lnB>
                    <a:lnTlToBr>
                      <a:noFill/>
                    </a:lnTlToBr>
                    <a:lnBlToTr>
                      <a:noFill/>
                    </a:lnBlToTr>
                    <a:solidFill>
                      <a:srgbClr val="FFFF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ko-KR" sz="2000" b="1" i="0" u="none" strike="noStrike" cap="none" normalizeH="0" baseline="0" smtClean="0">
                          <a:ln>
                            <a:noFill/>
                          </a:ln>
                          <a:solidFill>
                            <a:schemeClr val="tx1"/>
                          </a:solidFill>
                          <a:effectLst/>
                          <a:latin typeface="바탕체" pitchFamily="17" charset="-127"/>
                          <a:ea typeface="바탕체" pitchFamily="17" charset="-127"/>
                          <a:cs typeface="Arial" charset="0"/>
                        </a:rPr>
                        <a:t>446,330</a:t>
                      </a:r>
                      <a:endParaRPr kumimoji="0" lang="en-US" altLang="ko-KR" sz="2000" b="1" i="0" u="none" strike="noStrike" cap="none" normalizeH="0" baseline="0" smtClean="0">
                        <a:ln>
                          <a:noFill/>
                        </a:ln>
                        <a:solidFill>
                          <a:schemeClr val="tx1"/>
                        </a:solidFill>
                        <a:effectLst/>
                        <a:latin typeface="Times New Roman" pitchFamily="18" charset="0"/>
                        <a:ea typeface="바탕체" pitchFamily="17" charset="-127"/>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ko-KR" altLang="en-US" sz="2000" b="1" i="0" u="none" strike="noStrike" cap="none" normalizeH="0" baseline="0" smtClean="0">
                          <a:ln>
                            <a:noFill/>
                          </a:ln>
                          <a:solidFill>
                            <a:schemeClr val="tx1"/>
                          </a:solidFill>
                          <a:effectLst/>
                          <a:latin typeface="바탕체" pitchFamily="17" charset="-127"/>
                          <a:ea typeface="바탕체" pitchFamily="17" charset="-127"/>
                          <a:cs typeface="Arial" charset="0"/>
                        </a:rPr>
                        <a:t>부채총계</a:t>
                      </a:r>
                      <a:endParaRPr kumimoji="0" lang="ko-KR" altLang="en-US" sz="2000" b="1" i="0" u="none" strike="noStrike" cap="none" normalizeH="0" baseline="0" smtClean="0">
                        <a:ln>
                          <a:noFill/>
                        </a:ln>
                        <a:solidFill>
                          <a:schemeClr val="tx1"/>
                        </a:solidFill>
                        <a:effectLst/>
                        <a:latin typeface="Times New Roman" pitchFamily="18" charset="0"/>
                        <a:ea typeface="바탕체" pitchFamily="17" charset="-127"/>
                        <a:cs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ko-KR" sz="2000" b="1" i="0" u="none" strike="noStrike" cap="none" normalizeH="0" baseline="0" smtClean="0">
                          <a:ln>
                            <a:noFill/>
                          </a:ln>
                          <a:solidFill>
                            <a:schemeClr val="tx1"/>
                          </a:solidFill>
                          <a:effectLst/>
                          <a:latin typeface="바탕체" pitchFamily="17" charset="-127"/>
                          <a:ea typeface="바탕체" pitchFamily="17" charset="-127"/>
                          <a:cs typeface="Arial" charset="0"/>
                        </a:rPr>
                        <a:t>1,011,178</a:t>
                      </a:r>
                      <a:endParaRPr kumimoji="0" lang="en-US" altLang="ko-KR" sz="2000" b="1" i="0" u="none" strike="noStrike" cap="none" normalizeH="0" baseline="0" smtClean="0">
                        <a:ln>
                          <a:noFill/>
                        </a:ln>
                        <a:solidFill>
                          <a:schemeClr val="tx1"/>
                        </a:solidFill>
                        <a:effectLst/>
                        <a:latin typeface="Times New Roman" pitchFamily="18" charset="0"/>
                        <a:ea typeface="바탕체" pitchFamily="17" charset="-127"/>
                        <a:cs typeface="Arial" charset="0"/>
                      </a:endParaRPr>
                    </a:p>
                  </a:txBody>
                  <a:tcPr anchor="b" horzOverflow="overflow">
                    <a:lnL>
                      <a:noFill/>
                    </a:lnL>
                    <a:lnR cap="flat">
                      <a:noFill/>
                    </a:lnR>
                    <a:lnT>
                      <a:noFill/>
                    </a:lnT>
                    <a:lnB>
                      <a:noFill/>
                    </a:lnB>
                    <a:lnTlToBr>
                      <a:noFill/>
                    </a:lnTlToBr>
                    <a:lnBlToTr>
                      <a:noFill/>
                    </a:lnBlToTr>
                    <a:noFill/>
                  </a:tcPr>
                </a:tc>
              </a:tr>
              <a:tr h="427038">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ko-KR" altLang="en-US" sz="2000" b="1" i="0" u="none" strike="noStrike" cap="none" normalizeH="0" baseline="0" smtClean="0">
                          <a:ln>
                            <a:noFill/>
                          </a:ln>
                          <a:solidFill>
                            <a:schemeClr val="tx1"/>
                          </a:solidFill>
                          <a:effectLst/>
                          <a:latin typeface="바탕체" pitchFamily="17" charset="-127"/>
                          <a:ea typeface="바탕체" pitchFamily="17" charset="-127"/>
                          <a:cs typeface="Arial" charset="0"/>
                        </a:rPr>
                        <a:t>  투자자산</a:t>
                      </a:r>
                      <a:endParaRPr kumimoji="0" lang="ko-KR" altLang="en-US" sz="2000" b="1" i="0" u="none" strike="noStrike" cap="none" normalizeH="0" baseline="0" smtClean="0">
                        <a:ln>
                          <a:noFill/>
                        </a:ln>
                        <a:solidFill>
                          <a:schemeClr val="tx1"/>
                        </a:solidFill>
                        <a:effectLst/>
                        <a:latin typeface="Times New Roman" pitchFamily="18" charset="0"/>
                        <a:ea typeface="바탕체" pitchFamily="17" charset="-127"/>
                        <a:cs typeface="Arial" charset="0"/>
                      </a:endParaRPr>
                    </a:p>
                  </a:txBody>
                  <a:tcPr anchor="b" horzOverflow="overflow">
                    <a:lnL cap="flat">
                      <a:noFill/>
                    </a:lnL>
                    <a:lnR>
                      <a:noFill/>
                    </a:lnR>
                    <a:lnT>
                      <a:noFill/>
                    </a:lnT>
                    <a:lnB>
                      <a:noFill/>
                    </a:lnB>
                    <a:lnTlToBr>
                      <a:noFill/>
                    </a:lnTlToBr>
                    <a:lnBlToTr>
                      <a:noFill/>
                    </a:lnBlToTr>
                    <a:solidFill>
                      <a:srgbClr val="FFFF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ko-KR" sz="2000" b="1" i="0" u="none" strike="noStrike" cap="none" normalizeH="0" baseline="0" smtClean="0">
                          <a:ln>
                            <a:noFill/>
                          </a:ln>
                          <a:solidFill>
                            <a:schemeClr val="tx1"/>
                          </a:solidFill>
                          <a:effectLst/>
                          <a:latin typeface="바탕체" pitchFamily="17" charset="-127"/>
                          <a:ea typeface="바탕체" pitchFamily="17" charset="-127"/>
                          <a:cs typeface="Arial" charset="0"/>
                        </a:rPr>
                        <a:t>118,044 </a:t>
                      </a:r>
                      <a:endParaRPr kumimoji="0" lang="en-US" altLang="ko-KR" sz="2000" b="1" i="0" u="none" strike="noStrike" cap="none" normalizeH="0" baseline="0" smtClean="0">
                        <a:ln>
                          <a:noFill/>
                        </a:ln>
                        <a:solidFill>
                          <a:schemeClr val="tx1"/>
                        </a:solidFill>
                        <a:effectLst/>
                        <a:latin typeface="Times New Roman" pitchFamily="18" charset="0"/>
                        <a:ea typeface="바탕체" pitchFamily="17" charset="-127"/>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ko-KR" altLang="en-US" sz="2000" b="1" i="0" u="none" strike="noStrike" cap="none" normalizeH="0" baseline="0" smtClean="0">
                          <a:ln>
                            <a:noFill/>
                          </a:ln>
                          <a:solidFill>
                            <a:schemeClr val="tx1"/>
                          </a:solidFill>
                          <a:effectLst/>
                          <a:latin typeface="바탕체" pitchFamily="17" charset="-127"/>
                          <a:ea typeface="바탕체" pitchFamily="17" charset="-127"/>
                          <a:cs typeface="Arial" charset="0"/>
                        </a:rPr>
                        <a:t>  자본금</a:t>
                      </a:r>
                      <a:endParaRPr kumimoji="0" lang="ko-KR" altLang="en-US" sz="2000" b="1" i="0" u="none" strike="noStrike" cap="none" normalizeH="0" baseline="0" smtClean="0">
                        <a:ln>
                          <a:noFill/>
                        </a:ln>
                        <a:solidFill>
                          <a:schemeClr val="tx1"/>
                        </a:solidFill>
                        <a:effectLst/>
                        <a:latin typeface="Times New Roman" pitchFamily="18" charset="0"/>
                        <a:ea typeface="바탕체" pitchFamily="17" charset="-127"/>
                        <a:cs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ko-KR" sz="2000" b="1" i="0" u="none" strike="noStrike" cap="none" normalizeH="0" baseline="0" smtClean="0">
                          <a:ln>
                            <a:noFill/>
                          </a:ln>
                          <a:solidFill>
                            <a:schemeClr val="tx1"/>
                          </a:solidFill>
                          <a:effectLst/>
                          <a:latin typeface="바탕체" pitchFamily="17" charset="-127"/>
                          <a:ea typeface="바탕체" pitchFamily="17" charset="-127"/>
                          <a:cs typeface="Arial" charset="0"/>
                        </a:rPr>
                        <a:t>100,205 </a:t>
                      </a:r>
                      <a:endParaRPr kumimoji="0" lang="en-US" altLang="ko-KR" sz="2000" b="1" i="0" u="none" strike="noStrike" cap="none" normalizeH="0" baseline="0" smtClean="0">
                        <a:ln>
                          <a:noFill/>
                        </a:ln>
                        <a:solidFill>
                          <a:schemeClr val="tx1"/>
                        </a:solidFill>
                        <a:effectLst/>
                        <a:latin typeface="Times New Roman" pitchFamily="18" charset="0"/>
                        <a:ea typeface="바탕체" pitchFamily="17" charset="-127"/>
                        <a:cs typeface="Arial" charset="0"/>
                      </a:endParaRPr>
                    </a:p>
                  </a:txBody>
                  <a:tcPr anchor="b" horzOverflow="overflow">
                    <a:lnL>
                      <a:noFill/>
                    </a:lnL>
                    <a:lnR cap="flat">
                      <a:noFill/>
                    </a:lnR>
                    <a:lnT>
                      <a:noFill/>
                    </a:lnT>
                    <a:lnB>
                      <a:noFill/>
                    </a:lnB>
                    <a:lnTlToBr>
                      <a:noFill/>
                    </a:lnTlToBr>
                    <a:lnBlToTr>
                      <a:noFill/>
                    </a:lnBlToTr>
                    <a:noFill/>
                  </a:tcPr>
                </a:tc>
              </a:tr>
              <a:tr h="43815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ko-KR" altLang="en-US" sz="2000" b="1" i="0" u="none" strike="noStrike" cap="none" normalizeH="0" baseline="0" smtClean="0">
                          <a:ln>
                            <a:noFill/>
                          </a:ln>
                          <a:solidFill>
                            <a:schemeClr val="tx1"/>
                          </a:solidFill>
                          <a:effectLst/>
                          <a:latin typeface="바탕체" pitchFamily="17" charset="-127"/>
                          <a:ea typeface="바탕체" pitchFamily="17" charset="-127"/>
                          <a:cs typeface="Arial" charset="0"/>
                        </a:rPr>
                        <a:t>  유형자산</a:t>
                      </a:r>
                      <a:endParaRPr kumimoji="0" lang="ko-KR" altLang="en-US" sz="2000" b="1" i="0" u="none" strike="noStrike" cap="none" normalizeH="0" baseline="0" smtClean="0">
                        <a:ln>
                          <a:noFill/>
                        </a:ln>
                        <a:solidFill>
                          <a:schemeClr val="tx1"/>
                        </a:solidFill>
                        <a:effectLst/>
                        <a:latin typeface="Times New Roman" pitchFamily="18" charset="0"/>
                        <a:ea typeface="바탕체" pitchFamily="17" charset="-127"/>
                        <a:cs typeface="Arial" charset="0"/>
                      </a:endParaRPr>
                    </a:p>
                  </a:txBody>
                  <a:tcPr anchor="b" horzOverflow="overflow">
                    <a:lnL cap="flat">
                      <a:noFill/>
                    </a:lnL>
                    <a:lnR>
                      <a:noFill/>
                    </a:lnR>
                    <a:lnT>
                      <a:noFill/>
                    </a:lnT>
                    <a:lnB>
                      <a:noFill/>
                    </a:lnB>
                    <a:lnTlToBr>
                      <a:noFill/>
                    </a:lnTlToBr>
                    <a:lnBlToTr>
                      <a:noFill/>
                    </a:lnBlToTr>
                    <a:solidFill>
                      <a:srgbClr val="FFFF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ko-KR" sz="2000" b="1" i="0" u="none" strike="noStrike" cap="none" normalizeH="0" baseline="0" smtClean="0">
                          <a:ln>
                            <a:noFill/>
                          </a:ln>
                          <a:solidFill>
                            <a:schemeClr val="tx1"/>
                          </a:solidFill>
                          <a:effectLst/>
                          <a:latin typeface="Arial" charset="0"/>
                          <a:ea typeface="굴림" charset="-127"/>
                          <a:cs typeface="Arial" charset="0"/>
                        </a:rPr>
                        <a:t>1,277,517</a:t>
                      </a:r>
                      <a:endParaRPr kumimoji="0" lang="en-US" altLang="ko-KR" sz="2000" b="1" i="0" u="none" strike="noStrike" cap="none" normalizeH="0" baseline="0" smtClean="0">
                        <a:ln>
                          <a:noFill/>
                        </a:ln>
                        <a:solidFill>
                          <a:schemeClr val="tx1"/>
                        </a:solidFill>
                        <a:effectLst/>
                        <a:latin typeface="Times New Roman" pitchFamily="18" charset="0"/>
                        <a:ea typeface="굴림" charset="-127"/>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ko-KR" altLang="en-US" sz="2000" b="1" i="0" u="none" strike="noStrike" cap="none" normalizeH="0" baseline="0" smtClean="0">
                          <a:ln>
                            <a:noFill/>
                          </a:ln>
                          <a:solidFill>
                            <a:schemeClr val="tx1"/>
                          </a:solidFill>
                          <a:effectLst/>
                          <a:latin typeface="바탕체" pitchFamily="17" charset="-127"/>
                          <a:ea typeface="바탕체" pitchFamily="17" charset="-127"/>
                          <a:cs typeface="Arial" charset="0"/>
                        </a:rPr>
                        <a:t>  자본잉여금</a:t>
                      </a:r>
                      <a:endParaRPr kumimoji="0" lang="ko-KR" altLang="en-US" sz="2000" b="1" i="0" u="none" strike="noStrike" cap="none" normalizeH="0" baseline="0" smtClean="0">
                        <a:ln>
                          <a:noFill/>
                        </a:ln>
                        <a:solidFill>
                          <a:schemeClr val="tx1"/>
                        </a:solidFill>
                        <a:effectLst/>
                        <a:latin typeface="Times New Roman" pitchFamily="18" charset="0"/>
                        <a:ea typeface="바탕체" pitchFamily="17" charset="-127"/>
                        <a:cs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ko-KR" sz="2000" b="1" i="0" u="none" strike="noStrike" cap="none" normalizeH="0" baseline="0" smtClean="0">
                          <a:ln>
                            <a:noFill/>
                          </a:ln>
                          <a:solidFill>
                            <a:schemeClr val="tx1"/>
                          </a:solidFill>
                          <a:effectLst/>
                          <a:latin typeface="바탕체" pitchFamily="17" charset="-127"/>
                          <a:ea typeface="바탕체" pitchFamily="17" charset="-127"/>
                          <a:cs typeface="Arial" charset="0"/>
                        </a:rPr>
                        <a:t>398,093 </a:t>
                      </a:r>
                      <a:endParaRPr kumimoji="0" lang="en-US" altLang="ko-KR" sz="2000" b="1" i="0" u="none" strike="noStrike" cap="none" normalizeH="0" baseline="0" smtClean="0">
                        <a:ln>
                          <a:noFill/>
                        </a:ln>
                        <a:solidFill>
                          <a:schemeClr val="tx1"/>
                        </a:solidFill>
                        <a:effectLst/>
                        <a:latin typeface="Times New Roman" pitchFamily="18" charset="0"/>
                        <a:ea typeface="바탕체" pitchFamily="17" charset="-127"/>
                        <a:cs typeface="Arial" charset="0"/>
                      </a:endParaRPr>
                    </a:p>
                  </a:txBody>
                  <a:tcPr anchor="b" horzOverflow="overflow">
                    <a:lnL>
                      <a:noFill/>
                    </a:lnL>
                    <a:lnR cap="flat">
                      <a:noFill/>
                    </a:lnR>
                    <a:lnT>
                      <a:noFill/>
                    </a:lnT>
                    <a:lnB>
                      <a:noFill/>
                    </a:lnB>
                    <a:lnTlToBr>
                      <a:noFill/>
                    </a:lnTlToBr>
                    <a:lnBlToTr>
                      <a:noFill/>
                    </a:lnBlToTr>
                    <a:noFill/>
                  </a:tcPr>
                </a:tc>
              </a:tr>
              <a:tr h="427038">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ko-KR" altLang="en-US" sz="2000" b="1" i="0" u="none" strike="noStrike" cap="none" normalizeH="0" baseline="0" smtClean="0">
                          <a:ln>
                            <a:noFill/>
                          </a:ln>
                          <a:solidFill>
                            <a:schemeClr val="tx1"/>
                          </a:solidFill>
                          <a:effectLst/>
                          <a:latin typeface="바탕체" pitchFamily="17" charset="-127"/>
                          <a:ea typeface="바탕체" pitchFamily="17" charset="-127"/>
                          <a:cs typeface="Arial" charset="0"/>
                        </a:rPr>
                        <a:t>   </a:t>
                      </a:r>
                      <a:r>
                        <a:rPr kumimoji="0" lang="en-US" altLang="ko-KR" sz="2000" b="1" i="0" u="none" strike="noStrike" cap="none" normalizeH="0" baseline="0" smtClean="0">
                          <a:ln>
                            <a:noFill/>
                          </a:ln>
                          <a:solidFill>
                            <a:schemeClr val="tx1"/>
                          </a:solidFill>
                          <a:effectLst/>
                          <a:latin typeface="바탕체" pitchFamily="17" charset="-127"/>
                          <a:ea typeface="바탕체" pitchFamily="17" charset="-127"/>
                          <a:cs typeface="Arial" charset="0"/>
                        </a:rPr>
                        <a:t>(</a:t>
                      </a:r>
                      <a:r>
                        <a:rPr kumimoji="0" lang="ko-KR" altLang="en-US" sz="2000" b="1" i="0" u="none" strike="noStrike" cap="none" normalizeH="0" baseline="0" smtClean="0">
                          <a:ln>
                            <a:noFill/>
                          </a:ln>
                          <a:solidFill>
                            <a:schemeClr val="tx1"/>
                          </a:solidFill>
                          <a:effectLst/>
                          <a:latin typeface="바탕체" pitchFamily="17" charset="-127"/>
                          <a:ea typeface="바탕체" pitchFamily="17" charset="-127"/>
                          <a:cs typeface="Arial" charset="0"/>
                        </a:rPr>
                        <a:t>감가상각누계액</a:t>
                      </a:r>
                      <a:r>
                        <a:rPr kumimoji="0" lang="en-US" altLang="ko-KR" sz="2000" b="1" i="0" u="none" strike="noStrike" cap="none" normalizeH="0" baseline="0" smtClean="0">
                          <a:ln>
                            <a:noFill/>
                          </a:ln>
                          <a:solidFill>
                            <a:schemeClr val="tx1"/>
                          </a:solidFill>
                          <a:effectLst/>
                          <a:latin typeface="바탕체" pitchFamily="17" charset="-127"/>
                          <a:ea typeface="바탕체" pitchFamily="17" charset="-127"/>
                          <a:cs typeface="Arial" charset="0"/>
                        </a:rPr>
                        <a:t>)</a:t>
                      </a:r>
                      <a:endParaRPr kumimoji="0" lang="en-US" altLang="ko-KR" sz="2000" b="1" i="0" u="none" strike="noStrike" cap="none" normalizeH="0" baseline="0" smtClean="0">
                        <a:ln>
                          <a:noFill/>
                        </a:ln>
                        <a:solidFill>
                          <a:schemeClr val="tx1"/>
                        </a:solidFill>
                        <a:effectLst/>
                        <a:latin typeface="Times New Roman" pitchFamily="18" charset="0"/>
                        <a:ea typeface="바탕체" pitchFamily="17" charset="-127"/>
                        <a:cs typeface="Arial" charset="0"/>
                      </a:endParaRPr>
                    </a:p>
                  </a:txBody>
                  <a:tcPr anchor="b" horzOverflow="overflow">
                    <a:lnL cap="flat">
                      <a:noFill/>
                    </a:lnL>
                    <a:lnR>
                      <a:noFill/>
                    </a:lnR>
                    <a:lnT>
                      <a:noFill/>
                    </a:lnT>
                    <a:lnB>
                      <a:noFill/>
                    </a:lnB>
                    <a:lnTlToBr>
                      <a:noFill/>
                    </a:lnTlToBr>
                    <a:lnBlToTr>
                      <a:noFill/>
                    </a:lnBlToTr>
                    <a:solidFill>
                      <a:srgbClr val="FFFF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ko-KR" sz="2000" b="1" i="0" u="none" strike="noStrike" cap="none" normalizeH="0" baseline="0" smtClean="0">
                          <a:ln>
                            <a:noFill/>
                          </a:ln>
                          <a:solidFill>
                            <a:schemeClr val="tx1"/>
                          </a:solidFill>
                          <a:effectLst/>
                          <a:latin typeface="바탕체" pitchFamily="17" charset="-127"/>
                          <a:ea typeface="바탕체" pitchFamily="17" charset="-127"/>
                          <a:cs typeface="Arial" charset="0"/>
                        </a:rPr>
                        <a:t>344,041 </a:t>
                      </a:r>
                      <a:endParaRPr kumimoji="0" lang="en-US" altLang="ko-KR" sz="2000" b="1" i="0" u="none" strike="noStrike" cap="none" normalizeH="0" baseline="0" smtClean="0">
                        <a:ln>
                          <a:noFill/>
                        </a:ln>
                        <a:solidFill>
                          <a:schemeClr val="tx1"/>
                        </a:solidFill>
                        <a:effectLst/>
                        <a:latin typeface="Times New Roman" pitchFamily="18" charset="0"/>
                        <a:ea typeface="바탕체" pitchFamily="17" charset="-127"/>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ko-KR" altLang="en-US" sz="2000" b="1" i="0" u="none" strike="noStrike" cap="none" normalizeH="0" baseline="0" smtClean="0">
                          <a:ln>
                            <a:noFill/>
                          </a:ln>
                          <a:solidFill>
                            <a:schemeClr val="tx1"/>
                          </a:solidFill>
                          <a:effectLst/>
                          <a:latin typeface="바탕체" pitchFamily="17" charset="-127"/>
                          <a:ea typeface="바탕체" pitchFamily="17" charset="-127"/>
                          <a:cs typeface="Arial" charset="0"/>
                        </a:rPr>
                        <a:t>  이익잉여금</a:t>
                      </a:r>
                      <a:endParaRPr kumimoji="0" lang="ko-KR" altLang="en-US" sz="2000" b="1" i="0" u="none" strike="noStrike" cap="none" normalizeH="0" baseline="0" smtClean="0">
                        <a:ln>
                          <a:noFill/>
                        </a:ln>
                        <a:solidFill>
                          <a:schemeClr val="tx1"/>
                        </a:solidFill>
                        <a:effectLst/>
                        <a:latin typeface="Times New Roman" pitchFamily="18" charset="0"/>
                        <a:ea typeface="바탕체" pitchFamily="17" charset="-127"/>
                        <a:cs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ko-KR" sz="2000" b="1" i="0" u="none" strike="noStrike" cap="none" normalizeH="0" baseline="0" smtClean="0">
                          <a:ln>
                            <a:noFill/>
                          </a:ln>
                          <a:solidFill>
                            <a:schemeClr val="tx1"/>
                          </a:solidFill>
                          <a:effectLst/>
                          <a:latin typeface="바탕체" pitchFamily="17" charset="-127"/>
                          <a:ea typeface="바탕체" pitchFamily="17" charset="-127"/>
                          <a:cs typeface="Arial" charset="0"/>
                        </a:rPr>
                        <a:t>381,308 </a:t>
                      </a:r>
                      <a:endParaRPr kumimoji="0" lang="en-US" altLang="ko-KR" sz="2000" b="1" i="0" u="none" strike="noStrike" cap="none" normalizeH="0" baseline="0" smtClean="0">
                        <a:ln>
                          <a:noFill/>
                        </a:ln>
                        <a:solidFill>
                          <a:schemeClr val="tx1"/>
                        </a:solidFill>
                        <a:effectLst/>
                        <a:latin typeface="Times New Roman" pitchFamily="18" charset="0"/>
                        <a:ea typeface="바탕체" pitchFamily="17" charset="-127"/>
                        <a:cs typeface="Arial" charset="0"/>
                      </a:endParaRPr>
                    </a:p>
                  </a:txBody>
                  <a:tcPr anchor="b" horzOverflow="overflow">
                    <a:lnL>
                      <a:noFill/>
                    </a:lnL>
                    <a:lnR cap="flat">
                      <a:noFill/>
                    </a:lnR>
                    <a:lnT>
                      <a:noFill/>
                    </a:lnT>
                    <a:lnB>
                      <a:noFill/>
                    </a:lnB>
                    <a:lnTlToBr>
                      <a:noFill/>
                    </a:lnTlToBr>
                    <a:lnBlToTr>
                      <a:noFill/>
                    </a:lnBlToTr>
                    <a:noFill/>
                  </a:tcPr>
                </a:tc>
              </a:tr>
              <a:tr h="427038">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ko-KR" altLang="en-US" sz="2000" b="1" i="0" u="none" strike="noStrike" cap="none" normalizeH="0" baseline="0" smtClean="0">
                          <a:ln>
                            <a:noFill/>
                          </a:ln>
                          <a:solidFill>
                            <a:schemeClr val="tx1"/>
                          </a:solidFill>
                          <a:effectLst/>
                          <a:latin typeface="바탕체" pitchFamily="17" charset="-127"/>
                          <a:ea typeface="바탕체" pitchFamily="17" charset="-127"/>
                          <a:cs typeface="Arial" charset="0"/>
                        </a:rPr>
                        <a:t>  무형자산</a:t>
                      </a:r>
                      <a:endParaRPr kumimoji="0" lang="ko-KR" altLang="en-US" sz="2000" b="1" i="0" u="none" strike="noStrike" cap="none" normalizeH="0" baseline="0" smtClean="0">
                        <a:ln>
                          <a:noFill/>
                        </a:ln>
                        <a:solidFill>
                          <a:schemeClr val="tx1"/>
                        </a:solidFill>
                        <a:effectLst/>
                        <a:latin typeface="Times New Roman" pitchFamily="18" charset="0"/>
                        <a:ea typeface="바탕체" pitchFamily="17" charset="-127"/>
                        <a:cs typeface="Arial" charset="0"/>
                      </a:endParaRPr>
                    </a:p>
                  </a:txBody>
                  <a:tcPr anchor="b" horzOverflow="overflow">
                    <a:lnL cap="flat">
                      <a:noFill/>
                    </a:lnL>
                    <a:lnR>
                      <a:noFill/>
                    </a:lnR>
                    <a:lnT>
                      <a:noFill/>
                    </a:lnT>
                    <a:lnB>
                      <a:noFill/>
                    </a:lnB>
                    <a:lnTlToBr>
                      <a:noFill/>
                    </a:lnTlToBr>
                    <a:lnBlToTr>
                      <a:noFill/>
                    </a:lnBlToTr>
                    <a:solidFill>
                      <a:srgbClr val="FFFF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ko-KR" sz="2000" b="1" i="0" u="none" strike="noStrike" cap="none" normalizeH="0" baseline="0" smtClean="0">
                          <a:ln>
                            <a:noFill/>
                          </a:ln>
                          <a:solidFill>
                            <a:schemeClr val="tx1"/>
                          </a:solidFill>
                          <a:effectLst/>
                          <a:latin typeface="바탕체" pitchFamily="17" charset="-127"/>
                          <a:ea typeface="바탕체" pitchFamily="17" charset="-127"/>
                          <a:cs typeface="Arial" charset="0"/>
                        </a:rPr>
                        <a:t>7,090 </a:t>
                      </a:r>
                      <a:endParaRPr kumimoji="0" lang="en-US" altLang="ko-KR" sz="2000" b="1" i="0" u="none" strike="noStrike" cap="none" normalizeH="0" baseline="0" smtClean="0">
                        <a:ln>
                          <a:noFill/>
                        </a:ln>
                        <a:solidFill>
                          <a:schemeClr val="tx1"/>
                        </a:solidFill>
                        <a:effectLst/>
                        <a:latin typeface="Times New Roman" pitchFamily="18" charset="0"/>
                        <a:ea typeface="바탕체" pitchFamily="17" charset="-127"/>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ko-KR" altLang="en-US" sz="2000" b="1" i="0" u="none" strike="noStrike" cap="none" normalizeH="0" baseline="0" smtClean="0">
                          <a:ln>
                            <a:noFill/>
                          </a:ln>
                          <a:solidFill>
                            <a:schemeClr val="tx1"/>
                          </a:solidFill>
                          <a:effectLst/>
                          <a:latin typeface="바탕체" pitchFamily="17" charset="-127"/>
                          <a:ea typeface="바탕체" pitchFamily="17" charset="-127"/>
                          <a:cs typeface="Arial" charset="0"/>
                        </a:rPr>
                        <a:t>  자본조정</a:t>
                      </a:r>
                      <a:endParaRPr kumimoji="0" lang="ko-KR" altLang="en-US" sz="2000" b="1" i="0" u="none" strike="noStrike" cap="none" normalizeH="0" baseline="0" smtClean="0">
                        <a:ln>
                          <a:noFill/>
                        </a:ln>
                        <a:solidFill>
                          <a:schemeClr val="tx1"/>
                        </a:solidFill>
                        <a:effectLst/>
                        <a:latin typeface="Times New Roman" pitchFamily="18" charset="0"/>
                        <a:ea typeface="바탕체" pitchFamily="17" charset="-127"/>
                        <a:cs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ko-KR" sz="2000" b="1" i="0" u="none" strike="noStrike" cap="none" normalizeH="0" baseline="0" smtClean="0">
                          <a:ln>
                            <a:noFill/>
                          </a:ln>
                          <a:solidFill>
                            <a:schemeClr val="tx1"/>
                          </a:solidFill>
                          <a:effectLst/>
                          <a:latin typeface="바탕체" pitchFamily="17" charset="-127"/>
                          <a:ea typeface="바탕체" pitchFamily="17" charset="-127"/>
                          <a:cs typeface="Arial" charset="0"/>
                        </a:rPr>
                        <a:t>0 </a:t>
                      </a:r>
                      <a:endParaRPr kumimoji="0" lang="en-US" altLang="ko-KR" sz="2000" b="1" i="0" u="none" strike="noStrike" cap="none" normalizeH="0" baseline="0" smtClean="0">
                        <a:ln>
                          <a:noFill/>
                        </a:ln>
                        <a:solidFill>
                          <a:schemeClr val="tx1"/>
                        </a:solidFill>
                        <a:effectLst/>
                        <a:latin typeface="Times New Roman" pitchFamily="18" charset="0"/>
                        <a:ea typeface="바탕체" pitchFamily="17" charset="-127"/>
                        <a:cs typeface="Arial" charset="0"/>
                      </a:endParaRPr>
                    </a:p>
                  </a:txBody>
                  <a:tcPr anchor="b" horzOverflow="overflow">
                    <a:lnL>
                      <a:noFill/>
                    </a:lnL>
                    <a:lnR cap="flat">
                      <a:noFill/>
                    </a:lnR>
                    <a:lnT>
                      <a:noFill/>
                    </a:lnT>
                    <a:lnB>
                      <a:noFill/>
                    </a:lnB>
                    <a:lnTlToBr>
                      <a:noFill/>
                    </a:lnTlToBr>
                    <a:lnBlToTr>
                      <a:noFill/>
                    </a:lnBlToTr>
                    <a:noFill/>
                  </a:tcPr>
                </a:tc>
              </a:tr>
              <a:tr h="427038">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ko-KR" altLang="en-US" sz="2000" b="1" i="0" u="none" strike="noStrike" cap="none" normalizeH="0" baseline="0" smtClean="0">
                          <a:ln>
                            <a:noFill/>
                          </a:ln>
                          <a:solidFill>
                            <a:schemeClr val="tx1"/>
                          </a:solidFill>
                          <a:effectLst/>
                          <a:latin typeface="바탕체" pitchFamily="17" charset="-127"/>
                          <a:ea typeface="바탕체" pitchFamily="17" charset="-127"/>
                          <a:cs typeface="Arial" charset="0"/>
                        </a:rPr>
                        <a:t>고정자산</a:t>
                      </a:r>
                      <a:endParaRPr kumimoji="0" lang="ko-KR" altLang="en-US" sz="2000" b="1" i="0" u="none" strike="noStrike" cap="none" normalizeH="0" baseline="0" smtClean="0">
                        <a:ln>
                          <a:noFill/>
                        </a:ln>
                        <a:solidFill>
                          <a:schemeClr val="tx1"/>
                        </a:solidFill>
                        <a:effectLst/>
                        <a:latin typeface="Times New Roman" pitchFamily="18" charset="0"/>
                        <a:ea typeface="바탕체" pitchFamily="17" charset="-127"/>
                        <a:cs typeface="Arial" charset="0"/>
                      </a:endParaRPr>
                    </a:p>
                  </a:txBody>
                  <a:tcPr anchor="b" horzOverflow="overflow">
                    <a:lnL cap="flat">
                      <a:noFill/>
                    </a:lnL>
                    <a:lnR>
                      <a:noFill/>
                    </a:lnR>
                    <a:lnT>
                      <a:noFill/>
                    </a:lnT>
                    <a:lnB>
                      <a:noFill/>
                    </a:lnB>
                    <a:lnTlToBr>
                      <a:noFill/>
                    </a:lnTlToBr>
                    <a:lnBlToTr>
                      <a:noFill/>
                    </a:lnBlToTr>
                    <a:solidFill>
                      <a:srgbClr val="FFFF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ko-KR" sz="2000" b="1" i="0" u="none" strike="noStrike" cap="none" normalizeH="0" baseline="0" smtClean="0">
                          <a:ln>
                            <a:noFill/>
                          </a:ln>
                          <a:solidFill>
                            <a:schemeClr val="tx1"/>
                          </a:solidFill>
                          <a:effectLst/>
                          <a:latin typeface="바탕체" pitchFamily="17" charset="-127"/>
                          <a:ea typeface="바탕체" pitchFamily="17" charset="-127"/>
                          <a:cs typeface="Arial" charset="0"/>
                        </a:rPr>
                        <a:t>1,402,651</a:t>
                      </a:r>
                      <a:endParaRPr kumimoji="0" lang="en-US" altLang="ko-KR" sz="2000" b="1" i="0" u="none" strike="noStrike" cap="none" normalizeH="0" baseline="0" smtClean="0">
                        <a:ln>
                          <a:noFill/>
                        </a:ln>
                        <a:solidFill>
                          <a:schemeClr val="tx1"/>
                        </a:solidFill>
                        <a:effectLst/>
                        <a:latin typeface="Times New Roman" pitchFamily="18" charset="0"/>
                        <a:ea typeface="바탕체" pitchFamily="17" charset="-127"/>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ko-KR" altLang="en-US" sz="2000" b="1" i="0" u="none" strike="noStrike" cap="none" normalizeH="0" baseline="0" smtClean="0">
                          <a:ln>
                            <a:noFill/>
                          </a:ln>
                          <a:solidFill>
                            <a:schemeClr val="tx1"/>
                          </a:solidFill>
                          <a:effectLst/>
                          <a:latin typeface="바탕체" pitchFamily="17" charset="-127"/>
                          <a:ea typeface="바탕체" pitchFamily="17" charset="-127"/>
                          <a:cs typeface="Arial" charset="0"/>
                        </a:rPr>
                        <a:t> 자본총계</a:t>
                      </a:r>
                      <a:endParaRPr kumimoji="0" lang="ko-KR" altLang="en-US" sz="2000" b="1" i="0" u="none" strike="noStrike" cap="none" normalizeH="0" baseline="0" smtClean="0">
                        <a:ln>
                          <a:noFill/>
                        </a:ln>
                        <a:solidFill>
                          <a:schemeClr val="tx1"/>
                        </a:solidFill>
                        <a:effectLst/>
                        <a:latin typeface="Times New Roman" pitchFamily="18" charset="0"/>
                        <a:ea typeface="바탕체" pitchFamily="17" charset="-127"/>
                        <a:cs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ko-KR" sz="2000" b="1" i="0" u="none" strike="noStrike" cap="none" normalizeH="0" baseline="0" smtClean="0">
                          <a:ln>
                            <a:noFill/>
                          </a:ln>
                          <a:solidFill>
                            <a:schemeClr val="tx1"/>
                          </a:solidFill>
                          <a:effectLst/>
                          <a:latin typeface="바탕체" pitchFamily="17" charset="-127"/>
                          <a:ea typeface="바탕체" pitchFamily="17" charset="-127"/>
                          <a:cs typeface="Arial" charset="0"/>
                        </a:rPr>
                        <a:t>837,803 </a:t>
                      </a:r>
                      <a:endParaRPr kumimoji="0" lang="en-US" altLang="ko-KR" sz="2000" b="1" i="0" u="none" strike="noStrike" cap="none" normalizeH="0" baseline="0" smtClean="0">
                        <a:ln>
                          <a:noFill/>
                        </a:ln>
                        <a:solidFill>
                          <a:schemeClr val="tx1"/>
                        </a:solidFill>
                        <a:effectLst/>
                        <a:latin typeface="Times New Roman" pitchFamily="18" charset="0"/>
                        <a:ea typeface="바탕체" pitchFamily="17" charset="-127"/>
                        <a:cs typeface="Arial" charset="0"/>
                      </a:endParaRPr>
                    </a:p>
                  </a:txBody>
                  <a:tcPr anchor="b" horzOverflow="overflow">
                    <a:lnL>
                      <a:noFill/>
                    </a:lnL>
                    <a:lnR cap="flat">
                      <a:noFill/>
                    </a:lnR>
                    <a:lnT>
                      <a:noFill/>
                    </a:lnT>
                    <a:lnB>
                      <a:noFill/>
                    </a:lnB>
                    <a:lnTlToBr>
                      <a:noFill/>
                    </a:lnTlToBr>
                    <a:lnBlToTr>
                      <a:noFill/>
                    </a:lnBlToTr>
                    <a:noFill/>
                  </a:tcPr>
                </a:tc>
              </a:tr>
              <a:tr h="650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ko-KR" altLang="en-US" sz="2000" b="1" i="0" u="none" strike="noStrike" cap="none" normalizeH="0" baseline="0" smtClean="0">
                          <a:ln>
                            <a:noFill/>
                          </a:ln>
                          <a:solidFill>
                            <a:schemeClr val="tx1"/>
                          </a:solidFill>
                          <a:effectLst/>
                          <a:latin typeface="바탕체" pitchFamily="17" charset="-127"/>
                          <a:ea typeface="바탕체" pitchFamily="17" charset="-127"/>
                          <a:cs typeface="Arial" charset="0"/>
                        </a:rPr>
                        <a:t>자산총계</a:t>
                      </a:r>
                      <a:endParaRPr kumimoji="0" lang="ko-KR" altLang="en-US" sz="2000" b="1" i="0" u="none" strike="noStrike" cap="none" normalizeH="0" baseline="0" smtClean="0">
                        <a:ln>
                          <a:noFill/>
                        </a:ln>
                        <a:solidFill>
                          <a:schemeClr val="tx1"/>
                        </a:solidFill>
                        <a:effectLst/>
                        <a:latin typeface="Times New Roman" pitchFamily="18" charset="0"/>
                        <a:ea typeface="바탕체" pitchFamily="17" charset="-127"/>
                        <a:cs typeface="Arial" charset="0"/>
                      </a:endParaRPr>
                    </a:p>
                  </a:txBody>
                  <a:tcPr anchor="b" horzOverflow="overflow">
                    <a:lnL cap="flat">
                      <a:noFill/>
                    </a:lnL>
                    <a:lnR>
                      <a:noFill/>
                    </a:lnR>
                    <a:lnT>
                      <a:noFill/>
                    </a:lnT>
                    <a:lnB cap="flat">
                      <a:noFill/>
                    </a:lnB>
                    <a:lnTlToBr>
                      <a:noFill/>
                    </a:lnTlToBr>
                    <a:lnBlToTr>
                      <a:noFill/>
                    </a:lnBlToTr>
                    <a:solidFill>
                      <a:srgbClr val="FFFF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ko-KR" sz="2000" b="1" i="0" u="none" strike="noStrike" cap="none" normalizeH="0" baseline="0" smtClean="0">
                          <a:ln>
                            <a:noFill/>
                          </a:ln>
                          <a:solidFill>
                            <a:schemeClr val="tx1"/>
                          </a:solidFill>
                          <a:effectLst/>
                          <a:latin typeface="바탕체" pitchFamily="17" charset="-127"/>
                          <a:ea typeface="바탕체" pitchFamily="17" charset="-127"/>
                          <a:cs typeface="Arial" charset="0"/>
                        </a:rPr>
                        <a:t>1,848,981 </a:t>
                      </a:r>
                      <a:endParaRPr kumimoji="0" lang="en-US" altLang="ko-KR" sz="2000" b="1" i="0" u="none" strike="noStrike" cap="none" normalizeH="0" baseline="0" smtClean="0">
                        <a:ln>
                          <a:noFill/>
                        </a:ln>
                        <a:solidFill>
                          <a:schemeClr val="tx1"/>
                        </a:solidFill>
                        <a:effectLst/>
                        <a:latin typeface="Times New Roman" pitchFamily="18" charset="0"/>
                        <a:ea typeface="바탕체" pitchFamily="17" charset="-127"/>
                        <a:cs typeface="Arial"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ko-KR" altLang="en-US" sz="2000" b="1" i="0" u="none" strike="noStrike" cap="none" normalizeH="0" baseline="0" smtClean="0">
                          <a:ln>
                            <a:noFill/>
                          </a:ln>
                          <a:solidFill>
                            <a:schemeClr val="tx1"/>
                          </a:solidFill>
                          <a:effectLst/>
                          <a:latin typeface="바탕체" pitchFamily="17" charset="-127"/>
                          <a:ea typeface="바탕체" pitchFamily="17" charset="-127"/>
                          <a:cs typeface="Arial" charset="0"/>
                        </a:rPr>
                        <a:t> 부채와자본총계</a:t>
                      </a:r>
                      <a:endParaRPr kumimoji="0" lang="ko-KR" altLang="en-US" sz="2000" b="1" i="0" u="none" strike="noStrike" cap="none" normalizeH="0" baseline="0" smtClean="0">
                        <a:ln>
                          <a:noFill/>
                        </a:ln>
                        <a:solidFill>
                          <a:schemeClr val="tx1"/>
                        </a:solidFill>
                        <a:effectLst/>
                        <a:latin typeface="Times New Roman" pitchFamily="18" charset="0"/>
                        <a:ea typeface="바탕체" pitchFamily="17" charset="-127"/>
                        <a:cs typeface="Arial" charset="0"/>
                      </a:endParaRPr>
                    </a:p>
                  </a:txBody>
                  <a:tcPr anchor="b" horzOverflow="overflow">
                    <a:lnL>
                      <a:noFill/>
                    </a:lnL>
                    <a:lnR>
                      <a:noFill/>
                    </a:lnR>
                    <a:lnT>
                      <a:noFill/>
                    </a:lnT>
                    <a:lnB cap="flat">
                      <a:noFill/>
                    </a:lnB>
                    <a:lnTlToBr>
                      <a:noFill/>
                    </a:lnTlToBr>
                    <a:lnBlToTr>
                      <a:noFill/>
                    </a:lnBlToTr>
                    <a:solidFill>
                      <a:srgbClr val="FFFF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ko-KR" sz="2000" b="1" i="0" u="none" strike="noStrike" cap="none" normalizeH="0" baseline="0" smtClean="0">
                          <a:ln>
                            <a:noFill/>
                          </a:ln>
                          <a:solidFill>
                            <a:schemeClr val="tx1"/>
                          </a:solidFill>
                          <a:effectLst/>
                          <a:latin typeface="바탕체" pitchFamily="17" charset="-127"/>
                          <a:ea typeface="바탕체" pitchFamily="17" charset="-127"/>
                          <a:cs typeface="Arial" charset="0"/>
                        </a:rPr>
                        <a:t>1,848,981</a:t>
                      </a:r>
                      <a:endParaRPr kumimoji="0" lang="en-US" altLang="ko-KR" sz="2000" b="1" i="0" u="none" strike="noStrike" cap="none" normalizeH="0" baseline="0" smtClean="0">
                        <a:ln>
                          <a:noFill/>
                        </a:ln>
                        <a:solidFill>
                          <a:schemeClr val="tx1"/>
                        </a:solidFill>
                        <a:effectLst/>
                        <a:latin typeface="Times New Roman" pitchFamily="18" charset="0"/>
                        <a:ea typeface="바탕체" pitchFamily="17" charset="-127"/>
                        <a:cs typeface="Arial" charset="0"/>
                      </a:endParaRPr>
                    </a:p>
                  </a:txBody>
                  <a:tcPr anchor="b" horzOverflow="overflow">
                    <a:lnL>
                      <a:noFill/>
                    </a:lnL>
                    <a:lnR cap="flat">
                      <a:noFill/>
                    </a:lnR>
                    <a:lnT>
                      <a:noFill/>
                    </a:lnT>
                    <a:lnB cap="flat">
                      <a:noFill/>
                    </a:lnB>
                    <a:lnTlToBr>
                      <a:noFill/>
                    </a:lnTlToBr>
                    <a:lnBlToTr>
                      <a:noFill/>
                    </a:lnBlToTr>
                    <a:noFill/>
                  </a:tcPr>
                </a:tc>
              </a:tr>
            </a:tbl>
          </a:graphicData>
        </a:graphic>
      </p:graphicFrame>
      <p:sp>
        <p:nvSpPr>
          <p:cNvPr id="44" name="슬라이드 번호 개체 틀 5"/>
          <p:cNvSpPr>
            <a:spLocks noGrp="1"/>
          </p:cNvSpPr>
          <p:nvPr>
            <p:ph type="sldNum" sz="quarter" idx="12"/>
          </p:nvPr>
        </p:nvSpPr>
        <p:spPr/>
        <p:txBody>
          <a:bodyPr/>
          <a:lstStyle/>
          <a:p>
            <a:pPr>
              <a:defRPr/>
            </a:pPr>
            <a:fld id="{A0EEEB72-4337-4EAB-81C0-617F87E04139}" type="slidenum">
              <a:rPr lang="ko-KR" altLang="en-US"/>
              <a:pPr>
                <a:defRPr/>
              </a:pPr>
              <a:t>13</a:t>
            </a:fld>
            <a:endParaRPr lang="en-US" altLang="ko-K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ko-KR" smtClean="0">
                <a:ea typeface="굴림" charset="-127"/>
              </a:rPr>
              <a:t>Par and No-Par Stock</a:t>
            </a:r>
          </a:p>
        </p:txBody>
      </p:sp>
      <p:sp>
        <p:nvSpPr>
          <p:cNvPr id="4" name="슬라이드 번호 개체 틀 5"/>
          <p:cNvSpPr>
            <a:spLocks noGrp="1"/>
          </p:cNvSpPr>
          <p:nvPr>
            <p:ph type="sldNum" sz="quarter" idx="12"/>
          </p:nvPr>
        </p:nvSpPr>
        <p:spPr/>
        <p:txBody>
          <a:bodyPr>
            <a:normAutofit fontScale="85000" lnSpcReduction="20000"/>
          </a:bodyPr>
          <a:lstStyle/>
          <a:p>
            <a:pPr>
              <a:defRPr/>
            </a:pPr>
            <a:fld id="{312DA16B-A7C8-4585-A3ED-66B2F30AB75B}" type="slidenum">
              <a:rPr lang="ko-KR" altLang="en-US"/>
              <a:pPr>
                <a:defRPr/>
              </a:pPr>
              <a:t>14</a:t>
            </a:fld>
            <a:endParaRPr lang="en-US" altLang="ko-KR"/>
          </a:p>
        </p:txBody>
      </p:sp>
      <p:sp>
        <p:nvSpPr>
          <p:cNvPr id="693251" name="Rectangle 3"/>
          <p:cNvSpPr>
            <a:spLocks noGrp="1" noChangeArrowheads="1"/>
          </p:cNvSpPr>
          <p:nvPr>
            <p:ph sz="quarter" idx="1"/>
          </p:nvPr>
        </p:nvSpPr>
        <p:spPr/>
        <p:txBody>
          <a:bodyPr/>
          <a:lstStyle/>
          <a:p>
            <a:pPr eaLnBrk="1" hangingPunct="1"/>
            <a:r>
              <a:rPr lang="en-US" altLang="ko-KR" smtClean="0">
                <a:ea typeface="굴림" charset="-127"/>
              </a:rPr>
              <a:t>The stated value on a stock certificate is called the </a:t>
            </a:r>
            <a:r>
              <a:rPr lang="en-US" altLang="ko-KR" i="1" smtClean="0">
                <a:ea typeface="굴림" charset="-127"/>
              </a:rPr>
              <a:t>par value</a:t>
            </a:r>
            <a:r>
              <a:rPr lang="en-US" altLang="ko-KR" smtClean="0">
                <a:ea typeface="굴림" charset="-127"/>
              </a:rPr>
              <a:t>.</a:t>
            </a:r>
          </a:p>
          <a:p>
            <a:pPr lvl="1" eaLnBrk="1" hangingPunct="1"/>
            <a:r>
              <a:rPr lang="en-US" altLang="ko-KR" smtClean="0">
                <a:ea typeface="굴림" charset="-127"/>
              </a:rPr>
              <a:t>Par value is an accounting value, not a market value.</a:t>
            </a:r>
          </a:p>
          <a:p>
            <a:pPr lvl="1" eaLnBrk="1" hangingPunct="1"/>
            <a:r>
              <a:rPr lang="en-US" altLang="ko-KR" smtClean="0">
                <a:ea typeface="굴림" charset="-127"/>
              </a:rPr>
              <a:t>The total par value (the number of shares multiplied by the par value of each share) is sometimes called the </a:t>
            </a:r>
            <a:r>
              <a:rPr lang="en-US" altLang="ko-KR" i="1" smtClean="0">
                <a:ea typeface="굴림" charset="-127"/>
              </a:rPr>
              <a:t>dedicated capital</a:t>
            </a:r>
            <a:r>
              <a:rPr lang="en-US" altLang="ko-KR" smtClean="0">
                <a:ea typeface="굴림" charset="-127"/>
              </a:rPr>
              <a:t> of the corporation.</a:t>
            </a:r>
          </a:p>
          <a:p>
            <a:pPr eaLnBrk="1" hangingPunct="1"/>
            <a:r>
              <a:rPr lang="en-US" altLang="ko-KR" smtClean="0">
                <a:ea typeface="굴림" charset="-127"/>
              </a:rPr>
              <a:t>Some stocks have no par value.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93251">
                                            <p:txEl>
                                              <p:pRg st="0" end="0"/>
                                            </p:txEl>
                                          </p:spTgt>
                                        </p:tgtEl>
                                        <p:attrNameLst>
                                          <p:attrName>style.visibility</p:attrName>
                                        </p:attrNameLst>
                                      </p:cBhvr>
                                      <p:to>
                                        <p:strVal val="visible"/>
                                      </p:to>
                                    </p:set>
                                    <p:animEffect transition="in" filter="fade">
                                      <p:cBhvr>
                                        <p:cTn id="7" dur="1000"/>
                                        <p:tgtEl>
                                          <p:spTgt spid="693251">
                                            <p:txEl>
                                              <p:pRg st="0" end="0"/>
                                            </p:txEl>
                                          </p:spTgt>
                                        </p:tgtEl>
                                      </p:cBhvr>
                                    </p:animEffect>
                                    <p:anim calcmode="lin" valueType="num">
                                      <p:cBhvr>
                                        <p:cTn id="8" dur="1000" fill="hold"/>
                                        <p:tgtEl>
                                          <p:spTgt spid="69325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93251">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93251">
                                            <p:txEl>
                                              <p:pRg st="1" end="1"/>
                                            </p:txEl>
                                          </p:spTgt>
                                        </p:tgtEl>
                                        <p:attrNameLst>
                                          <p:attrName>style.visibility</p:attrName>
                                        </p:attrNameLst>
                                      </p:cBhvr>
                                      <p:to>
                                        <p:strVal val="visible"/>
                                      </p:to>
                                    </p:set>
                                    <p:animEffect transition="in" filter="fade">
                                      <p:cBhvr>
                                        <p:cTn id="12" dur="1000"/>
                                        <p:tgtEl>
                                          <p:spTgt spid="693251">
                                            <p:txEl>
                                              <p:pRg st="1" end="1"/>
                                            </p:txEl>
                                          </p:spTgt>
                                        </p:tgtEl>
                                      </p:cBhvr>
                                    </p:animEffect>
                                    <p:anim calcmode="lin" valueType="num">
                                      <p:cBhvr>
                                        <p:cTn id="13" dur="1000" fill="hold"/>
                                        <p:tgtEl>
                                          <p:spTgt spid="693251">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693251">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93251">
                                            <p:txEl>
                                              <p:pRg st="2" end="2"/>
                                            </p:txEl>
                                          </p:spTgt>
                                        </p:tgtEl>
                                        <p:attrNameLst>
                                          <p:attrName>style.visibility</p:attrName>
                                        </p:attrNameLst>
                                      </p:cBhvr>
                                      <p:to>
                                        <p:strVal val="visible"/>
                                      </p:to>
                                    </p:set>
                                    <p:animEffect transition="in" filter="fade">
                                      <p:cBhvr>
                                        <p:cTn id="17" dur="1000"/>
                                        <p:tgtEl>
                                          <p:spTgt spid="693251">
                                            <p:txEl>
                                              <p:pRg st="2" end="2"/>
                                            </p:txEl>
                                          </p:spTgt>
                                        </p:tgtEl>
                                      </p:cBhvr>
                                    </p:animEffect>
                                    <p:anim calcmode="lin" valueType="num">
                                      <p:cBhvr>
                                        <p:cTn id="18" dur="1000" fill="hold"/>
                                        <p:tgtEl>
                                          <p:spTgt spid="693251">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69325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693251">
                                            <p:txEl>
                                              <p:pRg st="3" end="3"/>
                                            </p:txEl>
                                          </p:spTgt>
                                        </p:tgtEl>
                                        <p:attrNameLst>
                                          <p:attrName>style.visibility</p:attrName>
                                        </p:attrNameLst>
                                      </p:cBhvr>
                                      <p:to>
                                        <p:strVal val="visible"/>
                                      </p:to>
                                    </p:set>
                                    <p:animEffect transition="in" filter="fade">
                                      <p:cBhvr>
                                        <p:cTn id="24" dur="1000"/>
                                        <p:tgtEl>
                                          <p:spTgt spid="693251">
                                            <p:txEl>
                                              <p:pRg st="3" end="3"/>
                                            </p:txEl>
                                          </p:spTgt>
                                        </p:tgtEl>
                                      </p:cBhvr>
                                    </p:animEffect>
                                    <p:anim calcmode="lin" valueType="num">
                                      <p:cBhvr>
                                        <p:cTn id="25" dur="1000" fill="hold"/>
                                        <p:tgtEl>
                                          <p:spTgt spid="693251">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69325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3251"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4274" name="Rectangle 2"/>
          <p:cNvSpPr>
            <a:spLocks noGrp="1" noChangeArrowheads="1"/>
          </p:cNvSpPr>
          <p:nvPr>
            <p:ph type="title"/>
          </p:nvPr>
        </p:nvSpPr>
        <p:spPr/>
        <p:txBody>
          <a:bodyPr>
            <a:normAutofit/>
          </a:bodyPr>
          <a:lstStyle/>
          <a:p>
            <a:pPr eaLnBrk="1" fontAlgn="auto" hangingPunct="1">
              <a:spcAft>
                <a:spcPts val="0"/>
              </a:spcAft>
              <a:defRPr/>
            </a:pPr>
            <a:r>
              <a:rPr lang="en-US" altLang="ko-KR">
                <a:ea typeface="굴림" charset="-127"/>
              </a:rPr>
              <a:t>Authorized vs. Issued Common Stock</a:t>
            </a:r>
          </a:p>
        </p:txBody>
      </p:sp>
      <p:sp>
        <p:nvSpPr>
          <p:cNvPr id="4" name="슬라이드 번호 개체 틀 5"/>
          <p:cNvSpPr>
            <a:spLocks noGrp="1"/>
          </p:cNvSpPr>
          <p:nvPr>
            <p:ph type="sldNum" sz="quarter" idx="12"/>
          </p:nvPr>
        </p:nvSpPr>
        <p:spPr/>
        <p:txBody>
          <a:bodyPr>
            <a:normAutofit fontScale="85000" lnSpcReduction="20000"/>
          </a:bodyPr>
          <a:lstStyle/>
          <a:p>
            <a:pPr>
              <a:defRPr/>
            </a:pPr>
            <a:fld id="{685B6A42-427C-4B6D-AE8B-D24B5F12A1ED}" type="slidenum">
              <a:rPr lang="ko-KR" altLang="en-US"/>
              <a:pPr>
                <a:defRPr/>
              </a:pPr>
              <a:t>15</a:t>
            </a:fld>
            <a:endParaRPr lang="en-US" altLang="ko-KR"/>
          </a:p>
        </p:txBody>
      </p:sp>
      <p:sp>
        <p:nvSpPr>
          <p:cNvPr id="694275" name="Rectangle 3"/>
          <p:cNvSpPr>
            <a:spLocks noGrp="1" noChangeArrowheads="1"/>
          </p:cNvSpPr>
          <p:nvPr>
            <p:ph sz="quarter" idx="1"/>
          </p:nvPr>
        </p:nvSpPr>
        <p:spPr/>
        <p:txBody>
          <a:bodyPr/>
          <a:lstStyle/>
          <a:p>
            <a:pPr eaLnBrk="1" hangingPunct="1"/>
            <a:r>
              <a:rPr lang="en-US" altLang="ko-KR" sz="2400" smtClean="0">
                <a:ea typeface="굴림" charset="-127"/>
              </a:rPr>
              <a:t>The articles of incorporation must state the number of shares of common stock the corporation is authorized to issue.</a:t>
            </a:r>
          </a:p>
          <a:p>
            <a:pPr eaLnBrk="1" hangingPunct="1"/>
            <a:r>
              <a:rPr lang="en-US" altLang="ko-KR" sz="2400" smtClean="0">
                <a:ea typeface="굴림" charset="-127"/>
              </a:rPr>
              <a:t>The board of directors, after a vote of the shareholders, may amend the articles of incorporation to increase the number of shares.</a:t>
            </a:r>
          </a:p>
          <a:p>
            <a:pPr lvl="1" eaLnBrk="1" hangingPunct="1"/>
            <a:r>
              <a:rPr lang="en-US" altLang="ko-KR" smtClean="0">
                <a:ea typeface="굴림" charset="-127"/>
              </a:rPr>
              <a:t>Authorizing a large number of shares may worry investors about </a:t>
            </a:r>
            <a:r>
              <a:rPr lang="en-US" altLang="ko-KR" i="1" smtClean="0">
                <a:ea typeface="굴림" charset="-127"/>
              </a:rPr>
              <a:t>dilution</a:t>
            </a:r>
            <a:r>
              <a:rPr lang="en-US" altLang="ko-KR" smtClean="0">
                <a:ea typeface="굴림" charset="-127"/>
              </a:rPr>
              <a:t> because authorized shares can be issued later with the approval of the board of directors but without a vote of the shareholders.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94275">
                                            <p:txEl>
                                              <p:pRg st="0" end="0"/>
                                            </p:txEl>
                                          </p:spTgt>
                                        </p:tgtEl>
                                        <p:attrNameLst>
                                          <p:attrName>style.visibility</p:attrName>
                                        </p:attrNameLst>
                                      </p:cBhvr>
                                      <p:to>
                                        <p:strVal val="visible"/>
                                      </p:to>
                                    </p:set>
                                    <p:animEffect transition="in" filter="fade">
                                      <p:cBhvr>
                                        <p:cTn id="7" dur="1000"/>
                                        <p:tgtEl>
                                          <p:spTgt spid="694275">
                                            <p:txEl>
                                              <p:pRg st="0" end="0"/>
                                            </p:txEl>
                                          </p:spTgt>
                                        </p:tgtEl>
                                      </p:cBhvr>
                                    </p:animEffect>
                                    <p:anim calcmode="lin" valueType="num">
                                      <p:cBhvr>
                                        <p:cTn id="8" dur="1000" fill="hold"/>
                                        <p:tgtEl>
                                          <p:spTgt spid="694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942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94275">
                                            <p:txEl>
                                              <p:pRg st="1" end="1"/>
                                            </p:txEl>
                                          </p:spTgt>
                                        </p:tgtEl>
                                        <p:attrNameLst>
                                          <p:attrName>style.visibility</p:attrName>
                                        </p:attrNameLst>
                                      </p:cBhvr>
                                      <p:to>
                                        <p:strVal val="visible"/>
                                      </p:to>
                                    </p:set>
                                    <p:animEffect transition="in" filter="fade">
                                      <p:cBhvr>
                                        <p:cTn id="14" dur="1000"/>
                                        <p:tgtEl>
                                          <p:spTgt spid="694275">
                                            <p:txEl>
                                              <p:pRg st="1" end="1"/>
                                            </p:txEl>
                                          </p:spTgt>
                                        </p:tgtEl>
                                      </p:cBhvr>
                                    </p:animEffect>
                                    <p:anim calcmode="lin" valueType="num">
                                      <p:cBhvr>
                                        <p:cTn id="15" dur="1000" fill="hold"/>
                                        <p:tgtEl>
                                          <p:spTgt spid="69427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94275">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694275">
                                            <p:txEl>
                                              <p:pRg st="2" end="2"/>
                                            </p:txEl>
                                          </p:spTgt>
                                        </p:tgtEl>
                                        <p:attrNameLst>
                                          <p:attrName>style.visibility</p:attrName>
                                        </p:attrNameLst>
                                      </p:cBhvr>
                                      <p:to>
                                        <p:strVal val="visible"/>
                                      </p:to>
                                    </p:set>
                                    <p:animEffect transition="in" filter="fade">
                                      <p:cBhvr>
                                        <p:cTn id="19" dur="1000"/>
                                        <p:tgtEl>
                                          <p:spTgt spid="694275">
                                            <p:txEl>
                                              <p:pRg st="2" end="2"/>
                                            </p:txEl>
                                          </p:spTgt>
                                        </p:tgtEl>
                                      </p:cBhvr>
                                    </p:animEffect>
                                    <p:anim calcmode="lin" valueType="num">
                                      <p:cBhvr>
                                        <p:cTn id="20" dur="1000" fill="hold"/>
                                        <p:tgtEl>
                                          <p:spTgt spid="69427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69427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4275"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ko-KR" smtClean="0">
                <a:ea typeface="굴림" charset="-127"/>
              </a:rPr>
              <a:t>Capital Surplus</a:t>
            </a:r>
          </a:p>
        </p:txBody>
      </p:sp>
      <p:sp>
        <p:nvSpPr>
          <p:cNvPr id="4" name="슬라이드 번호 개체 틀 5"/>
          <p:cNvSpPr>
            <a:spLocks noGrp="1"/>
          </p:cNvSpPr>
          <p:nvPr>
            <p:ph type="sldNum" sz="quarter" idx="12"/>
          </p:nvPr>
        </p:nvSpPr>
        <p:spPr/>
        <p:txBody>
          <a:bodyPr>
            <a:normAutofit fontScale="85000" lnSpcReduction="20000"/>
          </a:bodyPr>
          <a:lstStyle/>
          <a:p>
            <a:pPr>
              <a:defRPr/>
            </a:pPr>
            <a:fld id="{A0988C1E-D031-49D0-97EF-E6F46D34B192}" type="slidenum">
              <a:rPr lang="ko-KR" altLang="en-US"/>
              <a:pPr>
                <a:defRPr/>
              </a:pPr>
              <a:t>16</a:t>
            </a:fld>
            <a:endParaRPr lang="en-US" altLang="ko-KR"/>
          </a:p>
        </p:txBody>
      </p:sp>
      <p:sp>
        <p:nvSpPr>
          <p:cNvPr id="695299" name="Rectangle 3"/>
          <p:cNvSpPr>
            <a:spLocks noGrp="1" noChangeArrowheads="1"/>
          </p:cNvSpPr>
          <p:nvPr>
            <p:ph sz="quarter" idx="1"/>
          </p:nvPr>
        </p:nvSpPr>
        <p:spPr/>
        <p:txBody>
          <a:bodyPr/>
          <a:lstStyle/>
          <a:p>
            <a:pPr eaLnBrk="1" hangingPunct="1"/>
            <a:r>
              <a:rPr lang="en-US" altLang="ko-KR" smtClean="0">
                <a:ea typeface="굴림" charset="-127"/>
              </a:rPr>
              <a:t>Usually refers to amounts of directly contributed equity capital in excess of the par value.</a:t>
            </a:r>
          </a:p>
          <a:p>
            <a:pPr lvl="1" eaLnBrk="1" hangingPunct="1"/>
            <a:r>
              <a:rPr lang="en-US" altLang="ko-KR" smtClean="0">
                <a:ea typeface="굴림" charset="-127"/>
              </a:rPr>
              <a:t>For example, suppose 1,000 shares of common stock having a par value of $1 each are sold to investors for $8 per share. The capital surplus would be </a:t>
            </a:r>
          </a:p>
          <a:p>
            <a:pPr lvl="1" algn="ctr" eaLnBrk="1" hangingPunct="1">
              <a:buFontTx/>
              <a:buNone/>
            </a:pPr>
            <a:r>
              <a:rPr lang="en-US" altLang="ko-KR" smtClean="0">
                <a:ea typeface="굴림" charset="-127"/>
              </a:rPr>
              <a:t>($8 </a:t>
            </a:r>
            <a:r>
              <a:rPr lang="en-US" altLang="ko-KR" smtClean="0">
                <a:ea typeface="굴림" charset="-127"/>
                <a:cs typeface="Times New Roman" pitchFamily="18" charset="0"/>
              </a:rPr>
              <a:t>– $1) × 1,000 = $7,000</a:t>
            </a:r>
            <a:endParaRPr lang="en-US" altLang="ko-KR" smtClean="0">
              <a:ea typeface="굴림" charset="-127"/>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95299">
                                            <p:txEl>
                                              <p:pRg st="0" end="0"/>
                                            </p:txEl>
                                          </p:spTgt>
                                        </p:tgtEl>
                                        <p:attrNameLst>
                                          <p:attrName>style.visibility</p:attrName>
                                        </p:attrNameLst>
                                      </p:cBhvr>
                                      <p:to>
                                        <p:strVal val="visible"/>
                                      </p:to>
                                    </p:set>
                                    <p:animEffect transition="in" filter="fade">
                                      <p:cBhvr>
                                        <p:cTn id="7" dur="1000"/>
                                        <p:tgtEl>
                                          <p:spTgt spid="695299">
                                            <p:txEl>
                                              <p:pRg st="0" end="0"/>
                                            </p:txEl>
                                          </p:spTgt>
                                        </p:tgtEl>
                                      </p:cBhvr>
                                    </p:animEffect>
                                    <p:anim calcmode="lin" valueType="num">
                                      <p:cBhvr>
                                        <p:cTn id="8" dur="1000" fill="hold"/>
                                        <p:tgtEl>
                                          <p:spTgt spid="695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95299">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95299">
                                            <p:txEl>
                                              <p:pRg st="1" end="1"/>
                                            </p:txEl>
                                          </p:spTgt>
                                        </p:tgtEl>
                                        <p:attrNameLst>
                                          <p:attrName>style.visibility</p:attrName>
                                        </p:attrNameLst>
                                      </p:cBhvr>
                                      <p:to>
                                        <p:strVal val="visible"/>
                                      </p:to>
                                    </p:set>
                                    <p:animEffect transition="in" filter="fade">
                                      <p:cBhvr>
                                        <p:cTn id="12" dur="1000"/>
                                        <p:tgtEl>
                                          <p:spTgt spid="695299">
                                            <p:txEl>
                                              <p:pRg st="1" end="1"/>
                                            </p:txEl>
                                          </p:spTgt>
                                        </p:tgtEl>
                                      </p:cBhvr>
                                    </p:animEffect>
                                    <p:anim calcmode="lin" valueType="num">
                                      <p:cBhvr>
                                        <p:cTn id="13" dur="1000" fill="hold"/>
                                        <p:tgtEl>
                                          <p:spTgt spid="695299">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695299">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95299">
                                            <p:txEl>
                                              <p:pRg st="2" end="2"/>
                                            </p:txEl>
                                          </p:spTgt>
                                        </p:tgtEl>
                                        <p:attrNameLst>
                                          <p:attrName>style.visibility</p:attrName>
                                        </p:attrNameLst>
                                      </p:cBhvr>
                                      <p:to>
                                        <p:strVal val="visible"/>
                                      </p:to>
                                    </p:set>
                                    <p:animEffect transition="in" filter="fade">
                                      <p:cBhvr>
                                        <p:cTn id="17" dur="1000"/>
                                        <p:tgtEl>
                                          <p:spTgt spid="695299">
                                            <p:txEl>
                                              <p:pRg st="2" end="2"/>
                                            </p:txEl>
                                          </p:spTgt>
                                        </p:tgtEl>
                                      </p:cBhvr>
                                    </p:animEffect>
                                    <p:anim calcmode="lin" valueType="num">
                                      <p:cBhvr>
                                        <p:cTn id="18" dur="1000" fill="hold"/>
                                        <p:tgtEl>
                                          <p:spTgt spid="695299">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69529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5299"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ko-KR" smtClean="0">
                <a:ea typeface="굴림" charset="-127"/>
              </a:rPr>
              <a:t>Retained Earnings</a:t>
            </a:r>
          </a:p>
        </p:txBody>
      </p:sp>
      <p:sp>
        <p:nvSpPr>
          <p:cNvPr id="4" name="슬라이드 번호 개체 틀 5"/>
          <p:cNvSpPr>
            <a:spLocks noGrp="1"/>
          </p:cNvSpPr>
          <p:nvPr>
            <p:ph type="sldNum" sz="quarter" idx="12"/>
          </p:nvPr>
        </p:nvSpPr>
        <p:spPr/>
        <p:txBody>
          <a:bodyPr>
            <a:normAutofit fontScale="85000" lnSpcReduction="20000"/>
          </a:bodyPr>
          <a:lstStyle/>
          <a:p>
            <a:pPr>
              <a:defRPr/>
            </a:pPr>
            <a:fld id="{B5AD6EF1-F969-45F3-AEAA-2FFF95EB8E4D}" type="slidenum">
              <a:rPr lang="ko-KR" altLang="en-US"/>
              <a:pPr>
                <a:defRPr/>
              </a:pPr>
              <a:t>17</a:t>
            </a:fld>
            <a:endParaRPr lang="en-US" altLang="ko-KR"/>
          </a:p>
        </p:txBody>
      </p:sp>
      <p:sp>
        <p:nvSpPr>
          <p:cNvPr id="696323" name="Rectangle 3"/>
          <p:cNvSpPr>
            <a:spLocks noGrp="1" noChangeArrowheads="1"/>
          </p:cNvSpPr>
          <p:nvPr>
            <p:ph sz="quarter" idx="1"/>
          </p:nvPr>
        </p:nvSpPr>
        <p:spPr/>
        <p:txBody>
          <a:bodyPr/>
          <a:lstStyle/>
          <a:p>
            <a:pPr eaLnBrk="1" hangingPunct="1"/>
            <a:r>
              <a:rPr lang="en-US" altLang="ko-KR" smtClean="0">
                <a:ea typeface="굴림" charset="-127"/>
              </a:rPr>
              <a:t>Not many firms pay out 100 percent of their earnings as dividends.</a:t>
            </a:r>
          </a:p>
          <a:p>
            <a:pPr eaLnBrk="1" hangingPunct="1"/>
            <a:r>
              <a:rPr lang="en-US" altLang="ko-KR" smtClean="0">
                <a:ea typeface="굴림" charset="-127"/>
              </a:rPr>
              <a:t>The earnings that are not paid out as dividends are referred to as </a:t>
            </a:r>
            <a:r>
              <a:rPr lang="en-US" altLang="ko-KR" i="1" smtClean="0">
                <a:ea typeface="굴림" charset="-127"/>
              </a:rPr>
              <a:t>retained earnings</a:t>
            </a:r>
            <a:r>
              <a:rPr lang="en-US" altLang="ko-KR" smtClean="0">
                <a:ea typeface="굴림" charset="-127"/>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96323">
                                            <p:txEl>
                                              <p:pRg st="0" end="0"/>
                                            </p:txEl>
                                          </p:spTgt>
                                        </p:tgtEl>
                                        <p:attrNameLst>
                                          <p:attrName>style.visibility</p:attrName>
                                        </p:attrNameLst>
                                      </p:cBhvr>
                                      <p:to>
                                        <p:strVal val="visible"/>
                                      </p:to>
                                    </p:set>
                                    <p:animEffect transition="in" filter="fade">
                                      <p:cBhvr>
                                        <p:cTn id="7" dur="1000"/>
                                        <p:tgtEl>
                                          <p:spTgt spid="696323">
                                            <p:txEl>
                                              <p:pRg st="0" end="0"/>
                                            </p:txEl>
                                          </p:spTgt>
                                        </p:tgtEl>
                                      </p:cBhvr>
                                    </p:animEffect>
                                    <p:anim calcmode="lin" valueType="num">
                                      <p:cBhvr>
                                        <p:cTn id="8" dur="1000" fill="hold"/>
                                        <p:tgtEl>
                                          <p:spTgt spid="696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963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96323">
                                            <p:txEl>
                                              <p:pRg st="1" end="1"/>
                                            </p:txEl>
                                          </p:spTgt>
                                        </p:tgtEl>
                                        <p:attrNameLst>
                                          <p:attrName>style.visibility</p:attrName>
                                        </p:attrNameLst>
                                      </p:cBhvr>
                                      <p:to>
                                        <p:strVal val="visible"/>
                                      </p:to>
                                    </p:set>
                                    <p:animEffect transition="in" filter="fade">
                                      <p:cBhvr>
                                        <p:cTn id="14" dur="1000"/>
                                        <p:tgtEl>
                                          <p:spTgt spid="696323">
                                            <p:txEl>
                                              <p:pRg st="1" end="1"/>
                                            </p:txEl>
                                          </p:spTgt>
                                        </p:tgtEl>
                                      </p:cBhvr>
                                    </p:animEffect>
                                    <p:anim calcmode="lin" valueType="num">
                                      <p:cBhvr>
                                        <p:cTn id="15" dur="1000" fill="hold"/>
                                        <p:tgtEl>
                                          <p:spTgt spid="69632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9632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2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7346" name="Rectangle 2"/>
          <p:cNvSpPr>
            <a:spLocks noGrp="1" noChangeArrowheads="1"/>
          </p:cNvSpPr>
          <p:nvPr>
            <p:ph type="title"/>
          </p:nvPr>
        </p:nvSpPr>
        <p:spPr>
          <a:xfrm>
            <a:off x="609600" y="381000"/>
            <a:ext cx="7924800" cy="685800"/>
          </a:xfrm>
        </p:spPr>
        <p:txBody>
          <a:bodyPr>
            <a:normAutofit/>
          </a:bodyPr>
          <a:lstStyle/>
          <a:p>
            <a:pPr eaLnBrk="1" fontAlgn="auto" hangingPunct="1">
              <a:spcAft>
                <a:spcPts val="0"/>
              </a:spcAft>
              <a:defRPr/>
            </a:pPr>
            <a:r>
              <a:rPr lang="en-US" altLang="ko-KR" sz="2800" b="1" dirty="0" smtClean="0">
                <a:ea typeface="굴림" charset="-127"/>
              </a:rPr>
              <a:t>Market Value, Book Value, and Replacement Value</a:t>
            </a:r>
            <a:endParaRPr lang="en-US" altLang="ko-KR" sz="2800" b="1" dirty="0">
              <a:ea typeface="굴림" charset="-127"/>
            </a:endParaRPr>
          </a:p>
        </p:txBody>
      </p:sp>
      <p:sp>
        <p:nvSpPr>
          <p:cNvPr id="7" name="슬라이드 번호 개체 틀 5"/>
          <p:cNvSpPr>
            <a:spLocks noGrp="1"/>
          </p:cNvSpPr>
          <p:nvPr>
            <p:ph type="sldNum" sz="quarter" idx="12"/>
          </p:nvPr>
        </p:nvSpPr>
        <p:spPr/>
        <p:txBody>
          <a:bodyPr>
            <a:normAutofit fontScale="85000" lnSpcReduction="20000"/>
          </a:bodyPr>
          <a:lstStyle/>
          <a:p>
            <a:pPr>
              <a:defRPr/>
            </a:pPr>
            <a:fld id="{08F3887C-FD2E-40CF-9999-3CCFF9E11491}" type="slidenum">
              <a:rPr lang="ko-KR" altLang="en-US"/>
              <a:pPr>
                <a:defRPr/>
              </a:pPr>
              <a:t>18</a:t>
            </a:fld>
            <a:endParaRPr lang="en-US" altLang="ko-KR"/>
          </a:p>
        </p:txBody>
      </p:sp>
      <p:sp>
        <p:nvSpPr>
          <p:cNvPr id="697347" name="Rectangle 3"/>
          <p:cNvSpPr>
            <a:spLocks noGrp="1" noChangeArrowheads="1"/>
          </p:cNvSpPr>
          <p:nvPr>
            <p:ph sz="quarter" idx="1"/>
          </p:nvPr>
        </p:nvSpPr>
        <p:spPr>
          <a:xfrm>
            <a:off x="762000" y="1905000"/>
            <a:ext cx="7696200" cy="4343400"/>
          </a:xfrm>
        </p:spPr>
        <p:txBody>
          <a:bodyPr/>
          <a:lstStyle/>
          <a:p>
            <a:pPr eaLnBrk="1" hangingPunct="1">
              <a:lnSpc>
                <a:spcPct val="90000"/>
              </a:lnSpc>
            </a:pPr>
            <a:r>
              <a:rPr lang="en-US" altLang="ko-KR" sz="2400" dirty="0" smtClean="0">
                <a:latin typeface="Arial" pitchFamily="34" charset="0"/>
                <a:ea typeface="굴림" charset="-127"/>
                <a:cs typeface="Arial" pitchFamily="34" charset="0"/>
              </a:rPr>
              <a:t>Market Value (Market Capitalization) is </a:t>
            </a:r>
          </a:p>
          <a:p>
            <a:pPr lvl="1" eaLnBrk="1" hangingPunct="1">
              <a:lnSpc>
                <a:spcPct val="90000"/>
              </a:lnSpc>
            </a:pPr>
            <a:r>
              <a:rPr lang="en-US" altLang="ko-KR" sz="2000" b="1" dirty="0" smtClean="0">
                <a:latin typeface="Arial" pitchFamily="34" charset="0"/>
                <a:ea typeface="굴림" charset="-127"/>
                <a:cs typeface="Arial" pitchFamily="34" charset="0"/>
              </a:rPr>
              <a:t>the price of the stock x  the number of shares outstanding</a:t>
            </a:r>
            <a:r>
              <a:rPr lang="en-US" altLang="ko-KR" sz="2000" dirty="0" smtClean="0">
                <a:latin typeface="Arial" pitchFamily="34" charset="0"/>
                <a:ea typeface="굴림" charset="-127"/>
                <a:cs typeface="Arial" pitchFamily="34" charset="0"/>
              </a:rPr>
              <a:t>. </a:t>
            </a:r>
          </a:p>
          <a:p>
            <a:pPr eaLnBrk="1" hangingPunct="1">
              <a:lnSpc>
                <a:spcPct val="90000"/>
              </a:lnSpc>
            </a:pPr>
            <a:r>
              <a:rPr lang="en-US" altLang="ko-KR" sz="2400" dirty="0" smtClean="0">
                <a:latin typeface="Arial" pitchFamily="34" charset="0"/>
                <a:ea typeface="굴림" charset="-127"/>
                <a:cs typeface="Arial" pitchFamily="34" charset="0"/>
              </a:rPr>
              <a:t>Book Value  (of the book value of the firm.)</a:t>
            </a:r>
          </a:p>
          <a:p>
            <a:pPr lvl="1" eaLnBrk="1" hangingPunct="1">
              <a:lnSpc>
                <a:spcPct val="90000"/>
              </a:lnSpc>
            </a:pPr>
            <a:r>
              <a:rPr lang="en-US" altLang="ko-KR" sz="2000" b="1" dirty="0" smtClean="0">
                <a:latin typeface="Arial" pitchFamily="34" charset="0"/>
                <a:ea typeface="굴림" charset="-127"/>
                <a:cs typeface="Arial" pitchFamily="34" charset="0"/>
              </a:rPr>
              <a:t>The sum of par value, capital surplus, and accumulated retained earnings is the </a:t>
            </a:r>
            <a:r>
              <a:rPr lang="en-US" altLang="ko-KR" sz="2000" b="1" i="1" dirty="0" smtClean="0">
                <a:latin typeface="Arial" pitchFamily="34" charset="0"/>
                <a:ea typeface="굴림" charset="-127"/>
                <a:cs typeface="Arial" pitchFamily="34" charset="0"/>
              </a:rPr>
              <a:t>common equity</a:t>
            </a:r>
            <a:r>
              <a:rPr lang="en-US" altLang="ko-KR" sz="2000" b="1" dirty="0" smtClean="0">
                <a:latin typeface="Arial" pitchFamily="34" charset="0"/>
                <a:ea typeface="굴림" charset="-127"/>
                <a:cs typeface="Arial" pitchFamily="34" charset="0"/>
              </a:rPr>
              <a:t> of the firm</a:t>
            </a:r>
          </a:p>
          <a:p>
            <a:pPr eaLnBrk="1" hangingPunct="1">
              <a:lnSpc>
                <a:spcPct val="90000"/>
              </a:lnSpc>
            </a:pPr>
            <a:r>
              <a:rPr lang="en-US" altLang="ko-KR" sz="2400" dirty="0" smtClean="0">
                <a:latin typeface="Arial" pitchFamily="34" charset="0"/>
                <a:ea typeface="굴림" charset="-127"/>
                <a:cs typeface="Arial" pitchFamily="34" charset="0"/>
              </a:rPr>
              <a:t>Replacement Value</a:t>
            </a:r>
          </a:p>
          <a:p>
            <a:pPr lvl="1" eaLnBrk="1" hangingPunct="1">
              <a:lnSpc>
                <a:spcPct val="90000"/>
              </a:lnSpc>
            </a:pPr>
            <a:r>
              <a:rPr lang="en-US" altLang="ko-KR" dirty="0" smtClean="0">
                <a:latin typeface="Arial" pitchFamily="34" charset="0"/>
                <a:ea typeface="굴림" charset="-127"/>
                <a:cs typeface="Arial" pitchFamily="34" charset="0"/>
              </a:rPr>
              <a:t>The current cost of replacing the assets of the firm.</a:t>
            </a:r>
          </a:p>
          <a:p>
            <a:pPr eaLnBrk="1" hangingPunct="1">
              <a:lnSpc>
                <a:spcPct val="90000"/>
              </a:lnSpc>
            </a:pPr>
            <a:r>
              <a:rPr lang="en-US" altLang="ko-KR" sz="2400" dirty="0" smtClean="0">
                <a:latin typeface="Arial" pitchFamily="34" charset="0"/>
                <a:ea typeface="굴림" charset="-127"/>
                <a:cs typeface="Arial" pitchFamily="34" charset="0"/>
              </a:rPr>
              <a:t>At the time a firm purchases an asset, market value, book value, and replacement value are equal.</a:t>
            </a:r>
          </a:p>
        </p:txBody>
      </p:sp>
      <p:sp>
        <p:nvSpPr>
          <p:cNvPr id="3079" name="Line 5"/>
          <p:cNvSpPr>
            <a:spLocks noChangeShapeType="1"/>
          </p:cNvSpPr>
          <p:nvPr/>
        </p:nvSpPr>
        <p:spPr bwMode="auto">
          <a:xfrm>
            <a:off x="914400" y="1066800"/>
            <a:ext cx="8001000" cy="0"/>
          </a:xfrm>
          <a:prstGeom prst="line">
            <a:avLst/>
          </a:prstGeom>
          <a:noFill/>
          <a:ln w="57150" cap="sq" cmpd="thinThick">
            <a:solidFill>
              <a:srgbClr val="7C4818"/>
            </a:solidFill>
            <a:round/>
            <a:headEnd type="none" w="sm" len="sm"/>
            <a:tailEnd type="none" w="sm" len="sm"/>
          </a:ln>
        </p:spPr>
        <p:txBody>
          <a:bodyPr wrap="none"/>
          <a:lstStyle/>
          <a:p>
            <a:endParaRPr lang="en-US"/>
          </a:p>
        </p:txBody>
      </p:sp>
      <p:graphicFrame>
        <p:nvGraphicFramePr>
          <p:cNvPr id="3074" name="Object 6"/>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3075" name="Equation" r:id="rId3" imgW="114120" imgH="215640" progId="Equation.3">
                  <p:embed/>
                </p:oleObj>
              </mc:Choice>
              <mc:Fallback>
                <p:oleObj name="Equation" r:id="rId3" imgW="114120" imgH="21564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97347">
                                            <p:txEl>
                                              <p:pRg st="0" end="0"/>
                                            </p:txEl>
                                          </p:spTgt>
                                        </p:tgtEl>
                                        <p:attrNameLst>
                                          <p:attrName>style.visibility</p:attrName>
                                        </p:attrNameLst>
                                      </p:cBhvr>
                                      <p:to>
                                        <p:strVal val="visible"/>
                                      </p:to>
                                    </p:set>
                                    <p:animEffect transition="in" filter="fade">
                                      <p:cBhvr>
                                        <p:cTn id="7" dur="1000"/>
                                        <p:tgtEl>
                                          <p:spTgt spid="697347">
                                            <p:txEl>
                                              <p:pRg st="0" end="0"/>
                                            </p:txEl>
                                          </p:spTgt>
                                        </p:tgtEl>
                                      </p:cBhvr>
                                    </p:animEffect>
                                    <p:anim calcmode="lin" valueType="num">
                                      <p:cBhvr>
                                        <p:cTn id="8" dur="1000" fill="hold"/>
                                        <p:tgtEl>
                                          <p:spTgt spid="69734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9734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97347">
                                            <p:txEl>
                                              <p:pRg st="1" end="1"/>
                                            </p:txEl>
                                          </p:spTgt>
                                        </p:tgtEl>
                                        <p:attrNameLst>
                                          <p:attrName>style.visibility</p:attrName>
                                        </p:attrNameLst>
                                      </p:cBhvr>
                                      <p:to>
                                        <p:strVal val="visible"/>
                                      </p:to>
                                    </p:set>
                                    <p:animEffect transition="in" filter="fade">
                                      <p:cBhvr>
                                        <p:cTn id="12" dur="1000"/>
                                        <p:tgtEl>
                                          <p:spTgt spid="697347">
                                            <p:txEl>
                                              <p:pRg st="1" end="1"/>
                                            </p:txEl>
                                          </p:spTgt>
                                        </p:tgtEl>
                                      </p:cBhvr>
                                    </p:animEffect>
                                    <p:anim calcmode="lin" valueType="num">
                                      <p:cBhvr>
                                        <p:cTn id="13" dur="1000" fill="hold"/>
                                        <p:tgtEl>
                                          <p:spTgt spid="69734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69734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97347">
                                            <p:txEl>
                                              <p:pRg st="2" end="2"/>
                                            </p:txEl>
                                          </p:spTgt>
                                        </p:tgtEl>
                                        <p:attrNameLst>
                                          <p:attrName>style.visibility</p:attrName>
                                        </p:attrNameLst>
                                      </p:cBhvr>
                                      <p:to>
                                        <p:strVal val="visible"/>
                                      </p:to>
                                    </p:set>
                                    <p:animEffect transition="in" filter="fade">
                                      <p:cBhvr>
                                        <p:cTn id="19" dur="1000"/>
                                        <p:tgtEl>
                                          <p:spTgt spid="697347">
                                            <p:txEl>
                                              <p:pRg st="2" end="2"/>
                                            </p:txEl>
                                          </p:spTgt>
                                        </p:tgtEl>
                                      </p:cBhvr>
                                    </p:animEffect>
                                    <p:anim calcmode="lin" valueType="num">
                                      <p:cBhvr>
                                        <p:cTn id="20" dur="1000" fill="hold"/>
                                        <p:tgtEl>
                                          <p:spTgt spid="69734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697347">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697347">
                                            <p:txEl>
                                              <p:pRg st="3" end="3"/>
                                            </p:txEl>
                                          </p:spTgt>
                                        </p:tgtEl>
                                        <p:attrNameLst>
                                          <p:attrName>style.visibility</p:attrName>
                                        </p:attrNameLst>
                                      </p:cBhvr>
                                      <p:to>
                                        <p:strVal val="visible"/>
                                      </p:to>
                                    </p:set>
                                    <p:animEffect transition="in" filter="fade">
                                      <p:cBhvr>
                                        <p:cTn id="24" dur="1000"/>
                                        <p:tgtEl>
                                          <p:spTgt spid="697347">
                                            <p:txEl>
                                              <p:pRg st="3" end="3"/>
                                            </p:txEl>
                                          </p:spTgt>
                                        </p:tgtEl>
                                      </p:cBhvr>
                                    </p:animEffect>
                                    <p:anim calcmode="lin" valueType="num">
                                      <p:cBhvr>
                                        <p:cTn id="25" dur="1000" fill="hold"/>
                                        <p:tgtEl>
                                          <p:spTgt spid="697347">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697347">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697347">
                                            <p:txEl>
                                              <p:pRg st="4" end="4"/>
                                            </p:txEl>
                                          </p:spTgt>
                                        </p:tgtEl>
                                        <p:attrNameLst>
                                          <p:attrName>style.visibility</p:attrName>
                                        </p:attrNameLst>
                                      </p:cBhvr>
                                      <p:to>
                                        <p:strVal val="visible"/>
                                      </p:to>
                                    </p:set>
                                    <p:animEffect transition="in" filter="fade">
                                      <p:cBhvr>
                                        <p:cTn id="29" dur="1000"/>
                                        <p:tgtEl>
                                          <p:spTgt spid="697347">
                                            <p:txEl>
                                              <p:pRg st="4" end="4"/>
                                            </p:txEl>
                                          </p:spTgt>
                                        </p:tgtEl>
                                      </p:cBhvr>
                                    </p:animEffect>
                                    <p:anim calcmode="lin" valueType="num">
                                      <p:cBhvr>
                                        <p:cTn id="30" dur="1000" fill="hold"/>
                                        <p:tgtEl>
                                          <p:spTgt spid="697347">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697347">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697347">
                                            <p:txEl>
                                              <p:pRg st="5" end="5"/>
                                            </p:txEl>
                                          </p:spTgt>
                                        </p:tgtEl>
                                        <p:attrNameLst>
                                          <p:attrName>style.visibility</p:attrName>
                                        </p:attrNameLst>
                                      </p:cBhvr>
                                      <p:to>
                                        <p:strVal val="visible"/>
                                      </p:to>
                                    </p:set>
                                    <p:animEffect transition="in" filter="fade">
                                      <p:cBhvr>
                                        <p:cTn id="34" dur="1000"/>
                                        <p:tgtEl>
                                          <p:spTgt spid="697347">
                                            <p:txEl>
                                              <p:pRg st="5" end="5"/>
                                            </p:txEl>
                                          </p:spTgt>
                                        </p:tgtEl>
                                      </p:cBhvr>
                                    </p:animEffect>
                                    <p:anim calcmode="lin" valueType="num">
                                      <p:cBhvr>
                                        <p:cTn id="35" dur="1000" fill="hold"/>
                                        <p:tgtEl>
                                          <p:spTgt spid="697347">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69734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697347">
                                            <p:txEl>
                                              <p:pRg st="6" end="6"/>
                                            </p:txEl>
                                          </p:spTgt>
                                        </p:tgtEl>
                                        <p:attrNameLst>
                                          <p:attrName>style.visibility</p:attrName>
                                        </p:attrNameLst>
                                      </p:cBhvr>
                                      <p:to>
                                        <p:strVal val="visible"/>
                                      </p:to>
                                    </p:set>
                                    <p:animEffect transition="in" filter="fade">
                                      <p:cBhvr>
                                        <p:cTn id="41" dur="1000"/>
                                        <p:tgtEl>
                                          <p:spTgt spid="697347">
                                            <p:txEl>
                                              <p:pRg st="6" end="6"/>
                                            </p:txEl>
                                          </p:spTgt>
                                        </p:tgtEl>
                                      </p:cBhvr>
                                    </p:animEffect>
                                    <p:anim calcmode="lin" valueType="num">
                                      <p:cBhvr>
                                        <p:cTn id="42" dur="1000" fill="hold"/>
                                        <p:tgtEl>
                                          <p:spTgt spid="697347">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69734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7347"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457200"/>
            <a:ext cx="7620000" cy="762000"/>
          </a:xfrm>
        </p:spPr>
        <p:txBody>
          <a:bodyPr/>
          <a:lstStyle/>
          <a:p>
            <a:pPr eaLnBrk="1" hangingPunct="1"/>
            <a:r>
              <a:rPr lang="en-US" altLang="ko-KR" dirty="0" smtClean="0">
                <a:ea typeface="굴림" charset="-127"/>
              </a:rPr>
              <a:t>Shareholders’ Rights</a:t>
            </a:r>
          </a:p>
        </p:txBody>
      </p:sp>
      <p:sp>
        <p:nvSpPr>
          <p:cNvPr id="4" name="슬라이드 번호 개체 틀 5"/>
          <p:cNvSpPr>
            <a:spLocks noGrp="1"/>
          </p:cNvSpPr>
          <p:nvPr>
            <p:ph type="sldNum" sz="quarter" idx="12"/>
          </p:nvPr>
        </p:nvSpPr>
        <p:spPr/>
        <p:txBody>
          <a:bodyPr>
            <a:normAutofit fontScale="85000" lnSpcReduction="20000"/>
          </a:bodyPr>
          <a:lstStyle/>
          <a:p>
            <a:pPr>
              <a:defRPr/>
            </a:pPr>
            <a:fld id="{2096C220-6D71-4013-89AB-84517C164EE1}" type="slidenum">
              <a:rPr lang="ko-KR" altLang="en-US"/>
              <a:pPr>
                <a:defRPr/>
              </a:pPr>
              <a:t>19</a:t>
            </a:fld>
            <a:endParaRPr lang="en-US" altLang="ko-KR"/>
          </a:p>
        </p:txBody>
      </p:sp>
      <p:sp>
        <p:nvSpPr>
          <p:cNvPr id="698371" name="Rectangle 3"/>
          <p:cNvSpPr>
            <a:spLocks noGrp="1" noChangeArrowheads="1"/>
          </p:cNvSpPr>
          <p:nvPr>
            <p:ph sz="quarter" idx="1"/>
          </p:nvPr>
        </p:nvSpPr>
        <p:spPr/>
        <p:txBody>
          <a:bodyPr/>
          <a:lstStyle/>
          <a:p>
            <a:pPr eaLnBrk="1" hangingPunct="1"/>
            <a:r>
              <a:rPr lang="en-US" altLang="ko-KR" sz="2400" dirty="0" smtClean="0">
                <a:latin typeface="Arial" pitchFamily="34" charset="0"/>
                <a:ea typeface="굴림" charset="-127"/>
                <a:cs typeface="Arial" pitchFamily="34" charset="0"/>
              </a:rPr>
              <a:t>Voting right</a:t>
            </a:r>
          </a:p>
          <a:p>
            <a:pPr lvl="1" eaLnBrk="1" hangingPunct="1"/>
            <a:r>
              <a:rPr lang="en-US" altLang="ko-KR" sz="2000" dirty="0" smtClean="0">
                <a:latin typeface="Arial" pitchFamily="34" charset="0"/>
                <a:ea typeface="굴림" charset="-127"/>
                <a:cs typeface="Arial" pitchFamily="34" charset="0"/>
              </a:rPr>
              <a:t>The right to elect the directors of the corporation, or to approve major changes in the firm’s structures such as M&amp;A. </a:t>
            </a:r>
          </a:p>
          <a:p>
            <a:pPr lvl="1" eaLnBrk="1" hangingPunct="1"/>
            <a:r>
              <a:rPr lang="en-US" altLang="ko-KR" sz="2000" dirty="0" smtClean="0">
                <a:latin typeface="Arial" pitchFamily="34" charset="0"/>
                <a:ea typeface="굴림" charset="-127"/>
                <a:cs typeface="Arial" pitchFamily="34" charset="0"/>
              </a:rPr>
              <a:t>By one vote per one share basis.</a:t>
            </a:r>
          </a:p>
          <a:p>
            <a:pPr lvl="1" eaLnBrk="1" hangingPunct="1"/>
            <a:r>
              <a:rPr lang="en-US" altLang="ko-KR" sz="2000" dirty="0" smtClean="0">
                <a:latin typeface="Arial" pitchFamily="34" charset="0"/>
                <a:ea typeface="굴림" charset="-127"/>
                <a:cs typeface="Arial" pitchFamily="34" charset="0"/>
              </a:rPr>
              <a:t>The exact mechanism varies across companies.</a:t>
            </a:r>
          </a:p>
          <a:p>
            <a:pPr eaLnBrk="1" hangingPunct="1"/>
            <a:r>
              <a:rPr lang="en-US" altLang="ko-KR" sz="2400" dirty="0" smtClean="0">
                <a:latin typeface="Arial" pitchFamily="34" charset="0"/>
                <a:ea typeface="굴림" charset="-127"/>
                <a:cs typeface="Arial" pitchFamily="34" charset="0"/>
              </a:rPr>
              <a:t>Rights to receive dividends</a:t>
            </a:r>
          </a:p>
          <a:p>
            <a:pPr eaLnBrk="1" hangingPunct="1"/>
            <a:r>
              <a:rPr lang="en-US" altLang="ko-KR" sz="2400" dirty="0" smtClean="0">
                <a:latin typeface="Arial" pitchFamily="34" charset="0"/>
                <a:ea typeface="굴림" charset="-127"/>
                <a:cs typeface="Arial" pitchFamily="34" charset="0"/>
              </a:rPr>
              <a:t>Pre-emptive rights</a:t>
            </a:r>
          </a:p>
          <a:p>
            <a:pPr lvl="1" eaLnBrk="1" hangingPunct="1"/>
            <a:r>
              <a:rPr lang="en-US" altLang="ko-KR" sz="2400" dirty="0" smtClean="0">
                <a:latin typeface="Arial" pitchFamily="34" charset="0"/>
                <a:ea typeface="굴림" charset="-127"/>
                <a:cs typeface="Arial" pitchFamily="34" charset="0"/>
              </a:rPr>
              <a:t>New stock issue:  IPO or SEO </a:t>
            </a:r>
          </a:p>
          <a:p>
            <a:pPr lvl="1" eaLnBrk="1" hangingPunct="1"/>
            <a:r>
              <a:rPr lang="ko-KR" altLang="en-US" sz="2400" dirty="0" smtClean="0">
                <a:latin typeface="Arial" pitchFamily="34" charset="0"/>
                <a:cs typeface="Arial" pitchFamily="34" charset="0"/>
              </a:rPr>
              <a:t>증자</a:t>
            </a:r>
            <a:r>
              <a:rPr lang="en-US" altLang="ko-KR" sz="2400" dirty="0" smtClean="0">
                <a:latin typeface="Arial" pitchFamily="34" charset="0"/>
                <a:ea typeface="굴림" charset="-127"/>
                <a:cs typeface="Arial" pitchFamily="34" charset="0"/>
              </a:rPr>
              <a:t> </a:t>
            </a:r>
            <a:r>
              <a:rPr lang="ko-KR" altLang="en-US" sz="2400" dirty="0" smtClean="0">
                <a:latin typeface="Arial" pitchFamily="34" charset="0"/>
                <a:cs typeface="Arial" pitchFamily="34" charset="0"/>
              </a:rPr>
              <a:t>수권자본금의 </a:t>
            </a:r>
            <a:r>
              <a:rPr lang="ko-KR" altLang="en-US" sz="2400" dirty="0" err="1" smtClean="0">
                <a:latin typeface="Arial" pitchFamily="34" charset="0"/>
                <a:cs typeface="Arial" pitchFamily="34" charset="0"/>
              </a:rPr>
              <a:t>범위내에서</a:t>
            </a:r>
            <a:r>
              <a:rPr lang="ko-KR" altLang="en-US" sz="2400" dirty="0" smtClean="0">
                <a:latin typeface="Arial" pitchFamily="34" charset="0"/>
                <a:cs typeface="Arial" pitchFamily="34" charset="0"/>
              </a:rPr>
              <a:t> 이사회의 결의에 따라 신주를 발행 </a:t>
            </a:r>
            <a:r>
              <a:rPr lang="en-US" altLang="ko-KR" sz="2400" dirty="0" smtClean="0">
                <a:latin typeface="Arial" pitchFamily="34" charset="0"/>
                <a:cs typeface="Arial" pitchFamily="34" charset="0"/>
              </a:rPr>
              <a:t>: </a:t>
            </a:r>
            <a:r>
              <a:rPr lang="ko-KR" altLang="en-US" sz="2400" dirty="0" smtClean="0">
                <a:latin typeface="Arial" pitchFamily="34" charset="0"/>
                <a:cs typeface="Arial" pitchFamily="34" charset="0"/>
              </a:rPr>
              <a:t>유상증자</a:t>
            </a:r>
            <a:r>
              <a:rPr lang="en-US" altLang="ko-KR" sz="2400" dirty="0" smtClean="0">
                <a:latin typeface="Arial" pitchFamily="34" charset="0"/>
                <a:cs typeface="Arial" pitchFamily="34" charset="0"/>
              </a:rPr>
              <a:t>, </a:t>
            </a:r>
            <a:r>
              <a:rPr lang="ko-KR" altLang="en-US" sz="2400" dirty="0" smtClean="0">
                <a:latin typeface="Arial" pitchFamily="34" charset="0"/>
                <a:cs typeface="Arial" pitchFamily="34" charset="0"/>
              </a:rPr>
              <a:t>무상증자</a:t>
            </a:r>
            <a:endParaRPr lang="en-US" altLang="ko-KR" sz="2400" dirty="0" smtClean="0">
              <a:latin typeface="Arial" pitchFamily="34" charset="0"/>
              <a:ea typeface="굴림" charset="-127"/>
              <a:cs typeface="Arial" pitchFamily="34" charset="0"/>
            </a:endParaRPr>
          </a:p>
          <a:p>
            <a:pPr lvl="1" eaLnBrk="1" hangingPunct="1"/>
            <a:r>
              <a:rPr lang="en-US" altLang="ko-KR" sz="2400" dirty="0" smtClean="0">
                <a:latin typeface="Arial" pitchFamily="34" charset="0"/>
                <a:cs typeface="Arial" pitchFamily="34" charset="0"/>
              </a:rPr>
              <a:t>pre-emptive right: </a:t>
            </a:r>
            <a:r>
              <a:rPr lang="ko-KR" altLang="en-US" sz="2400" dirty="0" smtClean="0">
                <a:latin typeface="Arial" pitchFamily="34" charset="0"/>
                <a:cs typeface="Arial" pitchFamily="34" charset="0"/>
              </a:rPr>
              <a:t>발행되는 신주를 인수할 수 있는 권리</a:t>
            </a:r>
            <a:endParaRPr lang="en-US" altLang="ko-KR" sz="2400" dirty="0" smtClean="0">
              <a:latin typeface="Arial" pitchFamily="34" charset="0"/>
              <a:cs typeface="Arial" pitchFamily="34" charset="0"/>
            </a:endParaRPr>
          </a:p>
          <a:p>
            <a:pPr lvl="1" eaLnBrk="1" hangingPunct="1"/>
            <a:endParaRPr lang="en-US" altLang="ko-KR" sz="2100" dirty="0" smtClean="0">
              <a:latin typeface="Arial" pitchFamily="34" charset="0"/>
              <a:ea typeface="굴림" charset="-127"/>
              <a:cs typeface="Arial" pitchFamily="34" charset="0"/>
            </a:endParaRPr>
          </a:p>
          <a:p>
            <a:pPr eaLnBrk="1" hangingPunct="1"/>
            <a:endParaRPr lang="en-US" altLang="ko-KR" sz="2400" dirty="0" smtClean="0">
              <a:latin typeface="Arial" pitchFamily="34" charset="0"/>
              <a:ea typeface="굴림" charset="-127"/>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98371">
                                            <p:txEl>
                                              <p:pRg st="0" end="0"/>
                                            </p:txEl>
                                          </p:spTgt>
                                        </p:tgtEl>
                                        <p:attrNameLst>
                                          <p:attrName>style.visibility</p:attrName>
                                        </p:attrNameLst>
                                      </p:cBhvr>
                                      <p:to>
                                        <p:strVal val="visible"/>
                                      </p:to>
                                    </p:set>
                                    <p:animEffect transition="in" filter="fade">
                                      <p:cBhvr>
                                        <p:cTn id="7" dur="1000"/>
                                        <p:tgtEl>
                                          <p:spTgt spid="698371">
                                            <p:txEl>
                                              <p:pRg st="0" end="0"/>
                                            </p:txEl>
                                          </p:spTgt>
                                        </p:tgtEl>
                                      </p:cBhvr>
                                    </p:animEffect>
                                    <p:anim calcmode="lin" valueType="num">
                                      <p:cBhvr>
                                        <p:cTn id="8" dur="1000" fill="hold"/>
                                        <p:tgtEl>
                                          <p:spTgt spid="6983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98371">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98371">
                                            <p:txEl>
                                              <p:pRg st="1" end="1"/>
                                            </p:txEl>
                                          </p:spTgt>
                                        </p:tgtEl>
                                        <p:attrNameLst>
                                          <p:attrName>style.visibility</p:attrName>
                                        </p:attrNameLst>
                                      </p:cBhvr>
                                      <p:to>
                                        <p:strVal val="visible"/>
                                      </p:to>
                                    </p:set>
                                    <p:animEffect transition="in" filter="fade">
                                      <p:cBhvr>
                                        <p:cTn id="12" dur="1000"/>
                                        <p:tgtEl>
                                          <p:spTgt spid="698371">
                                            <p:txEl>
                                              <p:pRg st="1" end="1"/>
                                            </p:txEl>
                                          </p:spTgt>
                                        </p:tgtEl>
                                      </p:cBhvr>
                                    </p:animEffect>
                                    <p:anim calcmode="lin" valueType="num">
                                      <p:cBhvr>
                                        <p:cTn id="13" dur="1000" fill="hold"/>
                                        <p:tgtEl>
                                          <p:spTgt spid="698371">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698371">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98371">
                                            <p:txEl>
                                              <p:pRg st="2" end="2"/>
                                            </p:txEl>
                                          </p:spTgt>
                                        </p:tgtEl>
                                        <p:attrNameLst>
                                          <p:attrName>style.visibility</p:attrName>
                                        </p:attrNameLst>
                                      </p:cBhvr>
                                      <p:to>
                                        <p:strVal val="visible"/>
                                      </p:to>
                                    </p:set>
                                    <p:animEffect transition="in" filter="fade">
                                      <p:cBhvr>
                                        <p:cTn id="17" dur="1000"/>
                                        <p:tgtEl>
                                          <p:spTgt spid="698371">
                                            <p:txEl>
                                              <p:pRg st="2" end="2"/>
                                            </p:txEl>
                                          </p:spTgt>
                                        </p:tgtEl>
                                      </p:cBhvr>
                                    </p:animEffect>
                                    <p:anim calcmode="lin" valueType="num">
                                      <p:cBhvr>
                                        <p:cTn id="18" dur="1000" fill="hold"/>
                                        <p:tgtEl>
                                          <p:spTgt spid="698371">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698371">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698371">
                                            <p:txEl>
                                              <p:pRg st="3" end="3"/>
                                            </p:txEl>
                                          </p:spTgt>
                                        </p:tgtEl>
                                        <p:attrNameLst>
                                          <p:attrName>style.visibility</p:attrName>
                                        </p:attrNameLst>
                                      </p:cBhvr>
                                      <p:to>
                                        <p:strVal val="visible"/>
                                      </p:to>
                                    </p:set>
                                    <p:animEffect transition="in" filter="fade">
                                      <p:cBhvr>
                                        <p:cTn id="22" dur="1000"/>
                                        <p:tgtEl>
                                          <p:spTgt spid="698371">
                                            <p:txEl>
                                              <p:pRg st="3" end="3"/>
                                            </p:txEl>
                                          </p:spTgt>
                                        </p:tgtEl>
                                      </p:cBhvr>
                                    </p:animEffect>
                                    <p:anim calcmode="lin" valueType="num">
                                      <p:cBhvr>
                                        <p:cTn id="23" dur="1000" fill="hold"/>
                                        <p:tgtEl>
                                          <p:spTgt spid="698371">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6983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698371">
                                            <p:txEl>
                                              <p:pRg st="4" end="4"/>
                                            </p:txEl>
                                          </p:spTgt>
                                        </p:tgtEl>
                                        <p:attrNameLst>
                                          <p:attrName>style.visibility</p:attrName>
                                        </p:attrNameLst>
                                      </p:cBhvr>
                                      <p:to>
                                        <p:strVal val="visible"/>
                                      </p:to>
                                    </p:set>
                                    <p:animEffect transition="in" filter="fade">
                                      <p:cBhvr>
                                        <p:cTn id="29" dur="1000"/>
                                        <p:tgtEl>
                                          <p:spTgt spid="698371">
                                            <p:txEl>
                                              <p:pRg st="4" end="4"/>
                                            </p:txEl>
                                          </p:spTgt>
                                        </p:tgtEl>
                                      </p:cBhvr>
                                    </p:animEffect>
                                    <p:anim calcmode="lin" valueType="num">
                                      <p:cBhvr>
                                        <p:cTn id="30" dur="1000" fill="hold"/>
                                        <p:tgtEl>
                                          <p:spTgt spid="698371">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69837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698371">
                                            <p:txEl>
                                              <p:pRg st="5" end="5"/>
                                            </p:txEl>
                                          </p:spTgt>
                                        </p:tgtEl>
                                        <p:attrNameLst>
                                          <p:attrName>style.visibility</p:attrName>
                                        </p:attrNameLst>
                                      </p:cBhvr>
                                      <p:to>
                                        <p:strVal val="visible"/>
                                      </p:to>
                                    </p:set>
                                    <p:animEffect transition="in" filter="fade">
                                      <p:cBhvr>
                                        <p:cTn id="36" dur="1000"/>
                                        <p:tgtEl>
                                          <p:spTgt spid="698371">
                                            <p:txEl>
                                              <p:pRg st="5" end="5"/>
                                            </p:txEl>
                                          </p:spTgt>
                                        </p:tgtEl>
                                      </p:cBhvr>
                                    </p:animEffect>
                                    <p:anim calcmode="lin" valueType="num">
                                      <p:cBhvr>
                                        <p:cTn id="37" dur="1000" fill="hold"/>
                                        <p:tgtEl>
                                          <p:spTgt spid="698371">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698371">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698371">
                                            <p:txEl>
                                              <p:pRg st="6" end="6"/>
                                            </p:txEl>
                                          </p:spTgt>
                                        </p:tgtEl>
                                        <p:attrNameLst>
                                          <p:attrName>style.visibility</p:attrName>
                                        </p:attrNameLst>
                                      </p:cBhvr>
                                      <p:to>
                                        <p:strVal val="visible"/>
                                      </p:to>
                                    </p:set>
                                    <p:animEffect transition="in" filter="fade">
                                      <p:cBhvr>
                                        <p:cTn id="41" dur="1000"/>
                                        <p:tgtEl>
                                          <p:spTgt spid="698371">
                                            <p:txEl>
                                              <p:pRg st="6" end="6"/>
                                            </p:txEl>
                                          </p:spTgt>
                                        </p:tgtEl>
                                      </p:cBhvr>
                                    </p:animEffect>
                                    <p:anim calcmode="lin" valueType="num">
                                      <p:cBhvr>
                                        <p:cTn id="42" dur="1000" fill="hold"/>
                                        <p:tgtEl>
                                          <p:spTgt spid="698371">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698371">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698371">
                                            <p:txEl>
                                              <p:pRg st="7" end="7"/>
                                            </p:txEl>
                                          </p:spTgt>
                                        </p:tgtEl>
                                        <p:attrNameLst>
                                          <p:attrName>style.visibility</p:attrName>
                                        </p:attrNameLst>
                                      </p:cBhvr>
                                      <p:to>
                                        <p:strVal val="visible"/>
                                      </p:to>
                                    </p:set>
                                    <p:animEffect transition="in" filter="fade">
                                      <p:cBhvr>
                                        <p:cTn id="46" dur="1000"/>
                                        <p:tgtEl>
                                          <p:spTgt spid="698371">
                                            <p:txEl>
                                              <p:pRg st="7" end="7"/>
                                            </p:txEl>
                                          </p:spTgt>
                                        </p:tgtEl>
                                      </p:cBhvr>
                                    </p:animEffect>
                                    <p:anim calcmode="lin" valueType="num">
                                      <p:cBhvr>
                                        <p:cTn id="47" dur="1000" fill="hold"/>
                                        <p:tgtEl>
                                          <p:spTgt spid="698371">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698371">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698371">
                                            <p:txEl>
                                              <p:pRg st="8" end="8"/>
                                            </p:txEl>
                                          </p:spTgt>
                                        </p:tgtEl>
                                        <p:attrNameLst>
                                          <p:attrName>style.visibility</p:attrName>
                                        </p:attrNameLst>
                                      </p:cBhvr>
                                      <p:to>
                                        <p:strVal val="visible"/>
                                      </p:to>
                                    </p:set>
                                    <p:animEffect transition="in" filter="fade">
                                      <p:cBhvr>
                                        <p:cTn id="51" dur="1000"/>
                                        <p:tgtEl>
                                          <p:spTgt spid="698371">
                                            <p:txEl>
                                              <p:pRg st="8" end="8"/>
                                            </p:txEl>
                                          </p:spTgt>
                                        </p:tgtEl>
                                      </p:cBhvr>
                                    </p:animEffect>
                                    <p:anim calcmode="lin" valueType="num">
                                      <p:cBhvr>
                                        <p:cTn id="52" dur="1000" fill="hold"/>
                                        <p:tgtEl>
                                          <p:spTgt spid="698371">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698371">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837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solidFill>
                  <a:srgbClr val="0070C0"/>
                </a:solidFill>
                <a:ea typeface="굴림" charset="-127"/>
              </a:rPr>
              <a:t>Long-Term Financing: An Overview</a:t>
            </a:r>
            <a:endParaRPr lang="en-US" dirty="0"/>
          </a:p>
        </p:txBody>
      </p:sp>
      <p:sp>
        <p:nvSpPr>
          <p:cNvPr id="3" name="Content Placeholder 2"/>
          <p:cNvSpPr>
            <a:spLocks noGrp="1"/>
          </p:cNvSpPr>
          <p:nvPr>
            <p:ph sz="quarter" idx="1"/>
          </p:nvPr>
        </p:nvSpPr>
        <p:spPr/>
        <p:txBody>
          <a:bodyPr/>
          <a:lstStyle/>
          <a:p>
            <a:r>
              <a:rPr lang="en-US" altLang="ko-KR" sz="2800" dirty="0">
                <a:ea typeface="굴림" charset="-127"/>
              </a:rPr>
              <a:t>The basic sources of long-term financing are:</a:t>
            </a:r>
          </a:p>
          <a:p>
            <a:pPr lvl="1"/>
            <a:r>
              <a:rPr lang="en-US" altLang="ko-KR" sz="2500" dirty="0">
                <a:ea typeface="굴림" charset="-127"/>
              </a:rPr>
              <a:t>Common Stock</a:t>
            </a:r>
          </a:p>
          <a:p>
            <a:pPr lvl="2"/>
            <a:r>
              <a:rPr lang="en-US" altLang="ko-KR" sz="2000" dirty="0">
                <a:ea typeface="굴림" charset="-127"/>
              </a:rPr>
              <a:t>Common shareholders have voting rights, limited liability, and a residual claim on the corporation.</a:t>
            </a:r>
          </a:p>
          <a:p>
            <a:pPr lvl="1"/>
            <a:r>
              <a:rPr lang="en-US" altLang="ko-KR" sz="2500" dirty="0">
                <a:ea typeface="굴림" charset="-127"/>
              </a:rPr>
              <a:t>Long-Term Debt</a:t>
            </a:r>
          </a:p>
          <a:p>
            <a:pPr lvl="2"/>
            <a:r>
              <a:rPr lang="en-US" altLang="ko-KR" sz="2000" dirty="0">
                <a:ea typeface="굴림" charset="-127"/>
              </a:rPr>
              <a:t>Bondholders have a contractual claim against the corporation.</a:t>
            </a:r>
          </a:p>
          <a:p>
            <a:pPr lvl="1"/>
            <a:r>
              <a:rPr lang="en-US" altLang="ko-KR" sz="2500" dirty="0">
                <a:ea typeface="굴림" charset="-127"/>
              </a:rPr>
              <a:t>Preferred Stock</a:t>
            </a:r>
          </a:p>
          <a:p>
            <a:pPr lvl="2"/>
            <a:r>
              <a:rPr lang="en-US" altLang="ko-KR" sz="2000" dirty="0">
                <a:ea typeface="굴림" charset="-127"/>
              </a:rPr>
              <a:t>Preferred stock has some of the features of debt and equity.</a:t>
            </a:r>
          </a:p>
          <a:p>
            <a:r>
              <a:rPr lang="en-US" altLang="ko-KR" sz="2800" dirty="0">
                <a:ea typeface="굴림" charset="-127"/>
              </a:rPr>
              <a:t>Patterns of Financing, Recent Trends </a:t>
            </a:r>
            <a:endParaRPr lang="en-US" dirty="0"/>
          </a:p>
          <a:p>
            <a:endParaRPr lang="en-US" dirty="0"/>
          </a:p>
        </p:txBody>
      </p:sp>
    </p:spTree>
    <p:extLst>
      <p:ext uri="{BB962C8B-B14F-4D97-AF65-F5344CB8AC3E}">
        <p14:creationId xmlns:p14="http://schemas.microsoft.com/office/powerpoint/2010/main" val="19156014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5778" name="Rectangle 2"/>
          <p:cNvSpPr>
            <a:spLocks noGrp="1" noChangeArrowheads="1"/>
          </p:cNvSpPr>
          <p:nvPr>
            <p:ph type="title"/>
          </p:nvPr>
        </p:nvSpPr>
        <p:spPr>
          <a:xfrm>
            <a:off x="685800" y="381000"/>
            <a:ext cx="7848600" cy="609600"/>
          </a:xfrm>
        </p:spPr>
        <p:txBody>
          <a:bodyPr>
            <a:normAutofit/>
          </a:bodyPr>
          <a:lstStyle/>
          <a:p>
            <a:pPr eaLnBrk="1" fontAlgn="auto" hangingPunct="1">
              <a:spcAft>
                <a:spcPts val="0"/>
              </a:spcAft>
              <a:defRPr/>
            </a:pPr>
            <a:r>
              <a:rPr lang="en-US" altLang="ko-KR" sz="3200" dirty="0">
                <a:ea typeface="굴림" charset="-127"/>
              </a:rPr>
              <a:t>Cumulative versus </a:t>
            </a:r>
            <a:r>
              <a:rPr lang="en-US" altLang="ko-KR" sz="3200" dirty="0" smtClean="0">
                <a:ea typeface="굴림" charset="-127"/>
              </a:rPr>
              <a:t>majority (or Straight) </a:t>
            </a:r>
            <a:r>
              <a:rPr lang="en-US" altLang="ko-KR" sz="3200" dirty="0">
                <a:ea typeface="굴림" charset="-127"/>
              </a:rPr>
              <a:t>Voting</a:t>
            </a:r>
          </a:p>
        </p:txBody>
      </p:sp>
      <p:sp>
        <p:nvSpPr>
          <p:cNvPr id="4" name="슬라이드 번호 개체 틀 5"/>
          <p:cNvSpPr>
            <a:spLocks noGrp="1"/>
          </p:cNvSpPr>
          <p:nvPr>
            <p:ph type="sldNum" sz="quarter" idx="12"/>
          </p:nvPr>
        </p:nvSpPr>
        <p:spPr/>
        <p:txBody>
          <a:bodyPr>
            <a:normAutofit fontScale="85000" lnSpcReduction="20000"/>
          </a:bodyPr>
          <a:lstStyle/>
          <a:p>
            <a:pPr>
              <a:defRPr/>
            </a:pPr>
            <a:fld id="{ACF3A7E1-BE80-4297-B137-09D3419CACD3}" type="slidenum">
              <a:rPr lang="ko-KR" altLang="en-US"/>
              <a:pPr>
                <a:defRPr/>
              </a:pPr>
              <a:t>20</a:t>
            </a:fld>
            <a:endParaRPr lang="en-US" altLang="ko-KR"/>
          </a:p>
        </p:txBody>
      </p:sp>
      <p:sp>
        <p:nvSpPr>
          <p:cNvPr id="715779" name="Rectangle 3"/>
          <p:cNvSpPr>
            <a:spLocks noGrp="1" noChangeArrowheads="1"/>
          </p:cNvSpPr>
          <p:nvPr>
            <p:ph sz="quarter" idx="1"/>
          </p:nvPr>
        </p:nvSpPr>
        <p:spPr>
          <a:xfrm>
            <a:off x="685800" y="1600200"/>
            <a:ext cx="7696200" cy="4953000"/>
          </a:xfrm>
        </p:spPr>
        <p:txBody>
          <a:bodyPr/>
          <a:lstStyle/>
          <a:p>
            <a:pPr eaLnBrk="1" hangingPunct="1"/>
            <a:r>
              <a:rPr lang="en-US" altLang="ko-KR" sz="2400" dirty="0" smtClean="0">
                <a:ea typeface="굴림" charset="-127"/>
              </a:rPr>
              <a:t>Directors are elected each year at an annual meeting</a:t>
            </a:r>
          </a:p>
          <a:p>
            <a:pPr eaLnBrk="1" hangingPunct="1"/>
            <a:r>
              <a:rPr lang="en-US" altLang="ko-KR" sz="2400" dirty="0" smtClean="0">
                <a:ea typeface="굴림" charset="-127"/>
              </a:rPr>
              <a:t>The effect of cumulative voting is to permit minority participation.</a:t>
            </a:r>
          </a:p>
          <a:p>
            <a:pPr lvl="1" eaLnBrk="1" hangingPunct="1"/>
            <a:r>
              <a:rPr lang="en-US" altLang="ko-KR" sz="2400" dirty="0" smtClean="0">
                <a:ea typeface="굴림" charset="-127"/>
              </a:rPr>
              <a:t>Under cumulative voting, the total number of votes that each shareholder may cast is determined first. </a:t>
            </a:r>
          </a:p>
          <a:p>
            <a:pPr eaLnBrk="1" hangingPunct="1"/>
            <a:r>
              <a:rPr lang="en-US" altLang="ko-KR" sz="2400" dirty="0" smtClean="0">
                <a:ea typeface="굴림" charset="-127"/>
              </a:rPr>
              <a:t>Straight voting works like a political election.</a:t>
            </a:r>
          </a:p>
          <a:p>
            <a:pPr lvl="1" eaLnBrk="1" hangingPunct="1"/>
            <a:r>
              <a:rPr lang="en-US" altLang="ko-KR" sz="2400" dirty="0" smtClean="0">
                <a:ea typeface="굴림" charset="-127"/>
              </a:rPr>
              <a:t>Shareholders have as many votes as shares and each position on the board has its own election.</a:t>
            </a:r>
          </a:p>
          <a:p>
            <a:pPr lvl="1" eaLnBrk="1" hangingPunct="1"/>
            <a:r>
              <a:rPr lang="en-US" altLang="ko-KR" sz="2400" dirty="0" smtClean="0">
                <a:ea typeface="굴림" charset="-127"/>
              </a:rPr>
              <a:t>A tendency to freeze out minority shareholders.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5779">
                                            <p:txEl>
                                              <p:pRg st="0" end="0"/>
                                            </p:txEl>
                                          </p:spTgt>
                                        </p:tgtEl>
                                        <p:attrNameLst>
                                          <p:attrName>style.visibility</p:attrName>
                                        </p:attrNameLst>
                                      </p:cBhvr>
                                      <p:to>
                                        <p:strVal val="visible"/>
                                      </p:to>
                                    </p:set>
                                    <p:animEffect transition="in" filter="fade">
                                      <p:cBhvr>
                                        <p:cTn id="7" dur="1000"/>
                                        <p:tgtEl>
                                          <p:spTgt spid="715779">
                                            <p:txEl>
                                              <p:pRg st="0" end="0"/>
                                            </p:txEl>
                                          </p:spTgt>
                                        </p:tgtEl>
                                      </p:cBhvr>
                                    </p:animEffect>
                                    <p:anim calcmode="lin" valueType="num">
                                      <p:cBhvr>
                                        <p:cTn id="8" dur="1000" fill="hold"/>
                                        <p:tgtEl>
                                          <p:spTgt spid="71577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577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5779">
                                            <p:txEl>
                                              <p:pRg st="1" end="1"/>
                                            </p:txEl>
                                          </p:spTgt>
                                        </p:tgtEl>
                                        <p:attrNameLst>
                                          <p:attrName>style.visibility</p:attrName>
                                        </p:attrNameLst>
                                      </p:cBhvr>
                                      <p:to>
                                        <p:strVal val="visible"/>
                                      </p:to>
                                    </p:set>
                                    <p:animEffect transition="in" filter="fade">
                                      <p:cBhvr>
                                        <p:cTn id="14" dur="1000"/>
                                        <p:tgtEl>
                                          <p:spTgt spid="715779">
                                            <p:txEl>
                                              <p:pRg st="1" end="1"/>
                                            </p:txEl>
                                          </p:spTgt>
                                        </p:tgtEl>
                                      </p:cBhvr>
                                    </p:animEffect>
                                    <p:anim calcmode="lin" valueType="num">
                                      <p:cBhvr>
                                        <p:cTn id="15" dur="1000" fill="hold"/>
                                        <p:tgtEl>
                                          <p:spTgt spid="71577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5779">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715779">
                                            <p:txEl>
                                              <p:pRg st="2" end="2"/>
                                            </p:txEl>
                                          </p:spTgt>
                                        </p:tgtEl>
                                        <p:attrNameLst>
                                          <p:attrName>style.visibility</p:attrName>
                                        </p:attrNameLst>
                                      </p:cBhvr>
                                      <p:to>
                                        <p:strVal val="visible"/>
                                      </p:to>
                                    </p:set>
                                    <p:animEffect transition="in" filter="fade">
                                      <p:cBhvr>
                                        <p:cTn id="19" dur="1000"/>
                                        <p:tgtEl>
                                          <p:spTgt spid="715779">
                                            <p:txEl>
                                              <p:pRg st="2" end="2"/>
                                            </p:txEl>
                                          </p:spTgt>
                                        </p:tgtEl>
                                      </p:cBhvr>
                                    </p:animEffect>
                                    <p:anim calcmode="lin" valueType="num">
                                      <p:cBhvr>
                                        <p:cTn id="20" dur="1000" fill="hold"/>
                                        <p:tgtEl>
                                          <p:spTgt spid="715779">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1577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15779">
                                            <p:txEl>
                                              <p:pRg st="3" end="3"/>
                                            </p:txEl>
                                          </p:spTgt>
                                        </p:tgtEl>
                                        <p:attrNameLst>
                                          <p:attrName>style.visibility</p:attrName>
                                        </p:attrNameLst>
                                      </p:cBhvr>
                                      <p:to>
                                        <p:strVal val="visible"/>
                                      </p:to>
                                    </p:set>
                                    <p:animEffect transition="in" filter="fade">
                                      <p:cBhvr>
                                        <p:cTn id="26" dur="1000"/>
                                        <p:tgtEl>
                                          <p:spTgt spid="715779">
                                            <p:txEl>
                                              <p:pRg st="3" end="3"/>
                                            </p:txEl>
                                          </p:spTgt>
                                        </p:tgtEl>
                                      </p:cBhvr>
                                    </p:animEffect>
                                    <p:anim calcmode="lin" valueType="num">
                                      <p:cBhvr>
                                        <p:cTn id="27" dur="1000" fill="hold"/>
                                        <p:tgtEl>
                                          <p:spTgt spid="715779">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715779">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715779">
                                            <p:txEl>
                                              <p:pRg st="4" end="4"/>
                                            </p:txEl>
                                          </p:spTgt>
                                        </p:tgtEl>
                                        <p:attrNameLst>
                                          <p:attrName>style.visibility</p:attrName>
                                        </p:attrNameLst>
                                      </p:cBhvr>
                                      <p:to>
                                        <p:strVal val="visible"/>
                                      </p:to>
                                    </p:set>
                                    <p:animEffect transition="in" filter="fade">
                                      <p:cBhvr>
                                        <p:cTn id="31" dur="1000"/>
                                        <p:tgtEl>
                                          <p:spTgt spid="715779">
                                            <p:txEl>
                                              <p:pRg st="4" end="4"/>
                                            </p:txEl>
                                          </p:spTgt>
                                        </p:tgtEl>
                                      </p:cBhvr>
                                    </p:animEffect>
                                    <p:anim calcmode="lin" valueType="num">
                                      <p:cBhvr>
                                        <p:cTn id="32" dur="1000" fill="hold"/>
                                        <p:tgtEl>
                                          <p:spTgt spid="715779">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715779">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715779">
                                            <p:txEl>
                                              <p:pRg st="5" end="5"/>
                                            </p:txEl>
                                          </p:spTgt>
                                        </p:tgtEl>
                                        <p:attrNameLst>
                                          <p:attrName>style.visibility</p:attrName>
                                        </p:attrNameLst>
                                      </p:cBhvr>
                                      <p:to>
                                        <p:strVal val="visible"/>
                                      </p:to>
                                    </p:set>
                                    <p:animEffect transition="in" filter="fade">
                                      <p:cBhvr>
                                        <p:cTn id="36" dur="1000"/>
                                        <p:tgtEl>
                                          <p:spTgt spid="715779">
                                            <p:txEl>
                                              <p:pRg st="5" end="5"/>
                                            </p:txEl>
                                          </p:spTgt>
                                        </p:tgtEl>
                                      </p:cBhvr>
                                    </p:animEffect>
                                    <p:anim calcmode="lin" valueType="num">
                                      <p:cBhvr>
                                        <p:cTn id="37" dur="1000" fill="hold"/>
                                        <p:tgtEl>
                                          <p:spTgt spid="715779">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71577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5779"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381000"/>
            <a:ext cx="7848600" cy="762000"/>
          </a:xfrm>
        </p:spPr>
        <p:txBody>
          <a:bodyPr/>
          <a:lstStyle/>
          <a:p>
            <a:pPr eaLnBrk="1" hangingPunct="1"/>
            <a:r>
              <a:rPr lang="en-US" altLang="ko-KR" sz="3200" smtClean="0">
                <a:ea typeface="굴림" charset="-127"/>
              </a:rPr>
              <a:t>Cumulative vs. Straight Voting: Example</a:t>
            </a:r>
          </a:p>
        </p:txBody>
      </p:sp>
      <p:sp>
        <p:nvSpPr>
          <p:cNvPr id="4" name="슬라이드 번호 개체 틀 5"/>
          <p:cNvSpPr>
            <a:spLocks noGrp="1"/>
          </p:cNvSpPr>
          <p:nvPr>
            <p:ph type="sldNum" sz="quarter" idx="12"/>
          </p:nvPr>
        </p:nvSpPr>
        <p:spPr/>
        <p:txBody>
          <a:bodyPr>
            <a:normAutofit fontScale="85000" lnSpcReduction="20000"/>
          </a:bodyPr>
          <a:lstStyle/>
          <a:p>
            <a:pPr>
              <a:defRPr/>
            </a:pPr>
            <a:fld id="{DB84E2A8-B9E2-4A06-B072-4367ACB55887}" type="slidenum">
              <a:rPr lang="ko-KR" altLang="en-US"/>
              <a:pPr>
                <a:defRPr/>
              </a:pPr>
              <a:t>21</a:t>
            </a:fld>
            <a:endParaRPr lang="en-US" altLang="ko-KR"/>
          </a:p>
        </p:txBody>
      </p:sp>
      <p:sp>
        <p:nvSpPr>
          <p:cNvPr id="727043" name="Rectangle 3"/>
          <p:cNvSpPr>
            <a:spLocks noGrp="1" noChangeArrowheads="1"/>
          </p:cNvSpPr>
          <p:nvPr>
            <p:ph sz="quarter" idx="1"/>
          </p:nvPr>
        </p:nvSpPr>
        <p:spPr/>
        <p:txBody>
          <a:bodyPr/>
          <a:lstStyle/>
          <a:p>
            <a:pPr eaLnBrk="1" hangingPunct="1"/>
            <a:r>
              <a:rPr lang="en-US" altLang="ko-KR" sz="2000" dirty="0" smtClean="0">
                <a:latin typeface="Arial" pitchFamily="34" charset="0"/>
                <a:ea typeface="굴림" charset="-127"/>
                <a:cs typeface="Arial" pitchFamily="34" charset="0"/>
              </a:rPr>
              <a:t>Imagine a firm with two shareholders: Mr. Smith and Ms. Wesson. </a:t>
            </a:r>
          </a:p>
          <a:p>
            <a:pPr lvl="1" eaLnBrk="1" hangingPunct="1"/>
            <a:r>
              <a:rPr lang="en-US" altLang="ko-KR" sz="2000" dirty="0" smtClean="0">
                <a:latin typeface="Arial" pitchFamily="34" charset="0"/>
                <a:ea typeface="굴림" charset="-127"/>
                <a:cs typeface="Arial" pitchFamily="34" charset="0"/>
              </a:rPr>
              <a:t>Mr. Smith owns 60% of the firm ( = 600 shares) and Ms. Wesson 40% ( = 400 shares).</a:t>
            </a:r>
          </a:p>
          <a:p>
            <a:pPr lvl="1" eaLnBrk="1" hangingPunct="1"/>
            <a:r>
              <a:rPr lang="en-US" altLang="ko-KR" sz="2000" dirty="0" smtClean="0">
                <a:latin typeface="Arial" pitchFamily="34" charset="0"/>
                <a:ea typeface="굴림" charset="-127"/>
                <a:cs typeface="Arial" pitchFamily="34" charset="0"/>
              </a:rPr>
              <a:t>There are three seats up for election on the board.</a:t>
            </a:r>
          </a:p>
          <a:p>
            <a:pPr eaLnBrk="1" hangingPunct="1"/>
            <a:r>
              <a:rPr lang="en-US" altLang="ko-KR" sz="2000" dirty="0" smtClean="0">
                <a:latin typeface="Arial" pitchFamily="34" charset="0"/>
                <a:ea typeface="굴림" charset="-127"/>
                <a:cs typeface="Arial" pitchFamily="34" charset="0"/>
              </a:rPr>
              <a:t>Under straight voting, Mr. Smith gets to pick all three seats.</a:t>
            </a:r>
          </a:p>
          <a:p>
            <a:pPr eaLnBrk="1" hangingPunct="1"/>
            <a:r>
              <a:rPr lang="en-US" altLang="ko-KR" sz="2000" dirty="0" smtClean="0">
                <a:latin typeface="Arial" pitchFamily="34" charset="0"/>
                <a:ea typeface="굴림" charset="-127"/>
                <a:cs typeface="Arial" pitchFamily="34" charset="0"/>
              </a:rPr>
              <a:t>Under cumulative voting, Ms. Wesson has 1,200 votes ( = 400 shares × 3 seats) and Mr. Smith 1,800 votes.</a:t>
            </a:r>
          </a:p>
          <a:p>
            <a:pPr eaLnBrk="1" hangingPunct="1"/>
            <a:r>
              <a:rPr lang="en-US" altLang="ko-KR" sz="2000" dirty="0" smtClean="0">
                <a:latin typeface="Arial" pitchFamily="34" charset="0"/>
                <a:ea typeface="굴림" charset="-127"/>
                <a:cs typeface="Arial" pitchFamily="34" charset="0"/>
              </a:rPr>
              <a:t>Ms. Wesson can elect at least one board member.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27043">
                                            <p:txEl>
                                              <p:pRg st="0" end="0"/>
                                            </p:txEl>
                                          </p:spTgt>
                                        </p:tgtEl>
                                        <p:attrNameLst>
                                          <p:attrName>style.visibility</p:attrName>
                                        </p:attrNameLst>
                                      </p:cBhvr>
                                      <p:to>
                                        <p:strVal val="visible"/>
                                      </p:to>
                                    </p:set>
                                    <p:animEffect transition="in" filter="fade">
                                      <p:cBhvr>
                                        <p:cTn id="7" dur="1000"/>
                                        <p:tgtEl>
                                          <p:spTgt spid="727043">
                                            <p:txEl>
                                              <p:pRg st="0" end="0"/>
                                            </p:txEl>
                                          </p:spTgt>
                                        </p:tgtEl>
                                      </p:cBhvr>
                                    </p:animEffect>
                                    <p:anim calcmode="lin" valueType="num">
                                      <p:cBhvr>
                                        <p:cTn id="8" dur="1000" fill="hold"/>
                                        <p:tgtEl>
                                          <p:spTgt spid="72704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2704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27043">
                                            <p:txEl>
                                              <p:pRg st="1" end="1"/>
                                            </p:txEl>
                                          </p:spTgt>
                                        </p:tgtEl>
                                        <p:attrNameLst>
                                          <p:attrName>style.visibility</p:attrName>
                                        </p:attrNameLst>
                                      </p:cBhvr>
                                      <p:to>
                                        <p:strVal val="visible"/>
                                      </p:to>
                                    </p:set>
                                    <p:animEffect transition="in" filter="fade">
                                      <p:cBhvr>
                                        <p:cTn id="12" dur="1000"/>
                                        <p:tgtEl>
                                          <p:spTgt spid="727043">
                                            <p:txEl>
                                              <p:pRg st="1" end="1"/>
                                            </p:txEl>
                                          </p:spTgt>
                                        </p:tgtEl>
                                      </p:cBhvr>
                                    </p:animEffect>
                                    <p:anim calcmode="lin" valueType="num">
                                      <p:cBhvr>
                                        <p:cTn id="13" dur="1000" fill="hold"/>
                                        <p:tgtEl>
                                          <p:spTgt spid="72704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72704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27043">
                                            <p:txEl>
                                              <p:pRg st="2" end="2"/>
                                            </p:txEl>
                                          </p:spTgt>
                                        </p:tgtEl>
                                        <p:attrNameLst>
                                          <p:attrName>style.visibility</p:attrName>
                                        </p:attrNameLst>
                                      </p:cBhvr>
                                      <p:to>
                                        <p:strVal val="visible"/>
                                      </p:to>
                                    </p:set>
                                    <p:animEffect transition="in" filter="fade">
                                      <p:cBhvr>
                                        <p:cTn id="17" dur="1000"/>
                                        <p:tgtEl>
                                          <p:spTgt spid="727043">
                                            <p:txEl>
                                              <p:pRg st="2" end="2"/>
                                            </p:txEl>
                                          </p:spTgt>
                                        </p:tgtEl>
                                      </p:cBhvr>
                                    </p:animEffect>
                                    <p:anim calcmode="lin" valueType="num">
                                      <p:cBhvr>
                                        <p:cTn id="18" dur="1000" fill="hold"/>
                                        <p:tgtEl>
                                          <p:spTgt spid="72704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72704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727043">
                                            <p:txEl>
                                              <p:pRg st="3" end="3"/>
                                            </p:txEl>
                                          </p:spTgt>
                                        </p:tgtEl>
                                        <p:attrNameLst>
                                          <p:attrName>style.visibility</p:attrName>
                                        </p:attrNameLst>
                                      </p:cBhvr>
                                      <p:to>
                                        <p:strVal val="visible"/>
                                      </p:to>
                                    </p:set>
                                    <p:animEffect transition="in" filter="fade">
                                      <p:cBhvr>
                                        <p:cTn id="24" dur="1000"/>
                                        <p:tgtEl>
                                          <p:spTgt spid="727043">
                                            <p:txEl>
                                              <p:pRg st="3" end="3"/>
                                            </p:txEl>
                                          </p:spTgt>
                                        </p:tgtEl>
                                      </p:cBhvr>
                                    </p:animEffect>
                                    <p:anim calcmode="lin" valueType="num">
                                      <p:cBhvr>
                                        <p:cTn id="25" dur="1000" fill="hold"/>
                                        <p:tgtEl>
                                          <p:spTgt spid="72704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72704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727043">
                                            <p:txEl>
                                              <p:pRg st="4" end="4"/>
                                            </p:txEl>
                                          </p:spTgt>
                                        </p:tgtEl>
                                        <p:attrNameLst>
                                          <p:attrName>style.visibility</p:attrName>
                                        </p:attrNameLst>
                                      </p:cBhvr>
                                      <p:to>
                                        <p:strVal val="visible"/>
                                      </p:to>
                                    </p:set>
                                    <p:animEffect transition="in" filter="fade">
                                      <p:cBhvr>
                                        <p:cTn id="31" dur="1000"/>
                                        <p:tgtEl>
                                          <p:spTgt spid="727043">
                                            <p:txEl>
                                              <p:pRg st="4" end="4"/>
                                            </p:txEl>
                                          </p:spTgt>
                                        </p:tgtEl>
                                      </p:cBhvr>
                                    </p:animEffect>
                                    <p:anim calcmode="lin" valueType="num">
                                      <p:cBhvr>
                                        <p:cTn id="32" dur="1000" fill="hold"/>
                                        <p:tgtEl>
                                          <p:spTgt spid="72704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72704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727043">
                                            <p:txEl>
                                              <p:pRg st="5" end="5"/>
                                            </p:txEl>
                                          </p:spTgt>
                                        </p:tgtEl>
                                        <p:attrNameLst>
                                          <p:attrName>style.visibility</p:attrName>
                                        </p:attrNameLst>
                                      </p:cBhvr>
                                      <p:to>
                                        <p:strVal val="visible"/>
                                      </p:to>
                                    </p:set>
                                    <p:animEffect transition="in" filter="fade">
                                      <p:cBhvr>
                                        <p:cTn id="38" dur="1000"/>
                                        <p:tgtEl>
                                          <p:spTgt spid="727043">
                                            <p:txEl>
                                              <p:pRg st="5" end="5"/>
                                            </p:txEl>
                                          </p:spTgt>
                                        </p:tgtEl>
                                      </p:cBhvr>
                                    </p:animEffect>
                                    <p:anim calcmode="lin" valueType="num">
                                      <p:cBhvr>
                                        <p:cTn id="39" dur="1000" fill="hold"/>
                                        <p:tgtEl>
                                          <p:spTgt spid="72704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72704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43"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381000"/>
            <a:ext cx="7543800" cy="838200"/>
          </a:xfrm>
        </p:spPr>
        <p:txBody>
          <a:bodyPr/>
          <a:lstStyle/>
          <a:p>
            <a:pPr eaLnBrk="1" hangingPunct="1"/>
            <a:r>
              <a:rPr lang="en-US" altLang="ko-KR" smtClean="0">
                <a:ea typeface="굴림" charset="-127"/>
              </a:rPr>
              <a:t>Proxy Voting</a:t>
            </a:r>
          </a:p>
        </p:txBody>
      </p:sp>
      <p:sp>
        <p:nvSpPr>
          <p:cNvPr id="4" name="슬라이드 번호 개체 틀 5"/>
          <p:cNvSpPr>
            <a:spLocks noGrp="1"/>
          </p:cNvSpPr>
          <p:nvPr>
            <p:ph type="sldNum" sz="quarter" idx="12"/>
          </p:nvPr>
        </p:nvSpPr>
        <p:spPr/>
        <p:txBody>
          <a:bodyPr>
            <a:normAutofit fontScale="85000" lnSpcReduction="20000"/>
          </a:bodyPr>
          <a:lstStyle/>
          <a:p>
            <a:pPr>
              <a:defRPr/>
            </a:pPr>
            <a:fld id="{84C2158B-CACE-4D42-B5EE-41794B27510F}" type="slidenum">
              <a:rPr lang="ko-KR" altLang="en-US"/>
              <a:pPr>
                <a:defRPr/>
              </a:pPr>
              <a:t>22</a:t>
            </a:fld>
            <a:endParaRPr lang="en-US" altLang="ko-KR"/>
          </a:p>
        </p:txBody>
      </p:sp>
      <p:sp>
        <p:nvSpPr>
          <p:cNvPr id="716803" name="Rectangle 3"/>
          <p:cNvSpPr>
            <a:spLocks noGrp="1" noChangeArrowheads="1"/>
          </p:cNvSpPr>
          <p:nvPr>
            <p:ph sz="quarter" idx="1"/>
          </p:nvPr>
        </p:nvSpPr>
        <p:spPr/>
        <p:txBody>
          <a:bodyPr/>
          <a:lstStyle/>
          <a:p>
            <a:pPr eaLnBrk="1" hangingPunct="1"/>
            <a:r>
              <a:rPr lang="en-US" altLang="ko-KR" smtClean="0">
                <a:ea typeface="굴림" charset="-127"/>
              </a:rPr>
              <a:t>A proxy is the legal grant of authority by a shareholder to someone else to vote his or her shares.</a:t>
            </a:r>
          </a:p>
          <a:p>
            <a:pPr eaLnBrk="1" hangingPunct="1"/>
            <a:r>
              <a:rPr lang="en-US" altLang="ko-KR" smtClean="0">
                <a:ea typeface="굴림" charset="-127"/>
              </a:rPr>
              <a:t>For convenience, the actual voting in large public corporations is usually done by proxy.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6803">
                                            <p:txEl>
                                              <p:pRg st="0" end="0"/>
                                            </p:txEl>
                                          </p:spTgt>
                                        </p:tgtEl>
                                        <p:attrNameLst>
                                          <p:attrName>style.visibility</p:attrName>
                                        </p:attrNameLst>
                                      </p:cBhvr>
                                      <p:to>
                                        <p:strVal val="visible"/>
                                      </p:to>
                                    </p:set>
                                    <p:animEffect transition="in" filter="fade">
                                      <p:cBhvr>
                                        <p:cTn id="7" dur="1000"/>
                                        <p:tgtEl>
                                          <p:spTgt spid="716803">
                                            <p:txEl>
                                              <p:pRg st="0" end="0"/>
                                            </p:txEl>
                                          </p:spTgt>
                                        </p:tgtEl>
                                      </p:cBhvr>
                                    </p:animEffect>
                                    <p:anim calcmode="lin" valueType="num">
                                      <p:cBhvr>
                                        <p:cTn id="8" dur="1000" fill="hold"/>
                                        <p:tgtEl>
                                          <p:spTgt spid="71680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680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6803">
                                            <p:txEl>
                                              <p:pRg st="1" end="1"/>
                                            </p:txEl>
                                          </p:spTgt>
                                        </p:tgtEl>
                                        <p:attrNameLst>
                                          <p:attrName>style.visibility</p:attrName>
                                        </p:attrNameLst>
                                      </p:cBhvr>
                                      <p:to>
                                        <p:strVal val="visible"/>
                                      </p:to>
                                    </p:set>
                                    <p:animEffect transition="in" filter="fade">
                                      <p:cBhvr>
                                        <p:cTn id="14" dur="1000"/>
                                        <p:tgtEl>
                                          <p:spTgt spid="716803">
                                            <p:txEl>
                                              <p:pRg st="1" end="1"/>
                                            </p:txEl>
                                          </p:spTgt>
                                        </p:tgtEl>
                                      </p:cBhvr>
                                    </p:animEffect>
                                    <p:anim calcmode="lin" valueType="num">
                                      <p:cBhvr>
                                        <p:cTn id="15" dur="1000" fill="hold"/>
                                        <p:tgtEl>
                                          <p:spTgt spid="71680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680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03"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9394" name="Rectangle 2"/>
          <p:cNvSpPr>
            <a:spLocks noGrp="1" noChangeArrowheads="1"/>
          </p:cNvSpPr>
          <p:nvPr>
            <p:ph type="title"/>
          </p:nvPr>
        </p:nvSpPr>
        <p:spPr>
          <a:xfrm>
            <a:off x="685800" y="457200"/>
            <a:ext cx="7696200" cy="685800"/>
          </a:xfrm>
        </p:spPr>
        <p:txBody>
          <a:bodyPr>
            <a:normAutofit fontScale="90000"/>
          </a:bodyPr>
          <a:lstStyle/>
          <a:p>
            <a:pPr eaLnBrk="1" fontAlgn="auto" hangingPunct="1">
              <a:spcAft>
                <a:spcPts val="0"/>
              </a:spcAft>
              <a:defRPr/>
            </a:pPr>
            <a:r>
              <a:rPr lang="en-US" altLang="ko-KR" dirty="0">
                <a:ea typeface="굴림" charset="-127"/>
              </a:rPr>
              <a:t>Dividends</a:t>
            </a:r>
          </a:p>
        </p:txBody>
      </p:sp>
      <p:sp>
        <p:nvSpPr>
          <p:cNvPr id="4" name="슬라이드 번호 개체 틀 5"/>
          <p:cNvSpPr>
            <a:spLocks noGrp="1"/>
          </p:cNvSpPr>
          <p:nvPr>
            <p:ph type="sldNum" sz="quarter" idx="12"/>
          </p:nvPr>
        </p:nvSpPr>
        <p:spPr/>
        <p:txBody>
          <a:bodyPr>
            <a:normAutofit fontScale="85000" lnSpcReduction="20000"/>
          </a:bodyPr>
          <a:lstStyle/>
          <a:p>
            <a:pPr>
              <a:defRPr/>
            </a:pPr>
            <a:fld id="{00B583E0-413A-41DF-A270-094A452E62A3}" type="slidenum">
              <a:rPr lang="ko-KR" altLang="en-US"/>
              <a:pPr>
                <a:defRPr/>
              </a:pPr>
              <a:t>23</a:t>
            </a:fld>
            <a:endParaRPr lang="en-US" altLang="ko-KR"/>
          </a:p>
        </p:txBody>
      </p:sp>
      <p:sp>
        <p:nvSpPr>
          <p:cNvPr id="699395" name="Rectangle 3"/>
          <p:cNvSpPr>
            <a:spLocks noGrp="1" noChangeArrowheads="1"/>
          </p:cNvSpPr>
          <p:nvPr>
            <p:ph sz="quarter" idx="1"/>
          </p:nvPr>
        </p:nvSpPr>
        <p:spPr>
          <a:xfrm>
            <a:off x="685800" y="1752600"/>
            <a:ext cx="7696200" cy="4724400"/>
          </a:xfrm>
        </p:spPr>
        <p:txBody>
          <a:bodyPr/>
          <a:lstStyle/>
          <a:p>
            <a:pPr eaLnBrk="1" hangingPunct="1"/>
            <a:r>
              <a:rPr lang="en-US" altLang="ko-KR" sz="2400" dirty="0" smtClean="0">
                <a:ea typeface="굴림" charset="-127"/>
              </a:rPr>
              <a:t>Unless a dividend is declared by the board of directors of a corporation, it is not a liability of the corporation. </a:t>
            </a:r>
          </a:p>
          <a:p>
            <a:pPr lvl="1" eaLnBrk="1" hangingPunct="1"/>
            <a:r>
              <a:rPr lang="en-US" altLang="ko-KR" dirty="0" smtClean="0">
                <a:ea typeface="굴림" charset="-127"/>
              </a:rPr>
              <a:t>A corporation cannot </a:t>
            </a:r>
            <a:r>
              <a:rPr lang="en-US" altLang="ko-KR" i="1" dirty="0" smtClean="0">
                <a:ea typeface="굴림" charset="-127"/>
              </a:rPr>
              <a:t>default</a:t>
            </a:r>
            <a:r>
              <a:rPr lang="en-US" altLang="ko-KR" dirty="0" smtClean="0">
                <a:ea typeface="굴림" charset="-127"/>
              </a:rPr>
              <a:t> on an undeclared dividend.</a:t>
            </a:r>
          </a:p>
          <a:p>
            <a:pPr eaLnBrk="1" hangingPunct="1"/>
            <a:r>
              <a:rPr lang="en-US" altLang="ko-KR" sz="2400" dirty="0" smtClean="0">
                <a:ea typeface="굴림" charset="-127"/>
              </a:rPr>
              <a:t>The payment of dividends by the corporation is not a business expense. </a:t>
            </a:r>
          </a:p>
          <a:p>
            <a:pPr lvl="1" eaLnBrk="1" hangingPunct="1"/>
            <a:r>
              <a:rPr lang="en-US" altLang="ko-KR" dirty="0" smtClean="0">
                <a:ea typeface="굴림" charset="-127"/>
              </a:rPr>
              <a:t>Therefore, they are not tax-deductible.</a:t>
            </a:r>
          </a:p>
          <a:p>
            <a:pPr eaLnBrk="1" hangingPunct="1"/>
            <a:r>
              <a:rPr lang="en-US" altLang="ko-KR" sz="2400" dirty="0" smtClean="0">
                <a:ea typeface="굴림" charset="-127"/>
              </a:rPr>
              <a:t>Dividends received by individual shareholders are for the most part considered ordinary income by the IRS and  are fully taxable.</a:t>
            </a:r>
          </a:p>
          <a:p>
            <a:pPr lvl="1" eaLnBrk="1" hangingPunct="1"/>
            <a:r>
              <a:rPr lang="en-US" altLang="ko-KR" dirty="0" smtClean="0">
                <a:ea typeface="굴림" charset="-127"/>
              </a:rPr>
              <a:t>There is an intra-corporate dividend exclusion.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99395">
                                            <p:txEl>
                                              <p:pRg st="0" end="0"/>
                                            </p:txEl>
                                          </p:spTgt>
                                        </p:tgtEl>
                                        <p:attrNameLst>
                                          <p:attrName>style.visibility</p:attrName>
                                        </p:attrNameLst>
                                      </p:cBhvr>
                                      <p:to>
                                        <p:strVal val="visible"/>
                                      </p:to>
                                    </p:set>
                                    <p:animEffect transition="in" filter="fade">
                                      <p:cBhvr>
                                        <p:cTn id="7" dur="1000"/>
                                        <p:tgtEl>
                                          <p:spTgt spid="699395">
                                            <p:txEl>
                                              <p:pRg st="0" end="0"/>
                                            </p:txEl>
                                          </p:spTgt>
                                        </p:tgtEl>
                                      </p:cBhvr>
                                    </p:animEffect>
                                    <p:anim calcmode="lin" valueType="num">
                                      <p:cBhvr>
                                        <p:cTn id="8" dur="1000" fill="hold"/>
                                        <p:tgtEl>
                                          <p:spTgt spid="6993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9939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99395">
                                            <p:txEl>
                                              <p:pRg st="1" end="1"/>
                                            </p:txEl>
                                          </p:spTgt>
                                        </p:tgtEl>
                                        <p:attrNameLst>
                                          <p:attrName>style.visibility</p:attrName>
                                        </p:attrNameLst>
                                      </p:cBhvr>
                                      <p:to>
                                        <p:strVal val="visible"/>
                                      </p:to>
                                    </p:set>
                                    <p:animEffect transition="in" filter="fade">
                                      <p:cBhvr>
                                        <p:cTn id="12" dur="1000"/>
                                        <p:tgtEl>
                                          <p:spTgt spid="699395">
                                            <p:txEl>
                                              <p:pRg st="1" end="1"/>
                                            </p:txEl>
                                          </p:spTgt>
                                        </p:tgtEl>
                                      </p:cBhvr>
                                    </p:animEffect>
                                    <p:anim calcmode="lin" valueType="num">
                                      <p:cBhvr>
                                        <p:cTn id="13" dur="1000" fill="hold"/>
                                        <p:tgtEl>
                                          <p:spTgt spid="69939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6993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99395">
                                            <p:txEl>
                                              <p:pRg st="2" end="2"/>
                                            </p:txEl>
                                          </p:spTgt>
                                        </p:tgtEl>
                                        <p:attrNameLst>
                                          <p:attrName>style.visibility</p:attrName>
                                        </p:attrNameLst>
                                      </p:cBhvr>
                                      <p:to>
                                        <p:strVal val="visible"/>
                                      </p:to>
                                    </p:set>
                                    <p:animEffect transition="in" filter="fade">
                                      <p:cBhvr>
                                        <p:cTn id="19" dur="1000"/>
                                        <p:tgtEl>
                                          <p:spTgt spid="699395">
                                            <p:txEl>
                                              <p:pRg st="2" end="2"/>
                                            </p:txEl>
                                          </p:spTgt>
                                        </p:tgtEl>
                                      </p:cBhvr>
                                    </p:animEffect>
                                    <p:anim calcmode="lin" valueType="num">
                                      <p:cBhvr>
                                        <p:cTn id="20" dur="1000" fill="hold"/>
                                        <p:tgtEl>
                                          <p:spTgt spid="69939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699395">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699395">
                                            <p:txEl>
                                              <p:pRg st="3" end="3"/>
                                            </p:txEl>
                                          </p:spTgt>
                                        </p:tgtEl>
                                        <p:attrNameLst>
                                          <p:attrName>style.visibility</p:attrName>
                                        </p:attrNameLst>
                                      </p:cBhvr>
                                      <p:to>
                                        <p:strVal val="visible"/>
                                      </p:to>
                                    </p:set>
                                    <p:animEffect transition="in" filter="fade">
                                      <p:cBhvr>
                                        <p:cTn id="24" dur="1000"/>
                                        <p:tgtEl>
                                          <p:spTgt spid="699395">
                                            <p:txEl>
                                              <p:pRg st="3" end="3"/>
                                            </p:txEl>
                                          </p:spTgt>
                                        </p:tgtEl>
                                      </p:cBhvr>
                                    </p:animEffect>
                                    <p:anim calcmode="lin" valueType="num">
                                      <p:cBhvr>
                                        <p:cTn id="25" dur="1000" fill="hold"/>
                                        <p:tgtEl>
                                          <p:spTgt spid="699395">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6993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699395">
                                            <p:txEl>
                                              <p:pRg st="4" end="4"/>
                                            </p:txEl>
                                          </p:spTgt>
                                        </p:tgtEl>
                                        <p:attrNameLst>
                                          <p:attrName>style.visibility</p:attrName>
                                        </p:attrNameLst>
                                      </p:cBhvr>
                                      <p:to>
                                        <p:strVal val="visible"/>
                                      </p:to>
                                    </p:set>
                                    <p:animEffect transition="in" filter="fade">
                                      <p:cBhvr>
                                        <p:cTn id="31" dur="1000"/>
                                        <p:tgtEl>
                                          <p:spTgt spid="699395">
                                            <p:txEl>
                                              <p:pRg st="4" end="4"/>
                                            </p:txEl>
                                          </p:spTgt>
                                        </p:tgtEl>
                                      </p:cBhvr>
                                    </p:animEffect>
                                    <p:anim calcmode="lin" valueType="num">
                                      <p:cBhvr>
                                        <p:cTn id="32" dur="1000" fill="hold"/>
                                        <p:tgtEl>
                                          <p:spTgt spid="699395">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699395">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699395">
                                            <p:txEl>
                                              <p:pRg st="5" end="5"/>
                                            </p:txEl>
                                          </p:spTgt>
                                        </p:tgtEl>
                                        <p:attrNameLst>
                                          <p:attrName>style.visibility</p:attrName>
                                        </p:attrNameLst>
                                      </p:cBhvr>
                                      <p:to>
                                        <p:strVal val="visible"/>
                                      </p:to>
                                    </p:set>
                                    <p:animEffect transition="in" filter="fade">
                                      <p:cBhvr>
                                        <p:cTn id="36" dur="1000"/>
                                        <p:tgtEl>
                                          <p:spTgt spid="699395">
                                            <p:txEl>
                                              <p:pRg st="5" end="5"/>
                                            </p:txEl>
                                          </p:spTgt>
                                        </p:tgtEl>
                                      </p:cBhvr>
                                    </p:animEffect>
                                    <p:anim calcmode="lin" valueType="num">
                                      <p:cBhvr>
                                        <p:cTn id="37" dur="1000" fill="hold"/>
                                        <p:tgtEl>
                                          <p:spTgt spid="699395">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69939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9395"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0418" name="Rectangle 2"/>
          <p:cNvSpPr>
            <a:spLocks noGrp="1" noChangeArrowheads="1"/>
          </p:cNvSpPr>
          <p:nvPr>
            <p:ph type="title"/>
          </p:nvPr>
        </p:nvSpPr>
        <p:spPr>
          <a:xfrm>
            <a:off x="685800" y="457200"/>
            <a:ext cx="7772400" cy="609600"/>
          </a:xfrm>
        </p:spPr>
        <p:txBody>
          <a:bodyPr>
            <a:normAutofit fontScale="90000"/>
          </a:bodyPr>
          <a:lstStyle/>
          <a:p>
            <a:pPr eaLnBrk="1" fontAlgn="auto" hangingPunct="1">
              <a:spcAft>
                <a:spcPts val="0"/>
              </a:spcAft>
              <a:defRPr/>
            </a:pPr>
            <a:r>
              <a:rPr lang="en-US" altLang="ko-KR">
                <a:ea typeface="굴림" charset="-127"/>
              </a:rPr>
              <a:t>Classes of Stock</a:t>
            </a:r>
          </a:p>
        </p:txBody>
      </p:sp>
      <p:sp>
        <p:nvSpPr>
          <p:cNvPr id="4" name="슬라이드 번호 개체 틀 5"/>
          <p:cNvSpPr>
            <a:spLocks noGrp="1"/>
          </p:cNvSpPr>
          <p:nvPr>
            <p:ph type="sldNum" sz="quarter" idx="12"/>
          </p:nvPr>
        </p:nvSpPr>
        <p:spPr/>
        <p:txBody>
          <a:bodyPr>
            <a:normAutofit fontScale="85000" lnSpcReduction="20000"/>
          </a:bodyPr>
          <a:lstStyle/>
          <a:p>
            <a:pPr>
              <a:defRPr/>
            </a:pPr>
            <a:fld id="{B4055858-814B-42A4-9DFE-ECD66CC00538}" type="slidenum">
              <a:rPr lang="ko-KR" altLang="en-US"/>
              <a:pPr>
                <a:defRPr/>
              </a:pPr>
              <a:t>24</a:t>
            </a:fld>
            <a:endParaRPr lang="en-US" altLang="ko-KR"/>
          </a:p>
        </p:txBody>
      </p:sp>
      <p:sp>
        <p:nvSpPr>
          <p:cNvPr id="700419" name="Rectangle 3"/>
          <p:cNvSpPr>
            <a:spLocks noGrp="1" noChangeArrowheads="1"/>
          </p:cNvSpPr>
          <p:nvPr>
            <p:ph sz="quarter" idx="1"/>
          </p:nvPr>
        </p:nvSpPr>
        <p:spPr>
          <a:xfrm>
            <a:off x="685800" y="1905000"/>
            <a:ext cx="7696200" cy="4267200"/>
          </a:xfrm>
        </p:spPr>
        <p:txBody>
          <a:bodyPr/>
          <a:lstStyle/>
          <a:p>
            <a:pPr eaLnBrk="1" hangingPunct="1"/>
            <a:r>
              <a:rPr lang="en-US" altLang="ko-KR" sz="2400" dirty="0" smtClean="0">
                <a:ea typeface="굴림" charset="-127"/>
              </a:rPr>
              <a:t>When more than one class of stock exists, they are usually created with unequal voting rights.</a:t>
            </a:r>
          </a:p>
          <a:p>
            <a:pPr eaLnBrk="1" hangingPunct="1"/>
            <a:r>
              <a:rPr lang="en-US" altLang="ko-KR" sz="2400" dirty="0" smtClean="0">
                <a:ea typeface="굴림" charset="-127"/>
              </a:rPr>
              <a:t>Many companies issue dual classes of common stock. The reason has to do with control of the firm.</a:t>
            </a:r>
          </a:p>
          <a:p>
            <a:pPr eaLnBrk="1" hangingPunct="1"/>
            <a:r>
              <a:rPr lang="en-US" altLang="ko-KR" sz="2400" dirty="0" smtClean="0">
                <a:ea typeface="굴림" charset="-127"/>
              </a:rPr>
              <a:t>Lease, McConnell, and </a:t>
            </a:r>
            <a:r>
              <a:rPr lang="en-US" altLang="ko-KR" sz="2400" dirty="0" err="1" smtClean="0">
                <a:ea typeface="굴림" charset="-127"/>
              </a:rPr>
              <a:t>Mikkelson</a:t>
            </a:r>
            <a:r>
              <a:rPr lang="en-US" altLang="ko-KR" sz="2400" dirty="0" smtClean="0">
                <a:ea typeface="굴림" charset="-127"/>
              </a:rPr>
              <a:t> found the market prices of stocks with superior voting rights to be about 5 percent higher than the prices of otherwise-identical stocks with inferior voting rights.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00419">
                                            <p:txEl>
                                              <p:pRg st="0" end="0"/>
                                            </p:txEl>
                                          </p:spTgt>
                                        </p:tgtEl>
                                        <p:attrNameLst>
                                          <p:attrName>style.visibility</p:attrName>
                                        </p:attrNameLst>
                                      </p:cBhvr>
                                      <p:to>
                                        <p:strVal val="visible"/>
                                      </p:to>
                                    </p:set>
                                    <p:animEffect transition="in" filter="fade">
                                      <p:cBhvr>
                                        <p:cTn id="7" dur="1000"/>
                                        <p:tgtEl>
                                          <p:spTgt spid="700419">
                                            <p:txEl>
                                              <p:pRg st="0" end="0"/>
                                            </p:txEl>
                                          </p:spTgt>
                                        </p:tgtEl>
                                      </p:cBhvr>
                                    </p:animEffect>
                                    <p:anim calcmode="lin" valueType="num">
                                      <p:cBhvr>
                                        <p:cTn id="8" dur="1000" fill="hold"/>
                                        <p:tgtEl>
                                          <p:spTgt spid="7004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004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00419">
                                            <p:txEl>
                                              <p:pRg st="1" end="1"/>
                                            </p:txEl>
                                          </p:spTgt>
                                        </p:tgtEl>
                                        <p:attrNameLst>
                                          <p:attrName>style.visibility</p:attrName>
                                        </p:attrNameLst>
                                      </p:cBhvr>
                                      <p:to>
                                        <p:strVal val="visible"/>
                                      </p:to>
                                    </p:set>
                                    <p:animEffect transition="in" filter="fade">
                                      <p:cBhvr>
                                        <p:cTn id="14" dur="1000"/>
                                        <p:tgtEl>
                                          <p:spTgt spid="700419">
                                            <p:txEl>
                                              <p:pRg st="1" end="1"/>
                                            </p:txEl>
                                          </p:spTgt>
                                        </p:tgtEl>
                                      </p:cBhvr>
                                    </p:animEffect>
                                    <p:anim calcmode="lin" valueType="num">
                                      <p:cBhvr>
                                        <p:cTn id="15" dur="1000" fill="hold"/>
                                        <p:tgtEl>
                                          <p:spTgt spid="7004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004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00419">
                                            <p:txEl>
                                              <p:pRg st="2" end="2"/>
                                            </p:txEl>
                                          </p:spTgt>
                                        </p:tgtEl>
                                        <p:attrNameLst>
                                          <p:attrName>style.visibility</p:attrName>
                                        </p:attrNameLst>
                                      </p:cBhvr>
                                      <p:to>
                                        <p:strVal val="visible"/>
                                      </p:to>
                                    </p:set>
                                    <p:animEffect transition="in" filter="fade">
                                      <p:cBhvr>
                                        <p:cTn id="21" dur="1000"/>
                                        <p:tgtEl>
                                          <p:spTgt spid="700419">
                                            <p:txEl>
                                              <p:pRg st="2" end="2"/>
                                            </p:txEl>
                                          </p:spTgt>
                                        </p:tgtEl>
                                      </p:cBhvr>
                                    </p:animEffect>
                                    <p:anim calcmode="lin" valueType="num">
                                      <p:cBhvr>
                                        <p:cTn id="22" dur="1000" fill="hold"/>
                                        <p:tgtEl>
                                          <p:spTgt spid="70041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0041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0419"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2466" name="Rectangle 2"/>
          <p:cNvSpPr>
            <a:spLocks noGrp="1" noChangeArrowheads="1"/>
          </p:cNvSpPr>
          <p:nvPr>
            <p:ph type="title"/>
          </p:nvPr>
        </p:nvSpPr>
        <p:spPr>
          <a:xfrm>
            <a:off x="685800" y="457200"/>
            <a:ext cx="7772400" cy="685800"/>
          </a:xfrm>
        </p:spPr>
        <p:txBody>
          <a:bodyPr>
            <a:normAutofit fontScale="90000"/>
          </a:bodyPr>
          <a:lstStyle/>
          <a:p>
            <a:pPr eaLnBrk="1" fontAlgn="auto" hangingPunct="1">
              <a:spcAft>
                <a:spcPts val="0"/>
              </a:spcAft>
              <a:defRPr/>
            </a:pPr>
            <a:r>
              <a:rPr lang="en-US" altLang="ko-KR">
                <a:ea typeface="굴림" charset="-127"/>
              </a:rPr>
              <a:t>Interest versus Dividends</a:t>
            </a:r>
          </a:p>
        </p:txBody>
      </p:sp>
      <p:sp>
        <p:nvSpPr>
          <p:cNvPr id="4" name="슬라이드 번호 개체 틀 5"/>
          <p:cNvSpPr>
            <a:spLocks noGrp="1"/>
          </p:cNvSpPr>
          <p:nvPr>
            <p:ph type="sldNum" sz="quarter" idx="12"/>
          </p:nvPr>
        </p:nvSpPr>
        <p:spPr/>
        <p:txBody>
          <a:bodyPr>
            <a:normAutofit fontScale="85000" lnSpcReduction="20000"/>
          </a:bodyPr>
          <a:lstStyle/>
          <a:p>
            <a:pPr>
              <a:defRPr/>
            </a:pPr>
            <a:fld id="{FD28086F-4752-4FC0-AFD0-BDCD3A2C6067}" type="slidenum">
              <a:rPr lang="ko-KR" altLang="en-US"/>
              <a:pPr>
                <a:defRPr/>
              </a:pPr>
              <a:t>25</a:t>
            </a:fld>
            <a:endParaRPr lang="en-US" altLang="ko-KR"/>
          </a:p>
        </p:txBody>
      </p:sp>
      <p:sp>
        <p:nvSpPr>
          <p:cNvPr id="702467" name="Rectangle 3"/>
          <p:cNvSpPr>
            <a:spLocks noGrp="1" noChangeArrowheads="1"/>
          </p:cNvSpPr>
          <p:nvPr>
            <p:ph sz="quarter" idx="1"/>
          </p:nvPr>
        </p:nvSpPr>
        <p:spPr>
          <a:xfrm>
            <a:off x="685800" y="1600200"/>
            <a:ext cx="7696200" cy="3886200"/>
          </a:xfrm>
        </p:spPr>
        <p:txBody>
          <a:bodyPr/>
          <a:lstStyle/>
          <a:p>
            <a:pPr eaLnBrk="1" hangingPunct="1"/>
            <a:r>
              <a:rPr lang="en-US" altLang="ko-KR" sz="2400" dirty="0" smtClean="0">
                <a:ea typeface="굴림" charset="-127"/>
              </a:rPr>
              <a:t>Debt is not an ownership interest in the firm. Creditors do not usually have voting power.</a:t>
            </a:r>
          </a:p>
          <a:p>
            <a:pPr eaLnBrk="1" hangingPunct="1"/>
            <a:r>
              <a:rPr lang="en-US" altLang="ko-KR" sz="2400" dirty="0" smtClean="0">
                <a:ea typeface="굴림" charset="-127"/>
              </a:rPr>
              <a:t>The corporation’s payment of interest on debt is considered a cost of doing business and is fully tax-deductible. </a:t>
            </a:r>
          </a:p>
          <a:p>
            <a:pPr eaLnBrk="1" hangingPunct="1"/>
            <a:r>
              <a:rPr lang="en-US" altLang="ko-KR" sz="2400" dirty="0" smtClean="0">
                <a:ea typeface="굴림" charset="-127"/>
              </a:rPr>
              <a:t>Dividends are paid out of after-tax dollars.</a:t>
            </a:r>
          </a:p>
          <a:p>
            <a:pPr eaLnBrk="1" hangingPunct="1"/>
            <a:r>
              <a:rPr lang="en-US" altLang="ko-KR" sz="2400" dirty="0" smtClean="0">
                <a:ea typeface="굴림" charset="-127"/>
              </a:rPr>
              <a:t>Unpaid debt is a liability of the firm. If it is not paid, the creditors can legally claim the assets of the firm.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02467">
                                            <p:txEl>
                                              <p:pRg st="0" end="0"/>
                                            </p:txEl>
                                          </p:spTgt>
                                        </p:tgtEl>
                                        <p:attrNameLst>
                                          <p:attrName>style.visibility</p:attrName>
                                        </p:attrNameLst>
                                      </p:cBhvr>
                                      <p:to>
                                        <p:strVal val="visible"/>
                                      </p:to>
                                    </p:set>
                                    <p:animEffect transition="in" filter="fade">
                                      <p:cBhvr>
                                        <p:cTn id="7" dur="1000"/>
                                        <p:tgtEl>
                                          <p:spTgt spid="702467">
                                            <p:txEl>
                                              <p:pRg st="0" end="0"/>
                                            </p:txEl>
                                          </p:spTgt>
                                        </p:tgtEl>
                                      </p:cBhvr>
                                    </p:animEffect>
                                    <p:anim calcmode="lin" valueType="num">
                                      <p:cBhvr>
                                        <p:cTn id="8" dur="1000" fill="hold"/>
                                        <p:tgtEl>
                                          <p:spTgt spid="7024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024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02467">
                                            <p:txEl>
                                              <p:pRg st="1" end="1"/>
                                            </p:txEl>
                                          </p:spTgt>
                                        </p:tgtEl>
                                        <p:attrNameLst>
                                          <p:attrName>style.visibility</p:attrName>
                                        </p:attrNameLst>
                                      </p:cBhvr>
                                      <p:to>
                                        <p:strVal val="visible"/>
                                      </p:to>
                                    </p:set>
                                    <p:animEffect transition="in" filter="fade">
                                      <p:cBhvr>
                                        <p:cTn id="14" dur="1000"/>
                                        <p:tgtEl>
                                          <p:spTgt spid="702467">
                                            <p:txEl>
                                              <p:pRg st="1" end="1"/>
                                            </p:txEl>
                                          </p:spTgt>
                                        </p:tgtEl>
                                      </p:cBhvr>
                                    </p:animEffect>
                                    <p:anim calcmode="lin" valueType="num">
                                      <p:cBhvr>
                                        <p:cTn id="15" dur="1000" fill="hold"/>
                                        <p:tgtEl>
                                          <p:spTgt spid="70246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0246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02467">
                                            <p:txEl>
                                              <p:pRg st="2" end="2"/>
                                            </p:txEl>
                                          </p:spTgt>
                                        </p:tgtEl>
                                        <p:attrNameLst>
                                          <p:attrName>style.visibility</p:attrName>
                                        </p:attrNameLst>
                                      </p:cBhvr>
                                      <p:to>
                                        <p:strVal val="visible"/>
                                      </p:to>
                                    </p:set>
                                    <p:animEffect transition="in" filter="fade">
                                      <p:cBhvr>
                                        <p:cTn id="21" dur="1000"/>
                                        <p:tgtEl>
                                          <p:spTgt spid="702467">
                                            <p:txEl>
                                              <p:pRg st="2" end="2"/>
                                            </p:txEl>
                                          </p:spTgt>
                                        </p:tgtEl>
                                      </p:cBhvr>
                                    </p:animEffect>
                                    <p:anim calcmode="lin" valueType="num">
                                      <p:cBhvr>
                                        <p:cTn id="22" dur="1000" fill="hold"/>
                                        <p:tgtEl>
                                          <p:spTgt spid="70246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0246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02467">
                                            <p:txEl>
                                              <p:pRg st="3" end="3"/>
                                            </p:txEl>
                                          </p:spTgt>
                                        </p:tgtEl>
                                        <p:attrNameLst>
                                          <p:attrName>style.visibility</p:attrName>
                                        </p:attrNameLst>
                                      </p:cBhvr>
                                      <p:to>
                                        <p:strVal val="visible"/>
                                      </p:to>
                                    </p:set>
                                    <p:animEffect transition="in" filter="fade">
                                      <p:cBhvr>
                                        <p:cTn id="28" dur="1000"/>
                                        <p:tgtEl>
                                          <p:spTgt spid="702467">
                                            <p:txEl>
                                              <p:pRg st="3" end="3"/>
                                            </p:txEl>
                                          </p:spTgt>
                                        </p:tgtEl>
                                      </p:cBhvr>
                                    </p:animEffect>
                                    <p:anim calcmode="lin" valueType="num">
                                      <p:cBhvr>
                                        <p:cTn id="29" dur="1000" fill="hold"/>
                                        <p:tgtEl>
                                          <p:spTgt spid="70246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0246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246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Hybrid securities</a:t>
            </a:r>
            <a:endParaRPr lang="en-US" dirty="0"/>
          </a:p>
        </p:txBody>
      </p:sp>
      <p:sp>
        <p:nvSpPr>
          <p:cNvPr id="3" name="내용 개체 틀 2"/>
          <p:cNvSpPr>
            <a:spLocks noGrp="1"/>
          </p:cNvSpPr>
          <p:nvPr>
            <p:ph sz="quarter" idx="1"/>
          </p:nvPr>
        </p:nvSpPr>
        <p:spPr/>
        <p:txBody>
          <a:bodyPr/>
          <a:lstStyle/>
          <a:p>
            <a:r>
              <a:rPr lang="en-US" altLang="ko-KR" sz="3200" dirty="0" smtClean="0">
                <a:ea typeface="굴림" charset="-127"/>
              </a:rPr>
              <a:t>Hybrid securities that look like equity but are called debt.</a:t>
            </a:r>
            <a:r>
              <a:rPr lang="en-US" altLang="ko-KR" dirty="0" smtClean="0">
                <a:ea typeface="굴림" charset="-127"/>
              </a:rPr>
              <a:t> Is It Debt or Equity? </a:t>
            </a:r>
            <a:r>
              <a:rPr lang="en-US" altLang="ko-KR" sz="3200" dirty="0" smtClean="0">
                <a:ea typeface="굴림" charset="-127"/>
              </a:rPr>
              <a:t>The line between debt and equity is blurred.</a:t>
            </a:r>
          </a:p>
          <a:p>
            <a:pPr lvl="1" eaLnBrk="1" hangingPunct="1"/>
            <a:r>
              <a:rPr lang="en-US" altLang="ko-KR" dirty="0" smtClean="0">
                <a:ea typeface="굴림" charset="-127"/>
              </a:rPr>
              <a:t>If successful, a debt security that is really equity with the tax benefits of debt while eliminating its bankruptcy costs.</a:t>
            </a:r>
          </a:p>
          <a:p>
            <a:r>
              <a:rPr lang="en-US" altLang="ko-KR" dirty="0" smtClean="0"/>
              <a:t>Convertible securities </a:t>
            </a:r>
            <a:r>
              <a:rPr lang="en-US" altLang="ko-KR" dirty="0" smtClean="0">
                <a:latin typeface="Monotype Corsiva" pitchFamily="66" charset="0"/>
              </a:rPr>
              <a:t>or</a:t>
            </a:r>
            <a:r>
              <a:rPr lang="en-US" altLang="ko-KR" dirty="0" smtClean="0"/>
              <a:t>  Convertibles</a:t>
            </a:r>
            <a:endParaRPr lang="en-US" dirty="0" smtClean="0"/>
          </a:p>
          <a:p>
            <a:pPr lvl="1"/>
            <a:r>
              <a:rPr lang="en-US" dirty="0" smtClean="0"/>
              <a:t>Convertible bonds (CB)</a:t>
            </a:r>
          </a:p>
          <a:p>
            <a:pPr lvl="1"/>
            <a:r>
              <a:rPr lang="en-US" dirty="0" smtClean="0"/>
              <a:t>Bonds with warrants (BW)</a:t>
            </a:r>
          </a:p>
          <a:p>
            <a:pPr lvl="1"/>
            <a:r>
              <a:rPr lang="en-US" altLang="ko-KR" dirty="0" smtClean="0"/>
              <a:t>Convertible preferred stock (CPS)</a:t>
            </a:r>
            <a:endParaRPr lang="en-US"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슬라이드 번호 개체 틀 3"/>
          <p:cNvSpPr>
            <a:spLocks noGrp="1"/>
          </p:cNvSpPr>
          <p:nvPr>
            <p:ph type="sldNum" sz="quarter" idx="10"/>
          </p:nvPr>
        </p:nvSpPr>
        <p:spPr/>
        <p:txBody>
          <a:bodyPr/>
          <a:lstStyle/>
          <a:p>
            <a:fld id="{EBA1189B-7BC4-4967-939A-775D533B3BEB}" type="slidenum">
              <a:rPr lang="en-US" altLang="ko-KR"/>
              <a:pPr/>
              <a:t>27</a:t>
            </a:fld>
            <a:endParaRPr lang="en-US" altLang="ko-KR"/>
          </a:p>
        </p:txBody>
      </p:sp>
      <p:graphicFrame>
        <p:nvGraphicFramePr>
          <p:cNvPr id="121858" name="Group 2"/>
          <p:cNvGraphicFramePr>
            <a:graphicFrameLocks noGrp="1"/>
          </p:cNvGraphicFramePr>
          <p:nvPr/>
        </p:nvGraphicFramePr>
        <p:xfrm>
          <a:off x="395288" y="1989138"/>
          <a:ext cx="8496300" cy="4319589"/>
        </p:xfrm>
        <a:graphic>
          <a:graphicData uri="http://schemas.openxmlformats.org/drawingml/2006/table">
            <a:tbl>
              <a:tblPr/>
              <a:tblGrid>
                <a:gridCol w="2051050"/>
                <a:gridCol w="3222625"/>
                <a:gridCol w="3222625"/>
              </a:tblGrid>
              <a:tr h="460375">
                <a:tc>
                  <a:txBody>
                    <a:bodyPr/>
                    <a:lstStyle/>
                    <a:p>
                      <a:pPr marL="0" marR="0" lvl="0" indent="0" algn="ctr" defTabSz="914400" rtl="0" eaLnBrk="1" fontAlgn="base" latinLnBrk="1" hangingPunct="1">
                        <a:lnSpc>
                          <a:spcPct val="100000"/>
                        </a:lnSpc>
                        <a:spcBef>
                          <a:spcPct val="20000"/>
                        </a:spcBef>
                        <a:spcAft>
                          <a:spcPct val="0"/>
                        </a:spcAft>
                        <a:buClr>
                          <a:schemeClr val="accent2"/>
                        </a:buClr>
                        <a:buSzTx/>
                        <a:buFont typeface="Wingdings" pitchFamily="2" charset="2"/>
                        <a:buNone/>
                        <a:tabLst/>
                      </a:pPr>
                      <a:r>
                        <a:rPr kumimoji="1" lang="ko-KR" altLang="en-US" sz="2000" b="1" i="0" u="none" strike="noStrike" cap="none" normalizeH="0" baseline="0" smtClean="0">
                          <a:ln>
                            <a:noFill/>
                          </a:ln>
                          <a:solidFill>
                            <a:schemeClr val="tx1"/>
                          </a:solidFill>
                          <a:effectLst/>
                          <a:latin typeface="굴림" pitchFamily="50" charset="-127"/>
                          <a:ea typeface="굴림" pitchFamily="50" charset="-127"/>
                        </a:rPr>
                        <a:t>구   분</a:t>
                      </a:r>
                    </a:p>
                  </a:txBody>
                  <a:tcPr anchor="ctr" horzOverflow="overflow">
                    <a:lnL cap="flat">
                      <a:noFill/>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1" fontAlgn="base" latinLnBrk="1" hangingPunct="1">
                        <a:lnSpc>
                          <a:spcPct val="100000"/>
                        </a:lnSpc>
                        <a:spcBef>
                          <a:spcPct val="20000"/>
                        </a:spcBef>
                        <a:spcAft>
                          <a:spcPct val="0"/>
                        </a:spcAft>
                        <a:buClr>
                          <a:schemeClr val="accent2"/>
                        </a:buClr>
                        <a:buSzTx/>
                        <a:buFont typeface="Wingdings" pitchFamily="2" charset="2"/>
                        <a:buNone/>
                        <a:tabLst/>
                      </a:pPr>
                      <a:r>
                        <a:rPr kumimoji="1" lang="ko-KR" altLang="en-US" sz="2000" b="1" i="0" u="none" strike="noStrike" cap="none" normalizeH="0" baseline="0" smtClean="0">
                          <a:ln>
                            <a:noFill/>
                          </a:ln>
                          <a:solidFill>
                            <a:schemeClr val="tx1"/>
                          </a:solidFill>
                          <a:effectLst/>
                          <a:latin typeface="굴림" pitchFamily="50" charset="-127"/>
                          <a:ea typeface="굴림" pitchFamily="50" charset="-127"/>
                        </a:rPr>
                        <a:t>신주인수권부사채</a:t>
                      </a:r>
                      <a:r>
                        <a:rPr kumimoji="1" lang="en-US" altLang="ko-KR" sz="2000" b="1" i="0" u="none" strike="noStrike" cap="none" normalizeH="0" baseline="0" smtClean="0">
                          <a:ln>
                            <a:noFill/>
                          </a:ln>
                          <a:solidFill>
                            <a:schemeClr val="tx1"/>
                          </a:solidFill>
                          <a:effectLst/>
                          <a:latin typeface="굴림" pitchFamily="50" charset="-127"/>
                          <a:ea typeface="굴림" pitchFamily="50" charset="-127"/>
                        </a:rPr>
                        <a:t>(BW)</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1" fontAlgn="base" latinLnBrk="1" hangingPunct="1">
                        <a:lnSpc>
                          <a:spcPct val="100000"/>
                        </a:lnSpc>
                        <a:spcBef>
                          <a:spcPct val="20000"/>
                        </a:spcBef>
                        <a:spcAft>
                          <a:spcPct val="0"/>
                        </a:spcAft>
                        <a:buClr>
                          <a:schemeClr val="accent2"/>
                        </a:buClr>
                        <a:buSzTx/>
                        <a:buFont typeface="Wingdings" pitchFamily="2" charset="2"/>
                        <a:buNone/>
                        <a:tabLst/>
                      </a:pPr>
                      <a:r>
                        <a:rPr kumimoji="1" lang="ko-KR" altLang="en-US" sz="2000" b="1" i="0" u="none" strike="noStrike" cap="none" normalizeH="0" baseline="0" smtClean="0">
                          <a:ln>
                            <a:noFill/>
                          </a:ln>
                          <a:solidFill>
                            <a:schemeClr val="tx1"/>
                          </a:solidFill>
                          <a:effectLst/>
                          <a:latin typeface="굴림" pitchFamily="50" charset="-127"/>
                          <a:ea typeface="굴림" pitchFamily="50" charset="-127"/>
                        </a:rPr>
                        <a:t>전환사채</a:t>
                      </a:r>
                      <a:r>
                        <a:rPr kumimoji="1" lang="en-US" altLang="ko-KR" sz="2000" b="1" i="0" u="none" strike="noStrike" cap="none" normalizeH="0" baseline="0" smtClean="0">
                          <a:ln>
                            <a:noFill/>
                          </a:ln>
                          <a:solidFill>
                            <a:schemeClr val="tx1"/>
                          </a:solidFill>
                          <a:effectLst/>
                          <a:latin typeface="굴림" pitchFamily="50" charset="-127"/>
                          <a:ea typeface="굴림" pitchFamily="50" charset="-127"/>
                        </a:rPr>
                        <a:t>(CB)</a:t>
                      </a:r>
                    </a:p>
                  </a:txBody>
                  <a:tcPr anchor="ctr" horzOverflow="overflow">
                    <a:lnL w="12700" cap="flat" cmpd="sng" algn="ctr">
                      <a:solidFill>
                        <a:schemeClr val="tx1"/>
                      </a:solidFill>
                      <a:prstDash val="solid"/>
                      <a:round/>
                      <a:headEnd type="none" w="med" len="med"/>
                      <a:tailEnd type="none" w="med" len="med"/>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814388">
                <a:tc>
                  <a:txBody>
                    <a:bodyPr/>
                    <a:lstStyle/>
                    <a:p>
                      <a:pPr marL="0" marR="0" lvl="0" indent="0" algn="ctr" defTabSz="914400" rtl="0" eaLnBrk="1" fontAlgn="base" latinLnBrk="1" hangingPunct="1">
                        <a:lnSpc>
                          <a:spcPct val="100000"/>
                        </a:lnSpc>
                        <a:spcBef>
                          <a:spcPct val="20000"/>
                        </a:spcBef>
                        <a:spcAft>
                          <a:spcPct val="0"/>
                        </a:spcAft>
                        <a:buClr>
                          <a:schemeClr val="accent2"/>
                        </a:buClr>
                        <a:buSzTx/>
                        <a:buFont typeface="Wingdings" pitchFamily="2" charset="2"/>
                        <a:buNone/>
                        <a:tabLst/>
                      </a:pPr>
                      <a:r>
                        <a:rPr kumimoji="1" lang="ko-KR" altLang="en-US" sz="2000" b="1" i="0" u="none" strike="noStrike" cap="none" normalizeH="0" baseline="0" smtClean="0">
                          <a:ln>
                            <a:noFill/>
                          </a:ln>
                          <a:solidFill>
                            <a:schemeClr val="tx1"/>
                          </a:solidFill>
                          <a:effectLst/>
                          <a:latin typeface="굴림" pitchFamily="50" charset="-127"/>
                          <a:ea typeface="굴림" pitchFamily="50" charset="-127"/>
                        </a:rPr>
                        <a:t>선택권</a:t>
                      </a:r>
                    </a:p>
                  </a:txBody>
                  <a:tcPr anchor="ct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1" hangingPunct="1">
                        <a:lnSpc>
                          <a:spcPct val="100000"/>
                        </a:lnSpc>
                        <a:spcBef>
                          <a:spcPct val="20000"/>
                        </a:spcBef>
                        <a:spcAft>
                          <a:spcPct val="0"/>
                        </a:spcAft>
                        <a:buClr>
                          <a:schemeClr val="accent2"/>
                        </a:buClr>
                        <a:buSzTx/>
                        <a:buFont typeface="Wingdings" pitchFamily="2" charset="2"/>
                        <a:buNone/>
                        <a:tabLst/>
                      </a:pPr>
                      <a:r>
                        <a:rPr kumimoji="1" lang="ko-KR" altLang="en-US" sz="2000" b="1" i="0" u="none" strike="noStrike" cap="none" normalizeH="0" baseline="0" smtClean="0">
                          <a:ln>
                            <a:noFill/>
                          </a:ln>
                          <a:solidFill>
                            <a:schemeClr val="tx1"/>
                          </a:solidFill>
                          <a:effectLst/>
                          <a:latin typeface="굴림" pitchFamily="50" charset="-127"/>
                          <a:ea typeface="굴림" pitchFamily="50" charset="-127"/>
                        </a:rPr>
                        <a:t>발행회사의 </a:t>
                      </a:r>
                      <a:r>
                        <a:rPr kumimoji="1" lang="ko-KR" altLang="en-US" sz="2000" b="1" i="0" u="none" strike="noStrike" cap="none" normalizeH="0" baseline="0" smtClean="0">
                          <a:ln>
                            <a:noFill/>
                          </a:ln>
                          <a:solidFill>
                            <a:srgbClr val="CC0000"/>
                          </a:solidFill>
                          <a:effectLst/>
                          <a:latin typeface="굴림" pitchFamily="50" charset="-127"/>
                          <a:ea typeface="굴림" pitchFamily="50" charset="-127"/>
                        </a:rPr>
                        <a:t>신주를 인수</a:t>
                      </a:r>
                      <a:r>
                        <a:rPr kumimoji="1" lang="ko-KR" altLang="en-US" sz="2000" b="1" i="0" u="none" strike="noStrike" cap="none" normalizeH="0" baseline="0" smtClean="0">
                          <a:ln>
                            <a:noFill/>
                          </a:ln>
                          <a:solidFill>
                            <a:schemeClr val="tx1"/>
                          </a:solidFill>
                          <a:effectLst/>
                          <a:latin typeface="굴림" pitchFamily="50" charset="-127"/>
                          <a:ea typeface="굴림" pitchFamily="50" charset="-127"/>
                        </a:rPr>
                        <a:t>할 수 있는 권리</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1" hangingPunct="1">
                        <a:lnSpc>
                          <a:spcPct val="100000"/>
                        </a:lnSpc>
                        <a:spcBef>
                          <a:spcPct val="20000"/>
                        </a:spcBef>
                        <a:spcAft>
                          <a:spcPct val="0"/>
                        </a:spcAft>
                        <a:buClr>
                          <a:schemeClr val="accent2"/>
                        </a:buClr>
                        <a:buSzTx/>
                        <a:buFont typeface="Wingdings" pitchFamily="2" charset="2"/>
                        <a:buNone/>
                        <a:tabLst/>
                      </a:pPr>
                      <a:r>
                        <a:rPr kumimoji="1" lang="ko-KR" altLang="en-US" sz="2000" b="1" i="0" u="none" strike="noStrike" cap="none" normalizeH="0" baseline="0" smtClean="0">
                          <a:ln>
                            <a:noFill/>
                          </a:ln>
                          <a:solidFill>
                            <a:schemeClr val="tx1"/>
                          </a:solidFill>
                          <a:effectLst/>
                          <a:latin typeface="굴림" pitchFamily="50" charset="-127"/>
                          <a:ea typeface="굴림" pitchFamily="50" charset="-127"/>
                        </a:rPr>
                        <a:t>발행회사의 </a:t>
                      </a:r>
                      <a:r>
                        <a:rPr kumimoji="1" lang="ko-KR" altLang="en-US" sz="2000" b="1" i="0" u="none" strike="noStrike" cap="none" normalizeH="0" baseline="0" smtClean="0">
                          <a:ln>
                            <a:noFill/>
                          </a:ln>
                          <a:solidFill>
                            <a:srgbClr val="CC0000"/>
                          </a:solidFill>
                          <a:effectLst/>
                          <a:latin typeface="굴림" pitchFamily="50" charset="-127"/>
                          <a:ea typeface="굴림" pitchFamily="50" charset="-127"/>
                        </a:rPr>
                        <a:t>신주로 전환</a:t>
                      </a:r>
                      <a:r>
                        <a:rPr kumimoji="1" lang="ko-KR" altLang="en-US" sz="2000" b="1" i="0" u="none" strike="noStrike" cap="none" normalizeH="0" baseline="0" smtClean="0">
                          <a:ln>
                            <a:noFill/>
                          </a:ln>
                          <a:solidFill>
                            <a:schemeClr val="tx1"/>
                          </a:solidFill>
                          <a:effectLst/>
                          <a:latin typeface="굴림" pitchFamily="50" charset="-127"/>
                          <a:ea typeface="굴림" pitchFamily="50" charset="-127"/>
                        </a:rPr>
                        <a:t>할 수 있는 권리</a:t>
                      </a:r>
                    </a:p>
                  </a:txBody>
                  <a:tcPr anchor="ct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814388">
                <a:tc>
                  <a:txBody>
                    <a:bodyPr/>
                    <a:lstStyle/>
                    <a:p>
                      <a:pPr marL="0" marR="0" lvl="0" indent="0" algn="ctr" defTabSz="914400" rtl="0" eaLnBrk="1" fontAlgn="base" latinLnBrk="1" hangingPunct="1">
                        <a:lnSpc>
                          <a:spcPct val="100000"/>
                        </a:lnSpc>
                        <a:spcBef>
                          <a:spcPct val="20000"/>
                        </a:spcBef>
                        <a:spcAft>
                          <a:spcPct val="0"/>
                        </a:spcAft>
                        <a:buClr>
                          <a:schemeClr val="accent2"/>
                        </a:buClr>
                        <a:buSzTx/>
                        <a:buFont typeface="Wingdings" pitchFamily="2" charset="2"/>
                        <a:buNone/>
                        <a:tabLst/>
                      </a:pPr>
                      <a:r>
                        <a:rPr kumimoji="1" lang="ko-KR" altLang="en-US" sz="2000" b="1" i="0" u="none" strike="noStrike" cap="none" normalizeH="0" baseline="0" smtClean="0">
                          <a:ln>
                            <a:noFill/>
                          </a:ln>
                          <a:solidFill>
                            <a:schemeClr val="tx1"/>
                          </a:solidFill>
                          <a:effectLst/>
                          <a:latin typeface="굴림" pitchFamily="50" charset="-127"/>
                          <a:ea typeface="굴림" pitchFamily="50" charset="-127"/>
                        </a:rPr>
                        <a:t>주식대금납입</a:t>
                      </a:r>
                    </a:p>
                  </a:txBody>
                  <a:tcPr anchor="ct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1" hangingPunct="1">
                        <a:lnSpc>
                          <a:spcPct val="100000"/>
                        </a:lnSpc>
                        <a:spcBef>
                          <a:spcPct val="20000"/>
                        </a:spcBef>
                        <a:spcAft>
                          <a:spcPct val="0"/>
                        </a:spcAft>
                        <a:buClr>
                          <a:schemeClr val="accent2"/>
                        </a:buClr>
                        <a:buSzTx/>
                        <a:buFont typeface="Wingdings" pitchFamily="2" charset="2"/>
                        <a:buNone/>
                        <a:tabLst/>
                      </a:pPr>
                      <a:r>
                        <a:rPr kumimoji="1" lang="ko-KR" altLang="en-US" sz="2000" b="1" i="0" u="none" strike="noStrike" cap="none" normalizeH="0" baseline="0" smtClean="0">
                          <a:ln>
                            <a:noFill/>
                          </a:ln>
                          <a:solidFill>
                            <a:schemeClr val="tx1"/>
                          </a:solidFill>
                          <a:effectLst/>
                          <a:latin typeface="굴림" pitchFamily="50" charset="-127"/>
                          <a:ea typeface="굴림" pitchFamily="50" charset="-127"/>
                        </a:rPr>
                        <a:t>신주인수 대금을 신규로 </a:t>
                      </a:r>
                    </a:p>
                    <a:p>
                      <a:pPr marL="0" marR="0" lvl="0" indent="0" algn="l" defTabSz="914400" rtl="0" eaLnBrk="1" fontAlgn="base" latinLnBrk="1" hangingPunct="1">
                        <a:lnSpc>
                          <a:spcPct val="100000"/>
                        </a:lnSpc>
                        <a:spcBef>
                          <a:spcPct val="20000"/>
                        </a:spcBef>
                        <a:spcAft>
                          <a:spcPct val="0"/>
                        </a:spcAft>
                        <a:buClr>
                          <a:schemeClr val="accent2"/>
                        </a:buClr>
                        <a:buSzTx/>
                        <a:buFont typeface="Wingdings" pitchFamily="2" charset="2"/>
                        <a:buNone/>
                        <a:tabLst/>
                      </a:pPr>
                      <a:r>
                        <a:rPr kumimoji="1" lang="ko-KR" altLang="en-US" sz="2000" b="1" i="0" u="none" strike="noStrike" cap="none" normalizeH="0" baseline="0" smtClean="0">
                          <a:ln>
                            <a:noFill/>
                          </a:ln>
                          <a:solidFill>
                            <a:schemeClr val="tx1"/>
                          </a:solidFill>
                          <a:effectLst/>
                          <a:latin typeface="굴림" pitchFamily="50" charset="-127"/>
                          <a:ea typeface="굴림" pitchFamily="50" charset="-127"/>
                        </a:rPr>
                        <a:t>납입</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1" hangingPunct="1">
                        <a:lnSpc>
                          <a:spcPct val="100000"/>
                        </a:lnSpc>
                        <a:spcBef>
                          <a:spcPct val="20000"/>
                        </a:spcBef>
                        <a:spcAft>
                          <a:spcPct val="0"/>
                        </a:spcAft>
                        <a:buClr>
                          <a:schemeClr val="accent2"/>
                        </a:buClr>
                        <a:buSzTx/>
                        <a:buFont typeface="Wingdings" pitchFamily="2" charset="2"/>
                        <a:buNone/>
                        <a:tabLst/>
                      </a:pPr>
                      <a:r>
                        <a:rPr kumimoji="1" lang="ko-KR" altLang="en-US" sz="2000" b="1" i="0" u="none" strike="noStrike" cap="none" normalizeH="0" baseline="0" smtClean="0">
                          <a:ln>
                            <a:noFill/>
                          </a:ln>
                          <a:solidFill>
                            <a:schemeClr val="tx1"/>
                          </a:solidFill>
                          <a:effectLst/>
                          <a:latin typeface="굴림" pitchFamily="50" charset="-127"/>
                          <a:ea typeface="굴림" pitchFamily="50" charset="-127"/>
                        </a:rPr>
                        <a:t>사채금액과 대체</a:t>
                      </a:r>
                    </a:p>
                  </a:txBody>
                  <a:tcPr anchor="ct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1309688">
                <a:tc>
                  <a:txBody>
                    <a:bodyPr/>
                    <a:lstStyle/>
                    <a:p>
                      <a:pPr marL="0" marR="0" lvl="0" indent="0" algn="ctr" defTabSz="914400" rtl="0" eaLnBrk="1" fontAlgn="base" latinLnBrk="1" hangingPunct="1">
                        <a:lnSpc>
                          <a:spcPct val="100000"/>
                        </a:lnSpc>
                        <a:spcBef>
                          <a:spcPct val="20000"/>
                        </a:spcBef>
                        <a:spcAft>
                          <a:spcPct val="0"/>
                        </a:spcAft>
                        <a:buClr>
                          <a:schemeClr val="accent2"/>
                        </a:buClr>
                        <a:buSzTx/>
                        <a:buFont typeface="Wingdings" pitchFamily="2" charset="2"/>
                        <a:buNone/>
                        <a:tabLst/>
                      </a:pPr>
                      <a:r>
                        <a:rPr kumimoji="1" lang="ko-KR" altLang="en-US" sz="2000" b="1" i="0" u="none" strike="noStrike" cap="none" normalizeH="0" baseline="0" smtClean="0">
                          <a:ln>
                            <a:noFill/>
                          </a:ln>
                          <a:solidFill>
                            <a:schemeClr val="tx1"/>
                          </a:solidFill>
                          <a:effectLst/>
                          <a:latin typeface="굴림" pitchFamily="50" charset="-127"/>
                          <a:ea typeface="굴림" pitchFamily="50" charset="-127"/>
                        </a:rPr>
                        <a:t>권리행사에 따른 자본구조 변화</a:t>
                      </a:r>
                    </a:p>
                    <a:p>
                      <a:pPr marL="0" marR="0" lvl="0" indent="0" algn="ctr" defTabSz="914400" rtl="0" eaLnBrk="1" fontAlgn="base" latinLnBrk="1" hangingPunct="1">
                        <a:lnSpc>
                          <a:spcPct val="100000"/>
                        </a:lnSpc>
                        <a:spcBef>
                          <a:spcPct val="20000"/>
                        </a:spcBef>
                        <a:spcAft>
                          <a:spcPct val="0"/>
                        </a:spcAft>
                        <a:buClr>
                          <a:schemeClr val="accent2"/>
                        </a:buClr>
                        <a:buSzTx/>
                        <a:buFont typeface="Wingdings" pitchFamily="2" charset="2"/>
                        <a:buNone/>
                        <a:tabLst/>
                      </a:pPr>
                      <a:r>
                        <a:rPr kumimoji="1" lang="en-US" altLang="ko-KR" sz="2000" b="1" i="0" u="none" strike="noStrike" cap="none" normalizeH="0" baseline="0" smtClean="0">
                          <a:ln>
                            <a:noFill/>
                          </a:ln>
                          <a:solidFill>
                            <a:schemeClr val="tx1"/>
                          </a:solidFill>
                          <a:effectLst/>
                          <a:latin typeface="굴림" pitchFamily="50" charset="-127"/>
                          <a:ea typeface="굴림" pitchFamily="50" charset="-127"/>
                        </a:rPr>
                        <a:t>(</a:t>
                      </a:r>
                      <a:r>
                        <a:rPr kumimoji="1" lang="ko-KR" altLang="en-US" sz="2000" b="1" i="0" u="none" strike="noStrike" cap="none" normalizeH="0" baseline="0" smtClean="0">
                          <a:ln>
                            <a:noFill/>
                          </a:ln>
                          <a:solidFill>
                            <a:schemeClr val="tx1"/>
                          </a:solidFill>
                          <a:effectLst/>
                          <a:latin typeface="굴림" pitchFamily="50" charset="-127"/>
                          <a:ea typeface="굴림" pitchFamily="50" charset="-127"/>
                        </a:rPr>
                        <a:t>발행회사</a:t>
                      </a:r>
                      <a:r>
                        <a:rPr kumimoji="1" lang="en-US" altLang="ko-KR" sz="2000" b="1" i="0" u="none" strike="noStrike" cap="none" normalizeH="0" baseline="0" smtClean="0">
                          <a:ln>
                            <a:noFill/>
                          </a:ln>
                          <a:solidFill>
                            <a:schemeClr val="tx1"/>
                          </a:solidFill>
                          <a:effectLst/>
                          <a:latin typeface="굴림" pitchFamily="50" charset="-127"/>
                          <a:ea typeface="굴림" pitchFamily="50" charset="-127"/>
                        </a:rPr>
                        <a:t>)</a:t>
                      </a:r>
                    </a:p>
                  </a:txBody>
                  <a:tcPr anchor="ct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1" hangingPunct="1">
                        <a:lnSpc>
                          <a:spcPct val="100000"/>
                        </a:lnSpc>
                        <a:spcBef>
                          <a:spcPct val="20000"/>
                        </a:spcBef>
                        <a:spcAft>
                          <a:spcPct val="0"/>
                        </a:spcAft>
                        <a:buClr>
                          <a:schemeClr val="accent2"/>
                        </a:buClr>
                        <a:buSzTx/>
                        <a:buFont typeface="Wingdings" pitchFamily="2" charset="2"/>
                        <a:buNone/>
                        <a:tabLst/>
                      </a:pPr>
                      <a:r>
                        <a:rPr kumimoji="1" lang="ko-KR" altLang="en-US" sz="2000" b="1" i="0" u="none" strike="noStrike" cap="none" normalizeH="0" baseline="0" smtClean="0">
                          <a:ln>
                            <a:noFill/>
                          </a:ln>
                          <a:solidFill>
                            <a:schemeClr val="tx1"/>
                          </a:solidFill>
                          <a:effectLst/>
                          <a:latin typeface="굴림" pitchFamily="50" charset="-127"/>
                          <a:ea typeface="굴림" pitchFamily="50" charset="-127"/>
                        </a:rPr>
                        <a:t>자산증가</a:t>
                      </a:r>
                    </a:p>
                    <a:p>
                      <a:pPr marL="0" marR="0" lvl="0" indent="0" algn="l" defTabSz="914400" rtl="0" eaLnBrk="1" fontAlgn="base" latinLnBrk="1" hangingPunct="1">
                        <a:lnSpc>
                          <a:spcPct val="100000"/>
                        </a:lnSpc>
                        <a:spcBef>
                          <a:spcPct val="20000"/>
                        </a:spcBef>
                        <a:spcAft>
                          <a:spcPct val="0"/>
                        </a:spcAft>
                        <a:buClr>
                          <a:schemeClr val="accent2"/>
                        </a:buClr>
                        <a:buSzTx/>
                        <a:buFont typeface="Wingdings" pitchFamily="2" charset="2"/>
                        <a:buNone/>
                        <a:tabLst/>
                      </a:pPr>
                      <a:r>
                        <a:rPr kumimoji="1" lang="ko-KR" altLang="en-US" sz="2000" b="1" i="0" u="none" strike="noStrike" cap="none" normalizeH="0" baseline="0" smtClean="0">
                          <a:ln>
                            <a:noFill/>
                          </a:ln>
                          <a:solidFill>
                            <a:schemeClr val="tx1"/>
                          </a:solidFill>
                          <a:effectLst/>
                          <a:latin typeface="굴림" pitchFamily="50" charset="-127"/>
                          <a:ea typeface="굴림" pitchFamily="50" charset="-127"/>
                        </a:rPr>
                        <a:t>부채불변</a:t>
                      </a:r>
                    </a:p>
                    <a:p>
                      <a:pPr marL="0" marR="0" lvl="0" indent="0" algn="l" defTabSz="914400" rtl="0" eaLnBrk="1" fontAlgn="base" latinLnBrk="1" hangingPunct="1">
                        <a:lnSpc>
                          <a:spcPct val="100000"/>
                        </a:lnSpc>
                        <a:spcBef>
                          <a:spcPct val="20000"/>
                        </a:spcBef>
                        <a:spcAft>
                          <a:spcPct val="0"/>
                        </a:spcAft>
                        <a:buClr>
                          <a:schemeClr val="accent2"/>
                        </a:buClr>
                        <a:buSzTx/>
                        <a:buFont typeface="Wingdings" pitchFamily="2" charset="2"/>
                        <a:buNone/>
                        <a:tabLst/>
                      </a:pPr>
                      <a:r>
                        <a:rPr kumimoji="1" lang="ko-KR" altLang="en-US" sz="2000" b="1" i="0" u="none" strike="noStrike" cap="none" normalizeH="0" baseline="0" smtClean="0">
                          <a:ln>
                            <a:noFill/>
                          </a:ln>
                          <a:solidFill>
                            <a:schemeClr val="tx1"/>
                          </a:solidFill>
                          <a:effectLst/>
                          <a:latin typeface="굴림" pitchFamily="50" charset="-127"/>
                          <a:ea typeface="굴림" pitchFamily="50" charset="-127"/>
                        </a:rPr>
                        <a:t>자본금 및 자본잉여금 증가</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1" hangingPunct="1">
                        <a:lnSpc>
                          <a:spcPct val="100000"/>
                        </a:lnSpc>
                        <a:spcBef>
                          <a:spcPct val="20000"/>
                        </a:spcBef>
                        <a:spcAft>
                          <a:spcPct val="0"/>
                        </a:spcAft>
                        <a:buClr>
                          <a:schemeClr val="accent2"/>
                        </a:buClr>
                        <a:buSzTx/>
                        <a:buFont typeface="Wingdings" pitchFamily="2" charset="2"/>
                        <a:buNone/>
                        <a:tabLst/>
                      </a:pPr>
                      <a:r>
                        <a:rPr kumimoji="1" lang="ko-KR" altLang="en-US" sz="2000" b="1" i="0" u="none" strike="noStrike" cap="none" normalizeH="0" baseline="0" smtClean="0">
                          <a:ln>
                            <a:noFill/>
                          </a:ln>
                          <a:solidFill>
                            <a:schemeClr val="tx1"/>
                          </a:solidFill>
                          <a:effectLst/>
                          <a:latin typeface="굴림" pitchFamily="50" charset="-127"/>
                          <a:ea typeface="굴림" pitchFamily="50" charset="-127"/>
                        </a:rPr>
                        <a:t>자산불변</a:t>
                      </a:r>
                    </a:p>
                    <a:p>
                      <a:pPr marL="0" marR="0" lvl="0" indent="0" algn="l" defTabSz="914400" rtl="0" eaLnBrk="1" fontAlgn="base" latinLnBrk="1" hangingPunct="1">
                        <a:lnSpc>
                          <a:spcPct val="100000"/>
                        </a:lnSpc>
                        <a:spcBef>
                          <a:spcPct val="20000"/>
                        </a:spcBef>
                        <a:spcAft>
                          <a:spcPct val="0"/>
                        </a:spcAft>
                        <a:buClr>
                          <a:schemeClr val="accent2"/>
                        </a:buClr>
                        <a:buSzTx/>
                        <a:buFont typeface="Wingdings" pitchFamily="2" charset="2"/>
                        <a:buNone/>
                        <a:tabLst/>
                      </a:pPr>
                      <a:r>
                        <a:rPr kumimoji="1" lang="ko-KR" altLang="en-US" sz="2000" b="1" i="0" u="none" strike="noStrike" cap="none" normalizeH="0" baseline="0" smtClean="0">
                          <a:ln>
                            <a:noFill/>
                          </a:ln>
                          <a:solidFill>
                            <a:schemeClr val="tx1"/>
                          </a:solidFill>
                          <a:effectLst/>
                          <a:latin typeface="굴림" pitchFamily="50" charset="-127"/>
                          <a:ea typeface="굴림" pitchFamily="50" charset="-127"/>
                        </a:rPr>
                        <a:t>부채감소</a:t>
                      </a:r>
                    </a:p>
                    <a:p>
                      <a:pPr marL="0" marR="0" lvl="0" indent="0" algn="l" defTabSz="914400" rtl="0" eaLnBrk="1" fontAlgn="base" latinLnBrk="1" hangingPunct="1">
                        <a:lnSpc>
                          <a:spcPct val="100000"/>
                        </a:lnSpc>
                        <a:spcBef>
                          <a:spcPct val="20000"/>
                        </a:spcBef>
                        <a:spcAft>
                          <a:spcPct val="0"/>
                        </a:spcAft>
                        <a:buClr>
                          <a:schemeClr val="accent2"/>
                        </a:buClr>
                        <a:buSzTx/>
                        <a:buFont typeface="Wingdings" pitchFamily="2" charset="2"/>
                        <a:buNone/>
                        <a:tabLst/>
                      </a:pPr>
                      <a:r>
                        <a:rPr kumimoji="1" lang="ko-KR" altLang="en-US" sz="2000" b="1" i="0" u="none" strike="noStrike" cap="none" normalizeH="0" baseline="0" smtClean="0">
                          <a:ln>
                            <a:noFill/>
                          </a:ln>
                          <a:solidFill>
                            <a:schemeClr val="tx1"/>
                          </a:solidFill>
                          <a:effectLst/>
                          <a:latin typeface="굴림" pitchFamily="50" charset="-127"/>
                          <a:ea typeface="굴림" pitchFamily="50" charset="-127"/>
                        </a:rPr>
                        <a:t>자본금 및 자본잉여금 증가</a:t>
                      </a:r>
                    </a:p>
                  </a:txBody>
                  <a:tcPr anchor="ct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460375">
                <a:tc>
                  <a:txBody>
                    <a:bodyPr/>
                    <a:lstStyle/>
                    <a:p>
                      <a:pPr marL="0" marR="0" lvl="0" indent="0" algn="ctr" defTabSz="914400" rtl="0" eaLnBrk="1" fontAlgn="base" latinLnBrk="1" hangingPunct="1">
                        <a:lnSpc>
                          <a:spcPct val="100000"/>
                        </a:lnSpc>
                        <a:spcBef>
                          <a:spcPct val="20000"/>
                        </a:spcBef>
                        <a:spcAft>
                          <a:spcPct val="0"/>
                        </a:spcAft>
                        <a:buClr>
                          <a:schemeClr val="accent2"/>
                        </a:buClr>
                        <a:buSzTx/>
                        <a:buFont typeface="Wingdings" pitchFamily="2" charset="2"/>
                        <a:buNone/>
                        <a:tabLst/>
                      </a:pPr>
                      <a:r>
                        <a:rPr kumimoji="1" lang="ko-KR" altLang="en-US" sz="2000" b="1" i="0" u="none" strike="noStrike" cap="none" normalizeH="0" baseline="0" smtClean="0">
                          <a:ln>
                            <a:noFill/>
                          </a:ln>
                          <a:solidFill>
                            <a:schemeClr val="tx1"/>
                          </a:solidFill>
                          <a:effectLst/>
                          <a:latin typeface="굴림" pitchFamily="50" charset="-127"/>
                          <a:ea typeface="굴림" pitchFamily="50" charset="-127"/>
                        </a:rPr>
                        <a:t>사채권</a:t>
                      </a:r>
                    </a:p>
                  </a:txBody>
                  <a:tcPr anchor="ct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1" hangingPunct="1">
                        <a:lnSpc>
                          <a:spcPct val="100000"/>
                        </a:lnSpc>
                        <a:spcBef>
                          <a:spcPct val="20000"/>
                        </a:spcBef>
                        <a:spcAft>
                          <a:spcPct val="0"/>
                        </a:spcAft>
                        <a:buClr>
                          <a:schemeClr val="accent2"/>
                        </a:buClr>
                        <a:buSzTx/>
                        <a:buFont typeface="Wingdings" pitchFamily="2" charset="2"/>
                        <a:buNone/>
                        <a:tabLst/>
                      </a:pPr>
                      <a:r>
                        <a:rPr kumimoji="1" lang="ko-KR" altLang="en-US" sz="2000" b="1" i="0" u="none" strike="noStrike" cap="none" normalizeH="0" baseline="0" smtClean="0">
                          <a:ln>
                            <a:noFill/>
                          </a:ln>
                          <a:solidFill>
                            <a:schemeClr val="tx1"/>
                          </a:solidFill>
                          <a:effectLst/>
                          <a:latin typeface="굴림" pitchFamily="50" charset="-127"/>
                          <a:ea typeface="굴림" pitchFamily="50" charset="-127"/>
                        </a:rPr>
                        <a:t>사채권 존속</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1" hangingPunct="1">
                        <a:lnSpc>
                          <a:spcPct val="100000"/>
                        </a:lnSpc>
                        <a:spcBef>
                          <a:spcPct val="20000"/>
                        </a:spcBef>
                        <a:spcAft>
                          <a:spcPct val="0"/>
                        </a:spcAft>
                        <a:buClr>
                          <a:schemeClr val="accent2"/>
                        </a:buClr>
                        <a:buSzTx/>
                        <a:buFont typeface="Wingdings" pitchFamily="2" charset="2"/>
                        <a:buNone/>
                        <a:tabLst/>
                      </a:pPr>
                      <a:r>
                        <a:rPr kumimoji="1" lang="ko-KR" altLang="en-US" sz="2000" b="1" i="0" u="none" strike="noStrike" cap="none" normalizeH="0" baseline="0" smtClean="0">
                          <a:ln>
                            <a:noFill/>
                          </a:ln>
                          <a:solidFill>
                            <a:schemeClr val="tx1"/>
                          </a:solidFill>
                          <a:effectLst/>
                          <a:latin typeface="굴림" pitchFamily="50" charset="-127"/>
                          <a:ea typeface="굴림" pitchFamily="50" charset="-127"/>
                        </a:rPr>
                        <a:t>사채권 소멸</a:t>
                      </a:r>
                    </a:p>
                  </a:txBody>
                  <a:tcPr anchor="ct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460375">
                <a:tc>
                  <a:txBody>
                    <a:bodyPr/>
                    <a:lstStyle/>
                    <a:p>
                      <a:pPr marL="0" marR="0" lvl="0" indent="0" algn="ctr" defTabSz="914400" rtl="0" eaLnBrk="1" fontAlgn="base" latinLnBrk="1" hangingPunct="1">
                        <a:lnSpc>
                          <a:spcPct val="100000"/>
                        </a:lnSpc>
                        <a:spcBef>
                          <a:spcPct val="20000"/>
                        </a:spcBef>
                        <a:spcAft>
                          <a:spcPct val="0"/>
                        </a:spcAft>
                        <a:buClr>
                          <a:schemeClr val="accent2"/>
                        </a:buClr>
                        <a:buSzTx/>
                        <a:buFont typeface="Wingdings" pitchFamily="2" charset="2"/>
                        <a:buNone/>
                        <a:tabLst/>
                      </a:pPr>
                      <a:r>
                        <a:rPr kumimoji="1" lang="ko-KR" altLang="en-US" sz="2000" b="1" i="0" u="none" strike="noStrike" cap="none" normalizeH="0" baseline="0" smtClean="0">
                          <a:ln>
                            <a:noFill/>
                          </a:ln>
                          <a:solidFill>
                            <a:schemeClr val="tx1"/>
                          </a:solidFill>
                          <a:effectLst/>
                          <a:latin typeface="굴림" pitchFamily="50" charset="-127"/>
                          <a:ea typeface="굴림" pitchFamily="50" charset="-127"/>
                        </a:rPr>
                        <a:t>신주 취득 한도</a:t>
                      </a:r>
                    </a:p>
                  </a:txBody>
                  <a:tcPr anchor="ct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1" hangingPunct="1">
                        <a:lnSpc>
                          <a:spcPct val="100000"/>
                        </a:lnSpc>
                        <a:spcBef>
                          <a:spcPct val="20000"/>
                        </a:spcBef>
                        <a:spcAft>
                          <a:spcPct val="0"/>
                        </a:spcAft>
                        <a:buClr>
                          <a:schemeClr val="accent2"/>
                        </a:buClr>
                        <a:buSzTx/>
                        <a:buFont typeface="Wingdings" pitchFamily="2" charset="2"/>
                        <a:buNone/>
                        <a:tabLst/>
                      </a:pPr>
                      <a:r>
                        <a:rPr kumimoji="1" lang="ko-KR" altLang="en-US" sz="2000" b="1" i="0" u="none" strike="noStrike" cap="none" normalizeH="0" baseline="0" smtClean="0">
                          <a:ln>
                            <a:noFill/>
                          </a:ln>
                          <a:solidFill>
                            <a:schemeClr val="tx1"/>
                          </a:solidFill>
                          <a:effectLst/>
                          <a:latin typeface="굴림" pitchFamily="50" charset="-127"/>
                          <a:ea typeface="굴림" pitchFamily="50" charset="-127"/>
                        </a:rPr>
                        <a:t>사채금액 범위 내</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1" hangingPunct="1">
                        <a:lnSpc>
                          <a:spcPct val="100000"/>
                        </a:lnSpc>
                        <a:spcBef>
                          <a:spcPct val="20000"/>
                        </a:spcBef>
                        <a:spcAft>
                          <a:spcPct val="0"/>
                        </a:spcAft>
                        <a:buClr>
                          <a:schemeClr val="accent2"/>
                        </a:buClr>
                        <a:buSzTx/>
                        <a:buFont typeface="Wingdings" pitchFamily="2" charset="2"/>
                        <a:buNone/>
                        <a:tabLst/>
                      </a:pPr>
                      <a:r>
                        <a:rPr kumimoji="1" lang="ko-KR" altLang="en-US" sz="2000" b="1" i="0" u="none" strike="noStrike" cap="none" normalizeH="0" baseline="0" smtClean="0">
                          <a:ln>
                            <a:noFill/>
                          </a:ln>
                          <a:solidFill>
                            <a:schemeClr val="tx1"/>
                          </a:solidFill>
                          <a:effectLst/>
                          <a:latin typeface="굴림" pitchFamily="50" charset="-127"/>
                          <a:ea typeface="굴림" pitchFamily="50" charset="-127"/>
                        </a:rPr>
                        <a:t>사채금액과 동일한 금액</a:t>
                      </a:r>
                    </a:p>
                  </a:txBody>
                  <a:tcPr anchor="ct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121888" name="Rectangle 32"/>
          <p:cNvSpPr>
            <a:spLocks noChangeArrowheads="1"/>
          </p:cNvSpPr>
          <p:nvPr/>
        </p:nvSpPr>
        <p:spPr bwMode="gray">
          <a:xfrm>
            <a:off x="381000" y="685800"/>
            <a:ext cx="8353425" cy="331787"/>
          </a:xfrm>
          <a:prstGeom prst="rect">
            <a:avLst/>
          </a:prstGeom>
          <a:noFill/>
          <a:ln w="9525">
            <a:noFill/>
            <a:miter lim="800000"/>
            <a:headEnd/>
            <a:tailEnd/>
          </a:ln>
          <a:effectLst/>
        </p:spPr>
        <p:txBody>
          <a:bodyPr/>
          <a:lstStyle/>
          <a:p>
            <a:pPr marL="355600" indent="-355600" algn="ctr">
              <a:lnSpc>
                <a:spcPct val="80000"/>
              </a:lnSpc>
              <a:spcBef>
                <a:spcPct val="20000"/>
              </a:spcBef>
              <a:buClr>
                <a:schemeClr val="accent2"/>
              </a:buClr>
              <a:buFont typeface="Wingdings" pitchFamily="2" charset="2"/>
              <a:buNone/>
            </a:pPr>
            <a:r>
              <a:rPr lang="ko-KR" altLang="en-US" sz="2000" b="0" dirty="0">
                <a:solidFill>
                  <a:srgbClr val="0000CC"/>
                </a:solidFill>
                <a:latin typeface="HY헤드라인M" pitchFamily="18" charset="-127"/>
                <a:ea typeface="HY헤드라인M" pitchFamily="18" charset="-127"/>
              </a:rPr>
              <a:t>신주인수권부사채</a:t>
            </a:r>
            <a:r>
              <a:rPr lang="en-US" altLang="ko-KR" sz="2000" b="0" dirty="0">
                <a:solidFill>
                  <a:srgbClr val="0000CC"/>
                </a:solidFill>
                <a:latin typeface="Arial" charset="0"/>
                <a:ea typeface="HY헤드라인M" pitchFamily="18" charset="-127"/>
              </a:rPr>
              <a:t>(BW)</a:t>
            </a:r>
            <a:r>
              <a:rPr lang="ko-KR" altLang="en-US" sz="2000" b="0" dirty="0">
                <a:solidFill>
                  <a:srgbClr val="0000CC"/>
                </a:solidFill>
                <a:latin typeface="HY헤드라인M" pitchFamily="18" charset="-127"/>
                <a:ea typeface="HY헤드라인M" pitchFamily="18" charset="-127"/>
              </a:rPr>
              <a:t>와 전환사채</a:t>
            </a:r>
            <a:r>
              <a:rPr lang="en-US" altLang="ko-KR" sz="2000" b="0" dirty="0">
                <a:solidFill>
                  <a:srgbClr val="0000CC"/>
                </a:solidFill>
                <a:latin typeface="Arial" charset="0"/>
                <a:ea typeface="HY헤드라인M" pitchFamily="18" charset="-127"/>
              </a:rPr>
              <a:t>(CB)</a:t>
            </a:r>
            <a:r>
              <a:rPr lang="ko-KR" altLang="en-US" sz="2000" b="0" dirty="0">
                <a:solidFill>
                  <a:srgbClr val="0000CC"/>
                </a:solidFill>
                <a:latin typeface="HY헤드라인M" pitchFamily="18" charset="-127"/>
                <a:ea typeface="HY헤드라인M" pitchFamily="18" charset="-127"/>
              </a:rPr>
              <a:t>의 차이점</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457200"/>
            <a:ext cx="7924800" cy="838200"/>
          </a:xfrm>
        </p:spPr>
        <p:txBody>
          <a:bodyPr/>
          <a:lstStyle/>
          <a:p>
            <a:pPr eaLnBrk="1" hangingPunct="1"/>
            <a:r>
              <a:rPr lang="en-US" altLang="ko-KR" dirty="0" smtClean="0">
                <a:ea typeface="굴림" charset="-127"/>
              </a:rPr>
              <a:t>Preferred Stock</a:t>
            </a:r>
          </a:p>
        </p:txBody>
      </p:sp>
      <p:sp>
        <p:nvSpPr>
          <p:cNvPr id="4" name="슬라이드 번호 개체 틀 5"/>
          <p:cNvSpPr>
            <a:spLocks noGrp="1"/>
          </p:cNvSpPr>
          <p:nvPr>
            <p:ph type="sldNum" sz="quarter" idx="12"/>
          </p:nvPr>
        </p:nvSpPr>
        <p:spPr/>
        <p:txBody>
          <a:bodyPr>
            <a:normAutofit fontScale="85000" lnSpcReduction="20000"/>
          </a:bodyPr>
          <a:lstStyle/>
          <a:p>
            <a:pPr>
              <a:defRPr/>
            </a:pPr>
            <a:fld id="{A8D9B073-5088-470B-9EB1-9053611B30C7}" type="slidenum">
              <a:rPr lang="ko-KR" altLang="en-US"/>
              <a:pPr>
                <a:defRPr/>
              </a:pPr>
              <a:t>28</a:t>
            </a:fld>
            <a:endParaRPr lang="en-US" altLang="ko-KR"/>
          </a:p>
        </p:txBody>
      </p:sp>
      <p:sp>
        <p:nvSpPr>
          <p:cNvPr id="710659" name="Rectangle 3"/>
          <p:cNvSpPr>
            <a:spLocks noGrp="1" noChangeArrowheads="1"/>
          </p:cNvSpPr>
          <p:nvPr>
            <p:ph sz="quarter" idx="1"/>
          </p:nvPr>
        </p:nvSpPr>
        <p:spPr>
          <a:xfrm>
            <a:off x="685800" y="1676400"/>
            <a:ext cx="7696200" cy="3810000"/>
          </a:xfrm>
        </p:spPr>
        <p:txBody>
          <a:bodyPr/>
          <a:lstStyle/>
          <a:p>
            <a:pPr eaLnBrk="1" hangingPunct="1"/>
            <a:r>
              <a:rPr lang="en-US" altLang="ko-KR" sz="2400" dirty="0" smtClean="0">
                <a:ea typeface="굴림" charset="-127"/>
              </a:rPr>
              <a:t>Represents equity of a corporation, but is different from common stock because it has preference over common in the payments of dividends and in the assets of the corporation in the event of bankruptcy.</a:t>
            </a:r>
          </a:p>
          <a:p>
            <a:pPr eaLnBrk="1" hangingPunct="1"/>
            <a:r>
              <a:rPr lang="en-US" altLang="ko-KR" sz="2400" dirty="0" smtClean="0">
                <a:ea typeface="굴림" charset="-127"/>
              </a:rPr>
              <a:t>Preferred shares have a stated liquidating value, usually $100 per share.</a:t>
            </a:r>
          </a:p>
          <a:p>
            <a:pPr eaLnBrk="1" hangingPunct="1"/>
            <a:r>
              <a:rPr lang="en-US" altLang="ko-KR" sz="2400" dirty="0" smtClean="0">
                <a:ea typeface="굴림" charset="-127"/>
              </a:rPr>
              <a:t>Preferred dividends are either cumulative or noncumulative.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0659">
                                            <p:txEl>
                                              <p:pRg st="0" end="0"/>
                                            </p:txEl>
                                          </p:spTgt>
                                        </p:tgtEl>
                                        <p:attrNameLst>
                                          <p:attrName>style.visibility</p:attrName>
                                        </p:attrNameLst>
                                      </p:cBhvr>
                                      <p:to>
                                        <p:strVal val="visible"/>
                                      </p:to>
                                    </p:set>
                                    <p:animEffect transition="in" filter="fade">
                                      <p:cBhvr>
                                        <p:cTn id="7" dur="1000"/>
                                        <p:tgtEl>
                                          <p:spTgt spid="710659">
                                            <p:txEl>
                                              <p:pRg st="0" end="0"/>
                                            </p:txEl>
                                          </p:spTgt>
                                        </p:tgtEl>
                                      </p:cBhvr>
                                    </p:animEffect>
                                    <p:anim calcmode="lin" valueType="num">
                                      <p:cBhvr>
                                        <p:cTn id="8" dur="1000" fill="hold"/>
                                        <p:tgtEl>
                                          <p:spTgt spid="71065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065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0659">
                                            <p:txEl>
                                              <p:pRg st="1" end="1"/>
                                            </p:txEl>
                                          </p:spTgt>
                                        </p:tgtEl>
                                        <p:attrNameLst>
                                          <p:attrName>style.visibility</p:attrName>
                                        </p:attrNameLst>
                                      </p:cBhvr>
                                      <p:to>
                                        <p:strVal val="visible"/>
                                      </p:to>
                                    </p:set>
                                    <p:animEffect transition="in" filter="fade">
                                      <p:cBhvr>
                                        <p:cTn id="14" dur="1000"/>
                                        <p:tgtEl>
                                          <p:spTgt spid="710659">
                                            <p:txEl>
                                              <p:pRg st="1" end="1"/>
                                            </p:txEl>
                                          </p:spTgt>
                                        </p:tgtEl>
                                      </p:cBhvr>
                                    </p:animEffect>
                                    <p:anim calcmode="lin" valueType="num">
                                      <p:cBhvr>
                                        <p:cTn id="15" dur="1000" fill="hold"/>
                                        <p:tgtEl>
                                          <p:spTgt spid="71065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065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10659">
                                            <p:txEl>
                                              <p:pRg st="2" end="2"/>
                                            </p:txEl>
                                          </p:spTgt>
                                        </p:tgtEl>
                                        <p:attrNameLst>
                                          <p:attrName>style.visibility</p:attrName>
                                        </p:attrNameLst>
                                      </p:cBhvr>
                                      <p:to>
                                        <p:strVal val="visible"/>
                                      </p:to>
                                    </p:set>
                                    <p:animEffect transition="in" filter="fade">
                                      <p:cBhvr>
                                        <p:cTn id="21" dur="1000"/>
                                        <p:tgtEl>
                                          <p:spTgt spid="710659">
                                            <p:txEl>
                                              <p:pRg st="2" end="2"/>
                                            </p:txEl>
                                          </p:spTgt>
                                        </p:tgtEl>
                                      </p:cBhvr>
                                    </p:animEffect>
                                    <p:anim calcmode="lin" valueType="num">
                                      <p:cBhvr>
                                        <p:cTn id="22" dur="1000" fill="hold"/>
                                        <p:tgtEl>
                                          <p:spTgt spid="71065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065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0659"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457200"/>
            <a:ext cx="7696200" cy="685800"/>
          </a:xfrm>
        </p:spPr>
        <p:txBody>
          <a:bodyPr/>
          <a:lstStyle/>
          <a:p>
            <a:pPr eaLnBrk="1" hangingPunct="1"/>
            <a:r>
              <a:rPr lang="en-US" altLang="ko-KR" sz="3200" smtClean="0">
                <a:ea typeface="굴림" charset="-127"/>
              </a:rPr>
              <a:t>Is Preferred Stock Really Debt?</a:t>
            </a:r>
          </a:p>
        </p:txBody>
      </p:sp>
      <p:sp>
        <p:nvSpPr>
          <p:cNvPr id="4" name="슬라이드 번호 개체 틀 5"/>
          <p:cNvSpPr>
            <a:spLocks noGrp="1"/>
          </p:cNvSpPr>
          <p:nvPr>
            <p:ph type="sldNum" sz="quarter" idx="12"/>
          </p:nvPr>
        </p:nvSpPr>
        <p:spPr/>
        <p:txBody>
          <a:bodyPr>
            <a:normAutofit fontScale="85000" lnSpcReduction="20000"/>
          </a:bodyPr>
          <a:lstStyle/>
          <a:p>
            <a:pPr>
              <a:defRPr/>
            </a:pPr>
            <a:fld id="{040A18F1-1173-45E9-9DB4-7852D6E33F09}" type="slidenum">
              <a:rPr lang="ko-KR" altLang="en-US"/>
              <a:pPr>
                <a:defRPr/>
              </a:pPr>
              <a:t>29</a:t>
            </a:fld>
            <a:endParaRPr lang="en-US" altLang="ko-KR"/>
          </a:p>
        </p:txBody>
      </p:sp>
      <p:sp>
        <p:nvSpPr>
          <p:cNvPr id="723971" name="Rectangle 3"/>
          <p:cNvSpPr>
            <a:spLocks noGrp="1" noChangeArrowheads="1"/>
          </p:cNvSpPr>
          <p:nvPr>
            <p:ph sz="quarter" idx="1"/>
          </p:nvPr>
        </p:nvSpPr>
        <p:spPr>
          <a:xfrm>
            <a:off x="685800" y="1752600"/>
            <a:ext cx="7696200" cy="3733800"/>
          </a:xfrm>
        </p:spPr>
        <p:txBody>
          <a:bodyPr/>
          <a:lstStyle/>
          <a:p>
            <a:pPr eaLnBrk="1" hangingPunct="1"/>
            <a:r>
              <a:rPr lang="en-US" altLang="ko-KR" sz="2000" dirty="0" smtClean="0">
                <a:latin typeface="Arial" pitchFamily="34" charset="0"/>
                <a:ea typeface="굴림" charset="-127"/>
                <a:cs typeface="Arial" pitchFamily="34" charset="0"/>
              </a:rPr>
              <a:t>A good case can be made that preferred stock is really debt in disguise.</a:t>
            </a:r>
          </a:p>
          <a:p>
            <a:pPr lvl="1" eaLnBrk="1" hangingPunct="1"/>
            <a:r>
              <a:rPr lang="en-US" altLang="ko-KR" sz="2000" dirty="0" smtClean="0">
                <a:latin typeface="Arial" pitchFamily="34" charset="0"/>
                <a:ea typeface="굴림" charset="-127"/>
                <a:cs typeface="Arial" pitchFamily="34" charset="0"/>
              </a:rPr>
              <a:t>The preferred shareholders receive a stated dividend.</a:t>
            </a:r>
          </a:p>
          <a:p>
            <a:pPr lvl="1" eaLnBrk="1" hangingPunct="1"/>
            <a:r>
              <a:rPr lang="en-US" altLang="ko-KR" sz="2000" dirty="0" smtClean="0">
                <a:latin typeface="Arial" pitchFamily="34" charset="0"/>
                <a:ea typeface="굴림" charset="-127"/>
                <a:cs typeface="Arial" pitchFamily="34" charset="0"/>
              </a:rPr>
              <a:t>In the event of liquidation, the preferred shareholders are entitled to a fixed claim.</a:t>
            </a:r>
          </a:p>
          <a:p>
            <a:pPr eaLnBrk="1" hangingPunct="1"/>
            <a:r>
              <a:rPr lang="en-US" altLang="ko-KR" sz="2000" dirty="0" smtClean="0">
                <a:latin typeface="Arial" pitchFamily="34" charset="0"/>
                <a:ea typeface="굴림" charset="-127"/>
                <a:cs typeface="Arial" pitchFamily="34" charset="0"/>
              </a:rPr>
              <a:t>Unlike debt, preferred stock dividends cannot be deducted as interest expense when determining taxable corporate income.</a:t>
            </a:r>
          </a:p>
          <a:p>
            <a:pPr eaLnBrk="1" hangingPunct="1"/>
            <a:r>
              <a:rPr lang="en-US" altLang="ko-KR" sz="2000" dirty="0" smtClean="0">
                <a:latin typeface="Arial" pitchFamily="34" charset="0"/>
                <a:ea typeface="굴림" charset="-127"/>
                <a:cs typeface="Arial" pitchFamily="34" charset="0"/>
              </a:rPr>
              <a:t>Most preferred stock in the U.S. is held by corporate investors.</a:t>
            </a:r>
          </a:p>
          <a:p>
            <a:pPr lvl="1" eaLnBrk="1" hangingPunct="1"/>
            <a:r>
              <a:rPr lang="en-US" altLang="ko-KR" sz="2000" dirty="0" smtClean="0">
                <a:latin typeface="Arial" pitchFamily="34" charset="0"/>
                <a:ea typeface="굴림" charset="-127"/>
                <a:cs typeface="Arial" pitchFamily="34" charset="0"/>
              </a:rPr>
              <a:t>They get a 70-percent income tax exemption.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23971">
                                            <p:txEl>
                                              <p:pRg st="0" end="0"/>
                                            </p:txEl>
                                          </p:spTgt>
                                        </p:tgtEl>
                                        <p:attrNameLst>
                                          <p:attrName>style.visibility</p:attrName>
                                        </p:attrNameLst>
                                      </p:cBhvr>
                                      <p:to>
                                        <p:strVal val="visible"/>
                                      </p:to>
                                    </p:set>
                                    <p:animEffect transition="in" filter="fade">
                                      <p:cBhvr>
                                        <p:cTn id="7" dur="1000"/>
                                        <p:tgtEl>
                                          <p:spTgt spid="723971">
                                            <p:txEl>
                                              <p:pRg st="0" end="0"/>
                                            </p:txEl>
                                          </p:spTgt>
                                        </p:tgtEl>
                                      </p:cBhvr>
                                    </p:animEffect>
                                    <p:anim calcmode="lin" valueType="num">
                                      <p:cBhvr>
                                        <p:cTn id="8" dur="1000" fill="hold"/>
                                        <p:tgtEl>
                                          <p:spTgt spid="7239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23971">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23971">
                                            <p:txEl>
                                              <p:pRg st="1" end="1"/>
                                            </p:txEl>
                                          </p:spTgt>
                                        </p:tgtEl>
                                        <p:attrNameLst>
                                          <p:attrName>style.visibility</p:attrName>
                                        </p:attrNameLst>
                                      </p:cBhvr>
                                      <p:to>
                                        <p:strVal val="visible"/>
                                      </p:to>
                                    </p:set>
                                    <p:animEffect transition="in" filter="fade">
                                      <p:cBhvr>
                                        <p:cTn id="12" dur="1000"/>
                                        <p:tgtEl>
                                          <p:spTgt spid="723971">
                                            <p:txEl>
                                              <p:pRg st="1" end="1"/>
                                            </p:txEl>
                                          </p:spTgt>
                                        </p:tgtEl>
                                      </p:cBhvr>
                                    </p:animEffect>
                                    <p:anim calcmode="lin" valueType="num">
                                      <p:cBhvr>
                                        <p:cTn id="13" dur="1000" fill="hold"/>
                                        <p:tgtEl>
                                          <p:spTgt spid="723971">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723971">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23971">
                                            <p:txEl>
                                              <p:pRg st="2" end="2"/>
                                            </p:txEl>
                                          </p:spTgt>
                                        </p:tgtEl>
                                        <p:attrNameLst>
                                          <p:attrName>style.visibility</p:attrName>
                                        </p:attrNameLst>
                                      </p:cBhvr>
                                      <p:to>
                                        <p:strVal val="visible"/>
                                      </p:to>
                                    </p:set>
                                    <p:animEffect transition="in" filter="fade">
                                      <p:cBhvr>
                                        <p:cTn id="17" dur="1000"/>
                                        <p:tgtEl>
                                          <p:spTgt spid="723971">
                                            <p:txEl>
                                              <p:pRg st="2" end="2"/>
                                            </p:txEl>
                                          </p:spTgt>
                                        </p:tgtEl>
                                      </p:cBhvr>
                                    </p:animEffect>
                                    <p:anim calcmode="lin" valueType="num">
                                      <p:cBhvr>
                                        <p:cTn id="18" dur="1000" fill="hold"/>
                                        <p:tgtEl>
                                          <p:spTgt spid="723971">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7239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723971">
                                            <p:txEl>
                                              <p:pRg st="3" end="3"/>
                                            </p:txEl>
                                          </p:spTgt>
                                        </p:tgtEl>
                                        <p:attrNameLst>
                                          <p:attrName>style.visibility</p:attrName>
                                        </p:attrNameLst>
                                      </p:cBhvr>
                                      <p:to>
                                        <p:strVal val="visible"/>
                                      </p:to>
                                    </p:set>
                                    <p:animEffect transition="in" filter="fade">
                                      <p:cBhvr>
                                        <p:cTn id="24" dur="1000"/>
                                        <p:tgtEl>
                                          <p:spTgt spid="723971">
                                            <p:txEl>
                                              <p:pRg st="3" end="3"/>
                                            </p:txEl>
                                          </p:spTgt>
                                        </p:tgtEl>
                                      </p:cBhvr>
                                    </p:animEffect>
                                    <p:anim calcmode="lin" valueType="num">
                                      <p:cBhvr>
                                        <p:cTn id="25" dur="1000" fill="hold"/>
                                        <p:tgtEl>
                                          <p:spTgt spid="723971">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7239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723971">
                                            <p:txEl>
                                              <p:pRg st="4" end="4"/>
                                            </p:txEl>
                                          </p:spTgt>
                                        </p:tgtEl>
                                        <p:attrNameLst>
                                          <p:attrName>style.visibility</p:attrName>
                                        </p:attrNameLst>
                                      </p:cBhvr>
                                      <p:to>
                                        <p:strVal val="visible"/>
                                      </p:to>
                                    </p:set>
                                    <p:animEffect transition="in" filter="fade">
                                      <p:cBhvr>
                                        <p:cTn id="31" dur="1000"/>
                                        <p:tgtEl>
                                          <p:spTgt spid="723971">
                                            <p:txEl>
                                              <p:pRg st="4" end="4"/>
                                            </p:txEl>
                                          </p:spTgt>
                                        </p:tgtEl>
                                      </p:cBhvr>
                                    </p:animEffect>
                                    <p:anim calcmode="lin" valueType="num">
                                      <p:cBhvr>
                                        <p:cTn id="32" dur="1000" fill="hold"/>
                                        <p:tgtEl>
                                          <p:spTgt spid="723971">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723971">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723971">
                                            <p:txEl>
                                              <p:pRg st="5" end="5"/>
                                            </p:txEl>
                                          </p:spTgt>
                                        </p:tgtEl>
                                        <p:attrNameLst>
                                          <p:attrName>style.visibility</p:attrName>
                                        </p:attrNameLst>
                                      </p:cBhvr>
                                      <p:to>
                                        <p:strVal val="visible"/>
                                      </p:to>
                                    </p:set>
                                    <p:animEffect transition="in" filter="fade">
                                      <p:cBhvr>
                                        <p:cTn id="36" dur="1000"/>
                                        <p:tgtEl>
                                          <p:spTgt spid="723971">
                                            <p:txEl>
                                              <p:pRg st="5" end="5"/>
                                            </p:txEl>
                                          </p:spTgt>
                                        </p:tgtEl>
                                      </p:cBhvr>
                                    </p:animEffect>
                                    <p:anim calcmode="lin" valueType="num">
                                      <p:cBhvr>
                                        <p:cTn id="37" dur="1000" fill="hold"/>
                                        <p:tgtEl>
                                          <p:spTgt spid="723971">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72397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3971"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152400"/>
            <a:ext cx="7620000" cy="990600"/>
          </a:xfrm>
        </p:spPr>
        <p:txBody>
          <a:bodyPr/>
          <a:lstStyle/>
          <a:p>
            <a:pPr eaLnBrk="1" hangingPunct="1"/>
            <a:r>
              <a:rPr lang="en-US" altLang="ko-KR" sz="2800" dirty="0" smtClean="0">
                <a:ea typeface="굴림" charset="-127"/>
              </a:rPr>
              <a:t/>
            </a:r>
            <a:br>
              <a:rPr lang="en-US" altLang="ko-KR" sz="2800" dirty="0" smtClean="0">
                <a:ea typeface="굴림" charset="-127"/>
              </a:rPr>
            </a:br>
            <a:r>
              <a:rPr lang="en-US" altLang="ko-KR" sz="3200" b="1" dirty="0" smtClean="0">
                <a:latin typeface="Arial" pitchFamily="34" charset="0"/>
                <a:ea typeface="굴림" charset="-127"/>
                <a:cs typeface="Arial" pitchFamily="34" charset="0"/>
              </a:rPr>
              <a:t>The Long-Term Financial Deficit: </a:t>
            </a:r>
            <a:r>
              <a:rPr lang="en-US" altLang="ko-KR" sz="2800" b="1" dirty="0" smtClean="0">
                <a:latin typeface="Arial" pitchFamily="34" charset="0"/>
                <a:ea typeface="굴림" charset="-127"/>
                <a:cs typeface="Arial" pitchFamily="34" charset="0"/>
              </a:rPr>
              <a:t>Firms meet most of it internally (why?)</a:t>
            </a:r>
            <a:r>
              <a:rPr lang="en-US" altLang="ko-KR" dirty="0" smtClean="0">
                <a:ea typeface="굴림" charset="-127"/>
              </a:rPr>
              <a:t/>
            </a:r>
            <a:br>
              <a:rPr lang="en-US" altLang="ko-KR" dirty="0" smtClean="0">
                <a:ea typeface="굴림" charset="-127"/>
              </a:rPr>
            </a:br>
            <a:endParaRPr lang="en-US" altLang="ko-KR" dirty="0" smtClean="0">
              <a:ea typeface="굴림" charset="-127"/>
            </a:endParaRPr>
          </a:p>
        </p:txBody>
      </p:sp>
      <p:sp>
        <p:nvSpPr>
          <p:cNvPr id="26" name="슬라이드 번호 개체 틀 4"/>
          <p:cNvSpPr>
            <a:spLocks noGrp="1"/>
          </p:cNvSpPr>
          <p:nvPr>
            <p:ph type="sldNum" sz="quarter" idx="12"/>
          </p:nvPr>
        </p:nvSpPr>
        <p:spPr/>
        <p:txBody>
          <a:bodyPr>
            <a:normAutofit fontScale="85000" lnSpcReduction="20000"/>
          </a:bodyPr>
          <a:lstStyle/>
          <a:p>
            <a:pPr>
              <a:defRPr/>
            </a:pPr>
            <a:fld id="{F51E88EA-ED10-4E97-9127-4CFE84C44D2D}" type="slidenum">
              <a:rPr lang="ko-KR" altLang="en-US"/>
              <a:pPr>
                <a:defRPr/>
              </a:pPr>
              <a:t>3</a:t>
            </a:fld>
            <a:endParaRPr lang="en-US" altLang="ko-KR"/>
          </a:p>
        </p:txBody>
      </p:sp>
      <p:grpSp>
        <p:nvGrpSpPr>
          <p:cNvPr id="2" name="Group 23"/>
          <p:cNvGrpSpPr>
            <a:grpSpLocks/>
          </p:cNvGrpSpPr>
          <p:nvPr/>
        </p:nvGrpSpPr>
        <p:grpSpPr bwMode="auto">
          <a:xfrm>
            <a:off x="4724400" y="1676449"/>
            <a:ext cx="4114800" cy="4495751"/>
            <a:chOff x="2976" y="919"/>
            <a:chExt cx="2592" cy="2969"/>
          </a:xfrm>
        </p:grpSpPr>
        <p:sp>
          <p:nvSpPr>
            <p:cNvPr id="40982" name="Text Box 4"/>
            <p:cNvSpPr txBox="1">
              <a:spLocks noChangeArrowheads="1"/>
            </p:cNvSpPr>
            <p:nvPr/>
          </p:nvSpPr>
          <p:spPr bwMode="auto">
            <a:xfrm>
              <a:off x="2976" y="919"/>
              <a:ext cx="1596" cy="264"/>
            </a:xfrm>
            <a:prstGeom prst="rect">
              <a:avLst/>
            </a:prstGeom>
            <a:noFill/>
            <a:ln w="12700" cap="sq">
              <a:noFill/>
              <a:miter lim="800000"/>
              <a:headEnd type="none" w="sm" len="sm"/>
              <a:tailEnd type="none" w="sm" len="sm"/>
            </a:ln>
          </p:spPr>
          <p:txBody>
            <a:bodyPr>
              <a:spAutoFit/>
            </a:bodyPr>
            <a:lstStyle/>
            <a:p>
              <a:pPr algn="ctr" eaLnBrk="1" hangingPunct="1">
                <a:spcBef>
                  <a:spcPct val="50000"/>
                </a:spcBef>
              </a:pPr>
              <a:r>
                <a:rPr lang="en-US" altLang="ko-KR" sz="2000" dirty="0">
                  <a:latin typeface="Times New Roman" pitchFamily="18" charset="0"/>
                  <a:ea typeface="굴림" charset="-127"/>
                </a:rPr>
                <a:t>Sources of Cash </a:t>
              </a:r>
              <a:r>
                <a:rPr lang="en-US" altLang="ko-KR" sz="2000" dirty="0" smtClean="0">
                  <a:latin typeface="Times New Roman" pitchFamily="18" charset="0"/>
                  <a:ea typeface="굴림" charset="-127"/>
                </a:rPr>
                <a:t>Flow</a:t>
              </a:r>
              <a:endParaRPr lang="en-US" altLang="ko-KR" sz="2000" dirty="0">
                <a:latin typeface="Times New Roman" pitchFamily="18" charset="0"/>
                <a:ea typeface="굴림" charset="-127"/>
              </a:endParaRPr>
            </a:p>
          </p:txBody>
        </p:sp>
        <p:sp>
          <p:nvSpPr>
            <p:cNvPr id="40983" name="Rectangle 6"/>
            <p:cNvSpPr>
              <a:spLocks noChangeArrowheads="1"/>
            </p:cNvSpPr>
            <p:nvPr/>
          </p:nvSpPr>
          <p:spPr bwMode="auto">
            <a:xfrm>
              <a:off x="3174" y="1523"/>
              <a:ext cx="714" cy="1453"/>
            </a:xfrm>
            <a:prstGeom prst="rect">
              <a:avLst/>
            </a:prstGeom>
            <a:solidFill>
              <a:schemeClr val="tx2"/>
            </a:solidFill>
            <a:ln w="12700" cap="sq">
              <a:solidFill>
                <a:schemeClr val="tx1"/>
              </a:solidFill>
              <a:miter lim="800000"/>
              <a:headEnd type="none" w="sm" len="sm"/>
              <a:tailEnd type="none" w="sm" len="sm"/>
            </a:ln>
          </p:spPr>
          <p:txBody>
            <a:bodyPr wrap="none" anchor="ctr"/>
            <a:lstStyle/>
            <a:p>
              <a:endParaRPr lang="ko-KR" altLang="en-US" dirty="0">
                <a:solidFill>
                  <a:schemeClr val="accent1">
                    <a:lumMod val="20000"/>
                    <a:lumOff val="80000"/>
                  </a:schemeClr>
                </a:solidFill>
              </a:endParaRPr>
            </a:p>
          </p:txBody>
        </p:sp>
        <p:sp>
          <p:nvSpPr>
            <p:cNvPr id="40984" name="Rectangle 7"/>
            <p:cNvSpPr>
              <a:spLocks noChangeArrowheads="1"/>
            </p:cNvSpPr>
            <p:nvPr/>
          </p:nvSpPr>
          <p:spPr bwMode="auto">
            <a:xfrm>
              <a:off x="3167" y="2932"/>
              <a:ext cx="721" cy="956"/>
            </a:xfrm>
            <a:prstGeom prst="rect">
              <a:avLst/>
            </a:prstGeom>
            <a:solidFill>
              <a:schemeClr val="accent2"/>
            </a:solidFill>
            <a:ln w="12700" cap="sq">
              <a:solidFill>
                <a:schemeClr val="tx1"/>
              </a:solidFill>
              <a:miter lim="800000"/>
              <a:headEnd type="none" w="sm" len="sm"/>
              <a:tailEnd type="none" w="sm" len="sm"/>
            </a:ln>
          </p:spPr>
          <p:txBody>
            <a:bodyPr wrap="none" anchor="ctr"/>
            <a:lstStyle/>
            <a:p>
              <a:endParaRPr lang="ko-KR" altLang="en-US"/>
            </a:p>
          </p:txBody>
        </p:sp>
        <p:sp>
          <p:nvSpPr>
            <p:cNvPr id="40985" name="Text Box 8"/>
            <p:cNvSpPr txBox="1">
              <a:spLocks noChangeArrowheads="1"/>
            </p:cNvSpPr>
            <p:nvPr/>
          </p:nvSpPr>
          <p:spPr bwMode="auto">
            <a:xfrm>
              <a:off x="4176" y="1623"/>
              <a:ext cx="1344" cy="671"/>
            </a:xfrm>
            <a:prstGeom prst="rect">
              <a:avLst/>
            </a:prstGeom>
            <a:noFill/>
            <a:ln w="12700" cap="sq">
              <a:noFill/>
              <a:miter lim="800000"/>
              <a:headEnd type="none" w="sm" len="sm"/>
              <a:tailEnd type="none" w="sm" len="sm"/>
            </a:ln>
          </p:spPr>
          <p:txBody>
            <a:bodyPr wrap="square">
              <a:spAutoFit/>
            </a:bodyPr>
            <a:lstStyle/>
            <a:p>
              <a:pPr algn="ctr" eaLnBrk="1" hangingPunct="1">
                <a:spcBef>
                  <a:spcPct val="50000"/>
                </a:spcBef>
              </a:pPr>
              <a:r>
                <a:rPr lang="en-US" altLang="ko-KR" sz="2000" dirty="0">
                  <a:latin typeface="Times New Roman" pitchFamily="18" charset="0"/>
                  <a:ea typeface="굴림" charset="-127"/>
                </a:rPr>
                <a:t>Internal cash flow (retained earnings plus depreciation</a:t>
              </a:r>
              <a:r>
                <a:rPr lang="en-US" altLang="ko-KR" sz="2000" dirty="0" smtClean="0">
                  <a:latin typeface="Times New Roman" pitchFamily="18" charset="0"/>
                  <a:ea typeface="굴림" charset="-127"/>
                </a:rPr>
                <a:t>)</a:t>
              </a:r>
              <a:endParaRPr lang="en-US" altLang="ko-KR" sz="2000" dirty="0">
                <a:latin typeface="Times New Roman" pitchFamily="18" charset="0"/>
                <a:ea typeface="굴림" charset="-127"/>
              </a:endParaRPr>
            </a:p>
          </p:txBody>
        </p:sp>
        <p:sp>
          <p:nvSpPr>
            <p:cNvPr id="40986" name="Text Box 9"/>
            <p:cNvSpPr txBox="1">
              <a:spLocks noChangeArrowheads="1"/>
            </p:cNvSpPr>
            <p:nvPr/>
          </p:nvSpPr>
          <p:spPr bwMode="auto">
            <a:xfrm>
              <a:off x="4272" y="3033"/>
              <a:ext cx="1296" cy="467"/>
            </a:xfrm>
            <a:prstGeom prst="rect">
              <a:avLst/>
            </a:prstGeom>
            <a:noFill/>
            <a:ln w="12700" cap="sq">
              <a:noFill/>
              <a:miter lim="800000"/>
              <a:headEnd type="none" w="sm" len="sm"/>
              <a:tailEnd type="none" w="sm" len="sm"/>
            </a:ln>
          </p:spPr>
          <p:txBody>
            <a:bodyPr wrap="square">
              <a:spAutoFit/>
            </a:bodyPr>
            <a:lstStyle/>
            <a:p>
              <a:pPr algn="ctr" eaLnBrk="1" hangingPunct="1">
                <a:spcBef>
                  <a:spcPct val="50000"/>
                </a:spcBef>
              </a:pPr>
              <a:r>
                <a:rPr lang="en-US" altLang="ko-KR" sz="2000" dirty="0">
                  <a:solidFill>
                    <a:schemeClr val="tx2"/>
                  </a:solidFill>
                  <a:latin typeface="Times New Roman" pitchFamily="18" charset="0"/>
                  <a:ea typeface="굴림" charset="-127"/>
                </a:rPr>
                <a:t>Long-term debt and </a:t>
              </a:r>
              <a:r>
                <a:rPr lang="en-US" altLang="ko-KR" sz="2000" dirty="0" smtClean="0">
                  <a:solidFill>
                    <a:schemeClr val="tx2"/>
                  </a:solidFill>
                  <a:latin typeface="Times New Roman" pitchFamily="18" charset="0"/>
                  <a:ea typeface="굴림" charset="-127"/>
                </a:rPr>
                <a:t>equity</a:t>
              </a:r>
              <a:endParaRPr lang="en-US" altLang="ko-KR" sz="2000" dirty="0">
                <a:solidFill>
                  <a:schemeClr val="tx2"/>
                </a:solidFill>
                <a:latin typeface="Times New Roman" pitchFamily="18" charset="0"/>
                <a:ea typeface="굴림" charset="-127"/>
              </a:endParaRPr>
            </a:p>
          </p:txBody>
        </p:sp>
      </p:grpSp>
      <p:grpSp>
        <p:nvGrpSpPr>
          <p:cNvPr id="3" name="Group 22"/>
          <p:cNvGrpSpPr>
            <a:grpSpLocks/>
          </p:cNvGrpSpPr>
          <p:nvPr/>
        </p:nvGrpSpPr>
        <p:grpSpPr bwMode="auto">
          <a:xfrm>
            <a:off x="838200" y="1676449"/>
            <a:ext cx="2622551" cy="4571463"/>
            <a:chOff x="528" y="919"/>
            <a:chExt cx="1652" cy="3019"/>
          </a:xfrm>
        </p:grpSpPr>
        <p:sp>
          <p:nvSpPr>
            <p:cNvPr id="40978" name="Text Box 3"/>
            <p:cNvSpPr txBox="1">
              <a:spLocks noChangeArrowheads="1"/>
            </p:cNvSpPr>
            <p:nvPr/>
          </p:nvSpPr>
          <p:spPr bwMode="auto">
            <a:xfrm>
              <a:off x="576" y="919"/>
              <a:ext cx="1401" cy="264"/>
            </a:xfrm>
            <a:prstGeom prst="rect">
              <a:avLst/>
            </a:prstGeom>
            <a:noFill/>
            <a:ln w="12700" cap="sq">
              <a:noFill/>
              <a:miter lim="800000"/>
              <a:headEnd type="none" w="sm" len="sm"/>
              <a:tailEnd type="none" w="sm" len="sm"/>
            </a:ln>
          </p:spPr>
          <p:txBody>
            <a:bodyPr>
              <a:spAutoFit/>
            </a:bodyPr>
            <a:lstStyle/>
            <a:p>
              <a:pPr algn="ctr" eaLnBrk="1" hangingPunct="1">
                <a:spcBef>
                  <a:spcPct val="50000"/>
                </a:spcBef>
              </a:pPr>
              <a:r>
                <a:rPr lang="en-US" altLang="ko-KR" sz="2000" dirty="0">
                  <a:latin typeface="Times New Roman" pitchFamily="18" charset="0"/>
                  <a:ea typeface="굴림" charset="-127"/>
                </a:rPr>
                <a:t>Uses of Cash </a:t>
              </a:r>
              <a:r>
                <a:rPr lang="en-US" altLang="ko-KR" sz="2000" dirty="0" smtClean="0">
                  <a:latin typeface="Times New Roman" pitchFamily="18" charset="0"/>
                  <a:ea typeface="굴림" charset="-127"/>
                </a:rPr>
                <a:t>Flow</a:t>
              </a:r>
              <a:endParaRPr lang="en-US" altLang="ko-KR" sz="2000" dirty="0">
                <a:latin typeface="Times New Roman" pitchFamily="18" charset="0"/>
                <a:ea typeface="굴림" charset="-127"/>
              </a:endParaRPr>
            </a:p>
          </p:txBody>
        </p:sp>
        <p:sp>
          <p:nvSpPr>
            <p:cNvPr id="40979" name="Rectangle 5"/>
            <p:cNvSpPr>
              <a:spLocks noChangeArrowheads="1"/>
            </p:cNvSpPr>
            <p:nvPr/>
          </p:nvSpPr>
          <p:spPr bwMode="auto">
            <a:xfrm>
              <a:off x="1392" y="1523"/>
              <a:ext cx="788" cy="2415"/>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ko-KR" altLang="en-US"/>
            </a:p>
          </p:txBody>
        </p:sp>
        <p:sp>
          <p:nvSpPr>
            <p:cNvPr id="40980" name="Text Box 10"/>
            <p:cNvSpPr txBox="1">
              <a:spLocks noChangeArrowheads="1"/>
            </p:cNvSpPr>
            <p:nvPr/>
          </p:nvSpPr>
          <p:spPr bwMode="auto">
            <a:xfrm>
              <a:off x="528" y="1623"/>
              <a:ext cx="778" cy="467"/>
            </a:xfrm>
            <a:prstGeom prst="rect">
              <a:avLst/>
            </a:prstGeom>
            <a:noFill/>
            <a:ln w="12700" cap="sq">
              <a:noFill/>
              <a:miter lim="800000"/>
              <a:headEnd type="none" w="sm" len="sm"/>
              <a:tailEnd type="none" w="sm" len="sm"/>
            </a:ln>
          </p:spPr>
          <p:txBody>
            <a:bodyPr>
              <a:spAutoFit/>
            </a:bodyPr>
            <a:lstStyle/>
            <a:p>
              <a:pPr algn="ctr" eaLnBrk="1" hangingPunct="1">
                <a:spcBef>
                  <a:spcPct val="50000"/>
                </a:spcBef>
              </a:pPr>
              <a:r>
                <a:rPr lang="en-US" altLang="ko-KR" sz="2000" dirty="0">
                  <a:latin typeface="Times New Roman" pitchFamily="18" charset="0"/>
                  <a:ea typeface="굴림" charset="-127"/>
                </a:rPr>
                <a:t>Capital </a:t>
              </a:r>
              <a:r>
                <a:rPr lang="en-US" altLang="ko-KR" sz="2000" dirty="0" smtClean="0">
                  <a:latin typeface="Times New Roman" pitchFamily="18" charset="0"/>
                  <a:ea typeface="굴림" charset="-127"/>
                </a:rPr>
                <a:t>spending</a:t>
              </a:r>
              <a:endParaRPr lang="en-US" altLang="ko-KR" sz="2000" dirty="0">
                <a:latin typeface="Times New Roman" pitchFamily="18" charset="0"/>
                <a:ea typeface="굴림" charset="-127"/>
              </a:endParaRPr>
            </a:p>
          </p:txBody>
        </p:sp>
        <p:sp>
          <p:nvSpPr>
            <p:cNvPr id="40981" name="Text Box 11"/>
            <p:cNvSpPr txBox="1">
              <a:spLocks noChangeArrowheads="1"/>
            </p:cNvSpPr>
            <p:nvPr/>
          </p:nvSpPr>
          <p:spPr bwMode="auto">
            <a:xfrm>
              <a:off x="528" y="2882"/>
              <a:ext cx="895" cy="874"/>
            </a:xfrm>
            <a:prstGeom prst="rect">
              <a:avLst/>
            </a:prstGeom>
            <a:noFill/>
            <a:ln w="12700" cap="sq">
              <a:noFill/>
              <a:miter lim="800000"/>
              <a:headEnd type="none" w="sm" len="sm"/>
              <a:tailEnd type="none" w="sm" len="sm"/>
            </a:ln>
          </p:spPr>
          <p:txBody>
            <a:bodyPr>
              <a:spAutoFit/>
            </a:bodyPr>
            <a:lstStyle/>
            <a:p>
              <a:pPr algn="ctr" eaLnBrk="1" hangingPunct="1">
                <a:spcBef>
                  <a:spcPct val="50000"/>
                </a:spcBef>
              </a:pPr>
              <a:r>
                <a:rPr lang="en-US" altLang="ko-KR" sz="2000" dirty="0">
                  <a:latin typeface="Times New Roman" pitchFamily="18" charset="0"/>
                  <a:ea typeface="굴림" charset="-127"/>
                </a:rPr>
                <a:t>Net working capital plus other </a:t>
              </a:r>
              <a:r>
                <a:rPr lang="en-US" altLang="ko-KR" sz="2000" dirty="0" smtClean="0">
                  <a:latin typeface="Times New Roman" pitchFamily="18" charset="0"/>
                  <a:ea typeface="굴림" charset="-127"/>
                </a:rPr>
                <a:t>uses</a:t>
              </a:r>
              <a:endParaRPr lang="en-US" altLang="ko-KR" sz="2000" dirty="0">
                <a:latin typeface="Times New Roman" pitchFamily="18" charset="0"/>
                <a:ea typeface="굴림" charset="-127"/>
              </a:endParaRPr>
            </a:p>
          </p:txBody>
        </p:sp>
      </p:grpSp>
      <p:grpSp>
        <p:nvGrpSpPr>
          <p:cNvPr id="4" name="Group 25"/>
          <p:cNvGrpSpPr>
            <a:grpSpLocks/>
          </p:cNvGrpSpPr>
          <p:nvPr/>
        </p:nvGrpSpPr>
        <p:grpSpPr bwMode="auto">
          <a:xfrm>
            <a:off x="6324599" y="2667000"/>
            <a:ext cx="2030413" cy="2133600"/>
            <a:chOff x="4712" y="1392"/>
            <a:chExt cx="1279" cy="1584"/>
          </a:xfrm>
        </p:grpSpPr>
        <p:sp>
          <p:nvSpPr>
            <p:cNvPr id="40976" name="AutoShape 12"/>
            <p:cNvSpPr>
              <a:spLocks/>
            </p:cNvSpPr>
            <p:nvPr/>
          </p:nvSpPr>
          <p:spPr bwMode="auto">
            <a:xfrm>
              <a:off x="4712" y="1392"/>
              <a:ext cx="234" cy="1584"/>
            </a:xfrm>
            <a:prstGeom prst="rightBrace">
              <a:avLst>
                <a:gd name="adj1" fmla="val 56410"/>
                <a:gd name="adj2" fmla="val 50000"/>
              </a:avLst>
            </a:prstGeom>
            <a:noFill/>
            <a:ln w="38100" cap="sq">
              <a:solidFill>
                <a:schemeClr val="tx1"/>
              </a:solidFill>
              <a:round/>
              <a:headEnd type="none" w="sm" len="sm"/>
              <a:tailEnd type="none" w="sm" len="sm"/>
            </a:ln>
          </p:spPr>
          <p:txBody>
            <a:bodyPr wrap="none" anchor="ctr"/>
            <a:lstStyle/>
            <a:p>
              <a:endParaRPr lang="ko-KR" altLang="en-US"/>
            </a:p>
          </p:txBody>
        </p:sp>
        <p:sp>
          <p:nvSpPr>
            <p:cNvPr id="40977" name="Text Box 14"/>
            <p:cNvSpPr txBox="1">
              <a:spLocks noChangeArrowheads="1"/>
            </p:cNvSpPr>
            <p:nvPr/>
          </p:nvSpPr>
          <p:spPr bwMode="auto">
            <a:xfrm>
              <a:off x="5096" y="2241"/>
              <a:ext cx="895" cy="526"/>
            </a:xfrm>
            <a:prstGeom prst="rect">
              <a:avLst/>
            </a:prstGeom>
            <a:noFill/>
            <a:ln w="12700" cap="sq">
              <a:noFill/>
              <a:miter lim="800000"/>
              <a:headEnd type="none" w="sm" len="sm"/>
              <a:tailEnd type="none" w="sm" len="sm"/>
            </a:ln>
          </p:spPr>
          <p:txBody>
            <a:bodyPr>
              <a:spAutoFit/>
            </a:bodyPr>
            <a:lstStyle/>
            <a:p>
              <a:pPr algn="ctr" eaLnBrk="1" hangingPunct="1">
                <a:spcBef>
                  <a:spcPct val="50000"/>
                </a:spcBef>
              </a:pPr>
              <a:r>
                <a:rPr lang="en-US" altLang="ko-KR" sz="2000" b="1" i="1" dirty="0">
                  <a:latin typeface="Times New Roman" pitchFamily="18" charset="0"/>
                  <a:ea typeface="굴림" charset="-127"/>
                </a:rPr>
                <a:t>Internal</a:t>
              </a:r>
              <a:r>
                <a:rPr lang="en-US" altLang="ko-KR" sz="2000" dirty="0">
                  <a:latin typeface="Times New Roman" pitchFamily="18" charset="0"/>
                  <a:ea typeface="굴림" charset="-127"/>
                </a:rPr>
                <a:t> </a:t>
              </a:r>
              <a:r>
                <a:rPr lang="en-US" altLang="ko-KR" sz="2000" b="1" i="1" dirty="0">
                  <a:latin typeface="Times New Roman" pitchFamily="18" charset="0"/>
                  <a:ea typeface="굴림" charset="-127"/>
                </a:rPr>
                <a:t>cash flow</a:t>
              </a:r>
            </a:p>
          </p:txBody>
        </p:sp>
      </p:grpSp>
      <p:grpSp>
        <p:nvGrpSpPr>
          <p:cNvPr id="5" name="Group 24"/>
          <p:cNvGrpSpPr>
            <a:grpSpLocks/>
          </p:cNvGrpSpPr>
          <p:nvPr/>
        </p:nvGrpSpPr>
        <p:grpSpPr bwMode="auto">
          <a:xfrm>
            <a:off x="6324602" y="4800600"/>
            <a:ext cx="2182813" cy="1539875"/>
            <a:chOff x="4712" y="3024"/>
            <a:chExt cx="1375" cy="970"/>
          </a:xfrm>
        </p:grpSpPr>
        <p:sp>
          <p:nvSpPr>
            <p:cNvPr id="40974" name="AutoShape 13"/>
            <p:cNvSpPr>
              <a:spLocks/>
            </p:cNvSpPr>
            <p:nvPr/>
          </p:nvSpPr>
          <p:spPr bwMode="auto">
            <a:xfrm>
              <a:off x="4712" y="3024"/>
              <a:ext cx="234" cy="864"/>
            </a:xfrm>
            <a:prstGeom prst="rightBrace">
              <a:avLst>
                <a:gd name="adj1" fmla="val 30769"/>
                <a:gd name="adj2" fmla="val 50000"/>
              </a:avLst>
            </a:prstGeom>
            <a:noFill/>
            <a:ln w="38100" cap="sq">
              <a:solidFill>
                <a:schemeClr val="tx1"/>
              </a:solidFill>
              <a:round/>
              <a:headEnd type="none" w="sm" len="sm"/>
              <a:tailEnd type="none" w="sm" len="sm"/>
            </a:ln>
          </p:spPr>
          <p:txBody>
            <a:bodyPr wrap="none" anchor="ctr"/>
            <a:lstStyle/>
            <a:p>
              <a:endParaRPr lang="ko-KR" altLang="en-US"/>
            </a:p>
          </p:txBody>
        </p:sp>
        <p:sp>
          <p:nvSpPr>
            <p:cNvPr id="40975" name="Text Box 15"/>
            <p:cNvSpPr txBox="1">
              <a:spLocks noChangeArrowheads="1"/>
            </p:cNvSpPr>
            <p:nvPr/>
          </p:nvSpPr>
          <p:spPr bwMode="auto">
            <a:xfrm>
              <a:off x="5192" y="3552"/>
              <a:ext cx="895" cy="442"/>
            </a:xfrm>
            <a:prstGeom prst="rect">
              <a:avLst/>
            </a:prstGeom>
            <a:noFill/>
            <a:ln w="12700" cap="sq">
              <a:noFill/>
              <a:miter lim="800000"/>
              <a:headEnd type="none" w="sm" len="sm"/>
              <a:tailEnd type="none" w="sm" len="sm"/>
            </a:ln>
          </p:spPr>
          <p:txBody>
            <a:bodyPr>
              <a:spAutoFit/>
            </a:bodyPr>
            <a:lstStyle/>
            <a:p>
              <a:pPr algn="ctr" eaLnBrk="1" hangingPunct="1">
                <a:spcBef>
                  <a:spcPct val="50000"/>
                </a:spcBef>
              </a:pPr>
              <a:r>
                <a:rPr lang="en-US" altLang="ko-KR" sz="2000" b="1" i="1" dirty="0">
                  <a:latin typeface="Times New Roman" pitchFamily="18" charset="0"/>
                  <a:ea typeface="굴림" charset="-127"/>
                </a:rPr>
                <a:t>External cash flow</a:t>
              </a:r>
            </a:p>
          </p:txBody>
        </p:sp>
      </p:grpSp>
      <p:sp>
        <p:nvSpPr>
          <p:cNvPr id="726032" name="AutoShape 16"/>
          <p:cNvSpPr>
            <a:spLocks noChangeArrowheads="1"/>
          </p:cNvSpPr>
          <p:nvPr/>
        </p:nvSpPr>
        <p:spPr bwMode="auto">
          <a:xfrm>
            <a:off x="3733800" y="4724400"/>
            <a:ext cx="685800" cy="1447800"/>
          </a:xfrm>
          <a:prstGeom prst="upDownArrow">
            <a:avLst>
              <a:gd name="adj1" fmla="val 50000"/>
              <a:gd name="adj2" fmla="val 42222"/>
            </a:avLst>
          </a:prstGeom>
          <a:solidFill>
            <a:schemeClr val="bg1"/>
          </a:solidFill>
          <a:ln w="12700" cap="sq">
            <a:solidFill>
              <a:schemeClr val="tx1"/>
            </a:solidFill>
            <a:miter lim="800000"/>
            <a:headEnd type="none" w="sm" len="sm"/>
            <a:tailEnd type="none" w="sm" len="sm"/>
          </a:ln>
        </p:spPr>
        <p:txBody>
          <a:bodyPr wrap="none" anchor="ctr"/>
          <a:lstStyle/>
          <a:p>
            <a:endParaRPr lang="ko-KR" altLang="en-US"/>
          </a:p>
        </p:txBody>
      </p:sp>
      <p:sp>
        <p:nvSpPr>
          <p:cNvPr id="726033" name="Line 17"/>
          <p:cNvSpPr>
            <a:spLocks noChangeShapeType="1"/>
          </p:cNvSpPr>
          <p:nvPr/>
        </p:nvSpPr>
        <p:spPr bwMode="auto">
          <a:xfrm>
            <a:off x="2895600" y="6172200"/>
            <a:ext cx="1219200" cy="0"/>
          </a:xfrm>
          <a:prstGeom prst="line">
            <a:avLst/>
          </a:prstGeom>
          <a:noFill/>
          <a:ln w="12700">
            <a:solidFill>
              <a:schemeClr val="tx1"/>
            </a:solidFill>
            <a:prstDash val="sysDot"/>
            <a:round/>
            <a:headEnd type="none" w="sm" len="sm"/>
            <a:tailEnd type="none" w="sm" len="sm"/>
          </a:ln>
        </p:spPr>
        <p:txBody>
          <a:bodyPr wrap="none"/>
          <a:lstStyle/>
          <a:p>
            <a:endParaRPr lang="en-US"/>
          </a:p>
        </p:txBody>
      </p:sp>
      <p:sp>
        <p:nvSpPr>
          <p:cNvPr id="726034" name="Line 18"/>
          <p:cNvSpPr>
            <a:spLocks noChangeShapeType="1"/>
          </p:cNvSpPr>
          <p:nvPr/>
        </p:nvSpPr>
        <p:spPr bwMode="auto">
          <a:xfrm>
            <a:off x="4114800" y="4724400"/>
            <a:ext cx="1371600" cy="0"/>
          </a:xfrm>
          <a:prstGeom prst="line">
            <a:avLst/>
          </a:prstGeom>
          <a:noFill/>
          <a:ln w="12700">
            <a:solidFill>
              <a:schemeClr val="tx1"/>
            </a:solidFill>
            <a:prstDash val="sysDot"/>
            <a:round/>
            <a:headEnd type="none" w="sm" len="sm"/>
            <a:tailEnd type="none" w="sm" len="sm"/>
          </a:ln>
        </p:spPr>
        <p:txBody>
          <a:bodyPr wrap="none"/>
          <a:lstStyle/>
          <a:p>
            <a:endParaRPr lang="en-US"/>
          </a:p>
        </p:txBody>
      </p:sp>
      <p:grpSp>
        <p:nvGrpSpPr>
          <p:cNvPr id="6" name="Group 26"/>
          <p:cNvGrpSpPr>
            <a:grpSpLocks/>
          </p:cNvGrpSpPr>
          <p:nvPr/>
        </p:nvGrpSpPr>
        <p:grpSpPr bwMode="auto">
          <a:xfrm>
            <a:off x="3505200" y="3962400"/>
            <a:ext cx="1463675" cy="1371600"/>
            <a:chOff x="2208" y="2496"/>
            <a:chExt cx="922" cy="864"/>
          </a:xfrm>
        </p:grpSpPr>
        <p:sp>
          <p:nvSpPr>
            <p:cNvPr id="40972" name="Arc 19"/>
            <p:cNvSpPr>
              <a:spLocks/>
            </p:cNvSpPr>
            <p:nvPr/>
          </p:nvSpPr>
          <p:spPr bwMode="auto">
            <a:xfrm flipH="1">
              <a:off x="2208" y="2736"/>
              <a:ext cx="384" cy="624"/>
            </a:xfrm>
            <a:custGeom>
              <a:avLst/>
              <a:gdLst>
                <a:gd name="T0" fmla="*/ 3 w 22414"/>
                <a:gd name="T1" fmla="*/ 0 h 38998"/>
                <a:gd name="T2" fmla="*/ 0 w 22414"/>
                <a:gd name="T3" fmla="*/ 12 h 38998"/>
                <a:gd name="T4" fmla="*/ 0 w 22414"/>
                <a:gd name="T5" fmla="*/ 5 h 38998"/>
                <a:gd name="T6" fmla="*/ 0 60000 65536"/>
                <a:gd name="T7" fmla="*/ 0 60000 65536"/>
                <a:gd name="T8" fmla="*/ 0 60000 65536"/>
                <a:gd name="T9" fmla="*/ 0 w 22414"/>
                <a:gd name="T10" fmla="*/ 0 h 38998"/>
                <a:gd name="T11" fmla="*/ 22414 w 22414"/>
                <a:gd name="T12" fmla="*/ 38998 h 38998"/>
              </a:gdLst>
              <a:ahLst/>
              <a:cxnLst>
                <a:cxn ang="T6">
                  <a:pos x="T0" y="T1"/>
                </a:cxn>
                <a:cxn ang="T7">
                  <a:pos x="T2" y="T3"/>
                </a:cxn>
                <a:cxn ang="T8">
                  <a:pos x="T4" y="T5"/>
                </a:cxn>
              </a:cxnLst>
              <a:rect l="T9" t="T10" r="T11" b="T12"/>
              <a:pathLst>
                <a:path w="22414" h="38998" fill="none" extrusionOk="0">
                  <a:moveTo>
                    <a:pt x="13615" y="-1"/>
                  </a:moveTo>
                  <a:cubicBezTo>
                    <a:pt x="19147" y="4070"/>
                    <a:pt x="22414" y="10529"/>
                    <a:pt x="22414" y="17398"/>
                  </a:cubicBezTo>
                  <a:cubicBezTo>
                    <a:pt x="22414" y="29327"/>
                    <a:pt x="12743" y="38998"/>
                    <a:pt x="814" y="38998"/>
                  </a:cubicBezTo>
                  <a:cubicBezTo>
                    <a:pt x="542" y="38998"/>
                    <a:pt x="271" y="38992"/>
                    <a:pt x="0" y="38982"/>
                  </a:cubicBezTo>
                </a:path>
                <a:path w="22414" h="38998" stroke="0" extrusionOk="0">
                  <a:moveTo>
                    <a:pt x="13615" y="-1"/>
                  </a:moveTo>
                  <a:cubicBezTo>
                    <a:pt x="19147" y="4070"/>
                    <a:pt x="22414" y="10529"/>
                    <a:pt x="22414" y="17398"/>
                  </a:cubicBezTo>
                  <a:cubicBezTo>
                    <a:pt x="22414" y="29327"/>
                    <a:pt x="12743" y="38998"/>
                    <a:pt x="814" y="38998"/>
                  </a:cubicBezTo>
                  <a:cubicBezTo>
                    <a:pt x="542" y="38998"/>
                    <a:pt x="271" y="38992"/>
                    <a:pt x="0" y="38982"/>
                  </a:cubicBezTo>
                  <a:lnTo>
                    <a:pt x="814" y="17398"/>
                  </a:lnTo>
                  <a:close/>
                </a:path>
              </a:pathLst>
            </a:custGeom>
            <a:noFill/>
            <a:ln w="28575" cap="sq">
              <a:solidFill>
                <a:schemeClr val="tx1"/>
              </a:solidFill>
              <a:round/>
              <a:headEnd type="none" w="sm" len="sm"/>
              <a:tailEnd type="triangle" w="med" len="med"/>
            </a:ln>
          </p:spPr>
          <p:txBody>
            <a:bodyPr wrap="none" anchor="ctr"/>
            <a:lstStyle/>
            <a:p>
              <a:endParaRPr lang="en-US"/>
            </a:p>
          </p:txBody>
        </p:sp>
        <p:sp>
          <p:nvSpPr>
            <p:cNvPr id="40973" name="Text Box 21"/>
            <p:cNvSpPr txBox="1">
              <a:spLocks noChangeArrowheads="1"/>
            </p:cNvSpPr>
            <p:nvPr/>
          </p:nvSpPr>
          <p:spPr bwMode="auto">
            <a:xfrm>
              <a:off x="2352" y="2496"/>
              <a:ext cx="778" cy="442"/>
            </a:xfrm>
            <a:prstGeom prst="rect">
              <a:avLst/>
            </a:prstGeom>
            <a:noFill/>
            <a:ln w="12700" cap="sq">
              <a:noFill/>
              <a:miter lim="800000"/>
              <a:headEnd type="none" w="sm" len="sm"/>
              <a:tailEnd type="none" w="sm" len="sm"/>
            </a:ln>
          </p:spPr>
          <p:txBody>
            <a:bodyPr>
              <a:spAutoFit/>
            </a:bodyPr>
            <a:lstStyle/>
            <a:p>
              <a:pPr algn="ctr" eaLnBrk="1" hangingPunct="1">
                <a:spcBef>
                  <a:spcPct val="50000"/>
                </a:spcBef>
              </a:pPr>
              <a:r>
                <a:rPr lang="en-US" altLang="ko-KR" sz="2000" dirty="0">
                  <a:latin typeface="Times New Roman" pitchFamily="18" charset="0"/>
                  <a:ea typeface="굴림" charset="-127"/>
                </a:rPr>
                <a:t>Financial deficit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500"/>
                                        <p:tgtEl>
                                          <p:spTgt spid="2"/>
                                        </p:tgtEl>
                                      </p:cBhvr>
                                    </p:animEffect>
                                  </p:childTnLst>
                                </p:cTn>
                              </p:par>
                            </p:childTnLst>
                          </p:cTn>
                        </p:par>
                        <p:par>
                          <p:cTn id="12" fill="hold">
                            <p:stCondLst>
                              <p:cond delay="1000"/>
                            </p:stCondLst>
                            <p:childTnLst>
                              <p:par>
                                <p:cTn id="13" presetID="17" presetClass="entr" presetSubtype="10"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strVal val="#ppt_h"/>
                                          </p:val>
                                        </p:tav>
                                        <p:tav tm="100000">
                                          <p:val>
                                            <p:strVal val="#ppt_h"/>
                                          </p:val>
                                        </p:tav>
                                      </p:tavLst>
                                    </p:anim>
                                  </p:childTnLst>
                                </p:cTn>
                              </p:par>
                            </p:childTnLst>
                          </p:cTn>
                        </p:par>
                        <p:par>
                          <p:cTn id="17" fill="hold">
                            <p:stCondLst>
                              <p:cond delay="1500"/>
                            </p:stCondLst>
                            <p:childTnLst>
                              <p:par>
                                <p:cTn id="18" presetID="17" presetClass="entr" presetSubtype="10" fill="hold" nodeType="after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500" fill="hold"/>
                                        <p:tgtEl>
                                          <p:spTgt spid="4"/>
                                        </p:tgtEl>
                                        <p:attrNameLst>
                                          <p:attrName>ppt_w</p:attrName>
                                        </p:attrNameLst>
                                      </p:cBhvr>
                                      <p:tavLst>
                                        <p:tav tm="0">
                                          <p:val>
                                            <p:fltVal val="0"/>
                                          </p:val>
                                        </p:tav>
                                        <p:tav tm="100000">
                                          <p:val>
                                            <p:strVal val="#ppt_w"/>
                                          </p:val>
                                        </p:tav>
                                      </p:tavLst>
                                    </p:anim>
                                    <p:anim calcmode="lin" valueType="num">
                                      <p:cBhvr>
                                        <p:cTn id="21" dur="500" fill="hold"/>
                                        <p:tgtEl>
                                          <p:spTgt spid="4"/>
                                        </p:tgtEl>
                                        <p:attrNameLst>
                                          <p:attrName>ppt_h</p:attrName>
                                        </p:attrNameLst>
                                      </p:cBhvr>
                                      <p:tavLst>
                                        <p:tav tm="0">
                                          <p:val>
                                            <p:strVal val="#ppt_h"/>
                                          </p:val>
                                        </p:tav>
                                        <p:tav tm="100000">
                                          <p:val>
                                            <p:strVal val="#ppt_h"/>
                                          </p:val>
                                        </p:tav>
                                      </p:tavLst>
                                    </p:anim>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726033"/>
                                        </p:tgtEl>
                                        <p:attrNameLst>
                                          <p:attrName>style.visibility</p:attrName>
                                        </p:attrNameLst>
                                      </p:cBhvr>
                                      <p:to>
                                        <p:strVal val="visible"/>
                                      </p:to>
                                    </p:set>
                                    <p:animEffect transition="in" filter="wipe(left)">
                                      <p:cBhvr>
                                        <p:cTn id="25" dur="500"/>
                                        <p:tgtEl>
                                          <p:spTgt spid="726033"/>
                                        </p:tgtEl>
                                      </p:cBhvr>
                                    </p:animEffect>
                                  </p:childTnLst>
                                </p:cTn>
                              </p:par>
                            </p:childTnLst>
                          </p:cTn>
                        </p:par>
                        <p:par>
                          <p:cTn id="26" fill="hold">
                            <p:stCondLst>
                              <p:cond delay="2500"/>
                            </p:stCondLst>
                            <p:childTnLst>
                              <p:par>
                                <p:cTn id="27" presetID="17" presetClass="entr" presetSubtype="4" fill="hold" grpId="0" nodeType="afterEffect">
                                  <p:stCondLst>
                                    <p:cond delay="0"/>
                                  </p:stCondLst>
                                  <p:childTnLst>
                                    <p:set>
                                      <p:cBhvr>
                                        <p:cTn id="28" dur="1" fill="hold">
                                          <p:stCondLst>
                                            <p:cond delay="0"/>
                                          </p:stCondLst>
                                        </p:cTn>
                                        <p:tgtEl>
                                          <p:spTgt spid="726032"/>
                                        </p:tgtEl>
                                        <p:attrNameLst>
                                          <p:attrName>style.visibility</p:attrName>
                                        </p:attrNameLst>
                                      </p:cBhvr>
                                      <p:to>
                                        <p:strVal val="visible"/>
                                      </p:to>
                                    </p:set>
                                    <p:anim calcmode="lin" valueType="num">
                                      <p:cBhvr>
                                        <p:cTn id="29" dur="500" fill="hold"/>
                                        <p:tgtEl>
                                          <p:spTgt spid="726032"/>
                                        </p:tgtEl>
                                        <p:attrNameLst>
                                          <p:attrName>ppt_x</p:attrName>
                                        </p:attrNameLst>
                                      </p:cBhvr>
                                      <p:tavLst>
                                        <p:tav tm="0">
                                          <p:val>
                                            <p:strVal val="#ppt_x"/>
                                          </p:val>
                                        </p:tav>
                                        <p:tav tm="100000">
                                          <p:val>
                                            <p:strVal val="#ppt_x"/>
                                          </p:val>
                                        </p:tav>
                                      </p:tavLst>
                                    </p:anim>
                                    <p:anim calcmode="lin" valueType="num">
                                      <p:cBhvr>
                                        <p:cTn id="30" dur="500" fill="hold"/>
                                        <p:tgtEl>
                                          <p:spTgt spid="726032"/>
                                        </p:tgtEl>
                                        <p:attrNameLst>
                                          <p:attrName>ppt_y</p:attrName>
                                        </p:attrNameLst>
                                      </p:cBhvr>
                                      <p:tavLst>
                                        <p:tav tm="0">
                                          <p:val>
                                            <p:strVal val="#ppt_y+#ppt_h/2"/>
                                          </p:val>
                                        </p:tav>
                                        <p:tav tm="100000">
                                          <p:val>
                                            <p:strVal val="#ppt_y"/>
                                          </p:val>
                                        </p:tav>
                                      </p:tavLst>
                                    </p:anim>
                                    <p:anim calcmode="lin" valueType="num">
                                      <p:cBhvr>
                                        <p:cTn id="31" dur="500" fill="hold"/>
                                        <p:tgtEl>
                                          <p:spTgt spid="726032"/>
                                        </p:tgtEl>
                                        <p:attrNameLst>
                                          <p:attrName>ppt_w</p:attrName>
                                        </p:attrNameLst>
                                      </p:cBhvr>
                                      <p:tavLst>
                                        <p:tav tm="0">
                                          <p:val>
                                            <p:strVal val="#ppt_w"/>
                                          </p:val>
                                        </p:tav>
                                        <p:tav tm="100000">
                                          <p:val>
                                            <p:strVal val="#ppt_w"/>
                                          </p:val>
                                        </p:tav>
                                      </p:tavLst>
                                    </p:anim>
                                    <p:anim calcmode="lin" valueType="num">
                                      <p:cBhvr>
                                        <p:cTn id="32" dur="500" fill="hold"/>
                                        <p:tgtEl>
                                          <p:spTgt spid="726032"/>
                                        </p:tgtEl>
                                        <p:attrNameLst>
                                          <p:attrName>ppt_h</p:attrName>
                                        </p:attrNameLst>
                                      </p:cBhvr>
                                      <p:tavLst>
                                        <p:tav tm="0">
                                          <p:val>
                                            <p:fltVal val="0"/>
                                          </p:val>
                                        </p:tav>
                                        <p:tav tm="100000">
                                          <p:val>
                                            <p:strVal val="#ppt_h"/>
                                          </p:val>
                                        </p:tav>
                                      </p:tavLst>
                                    </p:anim>
                                  </p:childTnLst>
                                </p:cTn>
                              </p:par>
                            </p:childTnLst>
                          </p:cTn>
                        </p:par>
                        <p:par>
                          <p:cTn id="33" fill="hold">
                            <p:stCondLst>
                              <p:cond delay="3000"/>
                            </p:stCondLst>
                            <p:childTnLst>
                              <p:par>
                                <p:cTn id="34" presetID="22" presetClass="entr" presetSubtype="8" fill="hold" grpId="0" nodeType="afterEffect">
                                  <p:stCondLst>
                                    <p:cond delay="0"/>
                                  </p:stCondLst>
                                  <p:childTnLst>
                                    <p:set>
                                      <p:cBhvr>
                                        <p:cTn id="35" dur="1" fill="hold">
                                          <p:stCondLst>
                                            <p:cond delay="0"/>
                                          </p:stCondLst>
                                        </p:cTn>
                                        <p:tgtEl>
                                          <p:spTgt spid="726034"/>
                                        </p:tgtEl>
                                        <p:attrNameLst>
                                          <p:attrName>style.visibility</p:attrName>
                                        </p:attrNameLst>
                                      </p:cBhvr>
                                      <p:to>
                                        <p:strVal val="visible"/>
                                      </p:to>
                                    </p:set>
                                    <p:animEffect transition="in" filter="wipe(left)">
                                      <p:cBhvr>
                                        <p:cTn id="36" dur="500"/>
                                        <p:tgtEl>
                                          <p:spTgt spid="726034"/>
                                        </p:tgtEl>
                                      </p:cBhvr>
                                    </p:animEffect>
                                  </p:childTnLst>
                                </p:cTn>
                              </p:par>
                            </p:childTnLst>
                          </p:cTn>
                        </p:par>
                        <p:par>
                          <p:cTn id="37" fill="hold">
                            <p:stCondLst>
                              <p:cond delay="3500"/>
                            </p:stCondLst>
                            <p:childTnLst>
                              <p:par>
                                <p:cTn id="38" presetID="22" presetClass="entr" presetSubtype="1" fill="hold" nodeType="after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wipe(up)">
                                      <p:cBhvr>
                                        <p:cTn id="4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6032" grpId="0" animBg="1"/>
      <p:bldP spid="726033" grpId="0" animBg="1"/>
      <p:bldP spid="726034" grpId="0" animBg="1"/>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381000"/>
            <a:ext cx="7772400" cy="685800"/>
          </a:xfrm>
        </p:spPr>
        <p:txBody>
          <a:bodyPr/>
          <a:lstStyle/>
          <a:p>
            <a:pPr eaLnBrk="1" hangingPunct="1"/>
            <a:r>
              <a:rPr lang="en-US" altLang="ko-KR" smtClean="0">
                <a:ea typeface="굴림" charset="-127"/>
              </a:rPr>
              <a:t>The Preferred-Stock Puzzle</a:t>
            </a:r>
          </a:p>
        </p:txBody>
      </p:sp>
      <p:sp>
        <p:nvSpPr>
          <p:cNvPr id="4" name="슬라이드 번호 개체 틀 5"/>
          <p:cNvSpPr>
            <a:spLocks noGrp="1"/>
          </p:cNvSpPr>
          <p:nvPr>
            <p:ph type="sldNum" sz="quarter" idx="12"/>
          </p:nvPr>
        </p:nvSpPr>
        <p:spPr/>
        <p:txBody>
          <a:bodyPr>
            <a:normAutofit fontScale="85000" lnSpcReduction="20000"/>
          </a:bodyPr>
          <a:lstStyle/>
          <a:p>
            <a:pPr>
              <a:defRPr/>
            </a:pPr>
            <a:fld id="{992A2640-1D68-4FD8-A594-576EC03D4A06}" type="slidenum">
              <a:rPr lang="ko-KR" altLang="en-US"/>
              <a:pPr>
                <a:defRPr/>
              </a:pPr>
              <a:t>30</a:t>
            </a:fld>
            <a:endParaRPr lang="en-US" altLang="ko-KR"/>
          </a:p>
        </p:txBody>
      </p:sp>
      <p:sp>
        <p:nvSpPr>
          <p:cNvPr id="722947" name="Rectangle 3"/>
          <p:cNvSpPr>
            <a:spLocks noGrp="1" noChangeArrowheads="1"/>
          </p:cNvSpPr>
          <p:nvPr>
            <p:ph sz="quarter" idx="1"/>
          </p:nvPr>
        </p:nvSpPr>
        <p:spPr>
          <a:xfrm>
            <a:off x="1143000" y="1600200"/>
            <a:ext cx="8001000" cy="5029200"/>
          </a:xfrm>
        </p:spPr>
        <p:txBody>
          <a:bodyPr/>
          <a:lstStyle/>
          <a:p>
            <a:pPr marL="533400" indent="-533400" eaLnBrk="1" hangingPunct="1"/>
            <a:r>
              <a:rPr lang="en-US" altLang="ko-KR" sz="2400" dirty="0" smtClean="0">
                <a:latin typeface="Arial" pitchFamily="34" charset="0"/>
                <a:ea typeface="굴림" charset="-127"/>
                <a:cs typeface="Arial" pitchFamily="34" charset="0"/>
              </a:rPr>
              <a:t>There are two offsetting tax effects to consider in evaluating preferred stock:</a:t>
            </a:r>
          </a:p>
          <a:p>
            <a:pPr marL="914400" lvl="1" indent="-457200" eaLnBrk="1" hangingPunct="1">
              <a:buFontTx/>
              <a:buAutoNum type="arabicPeriod"/>
            </a:pPr>
            <a:r>
              <a:rPr lang="en-US" altLang="ko-KR" dirty="0" smtClean="0">
                <a:latin typeface="Arial" pitchFamily="34" charset="0"/>
                <a:ea typeface="굴림" charset="-127"/>
                <a:cs typeface="Arial" pitchFamily="34" charset="0"/>
              </a:rPr>
              <a:t>Dividends are not deducted from corporate income in computing the tax liability of the issuing corporation.</a:t>
            </a:r>
          </a:p>
          <a:p>
            <a:pPr marL="914400" lvl="1" indent="-457200" eaLnBrk="1" hangingPunct="1">
              <a:buFontTx/>
              <a:buAutoNum type="arabicPeriod"/>
            </a:pPr>
            <a:r>
              <a:rPr lang="en-US" altLang="ko-KR" dirty="0" smtClean="0">
                <a:latin typeface="Arial" pitchFamily="34" charset="0"/>
                <a:ea typeface="굴림" charset="-127"/>
                <a:cs typeface="Arial" pitchFamily="34" charset="0"/>
              </a:rPr>
              <a:t>When a corporation buys preferred stock, 70 percent of the dividends received are exempt from corporate taxation.</a:t>
            </a:r>
          </a:p>
          <a:p>
            <a:pPr marL="533400" indent="-533400" eaLnBrk="1" hangingPunct="1"/>
            <a:r>
              <a:rPr lang="en-US" altLang="ko-KR" sz="2400" dirty="0" smtClean="0">
                <a:latin typeface="Arial" pitchFamily="34" charset="0"/>
                <a:ea typeface="굴림" charset="-127"/>
                <a:cs typeface="Arial" pitchFamily="34" charset="0"/>
              </a:rPr>
              <a:t>Most agree that 2) does not fully offset 1). Given that preferred stock offers less flexibility to the issuer than common stock, some have argued that preferred stock should not exist.</a:t>
            </a:r>
          </a:p>
          <a:p>
            <a:pPr marL="533400" indent="-533400" eaLnBrk="1" hangingPunct="1"/>
            <a:r>
              <a:rPr lang="en-US" altLang="ko-KR" sz="2400" dirty="0" smtClean="0">
                <a:latin typeface="Arial" pitchFamily="34" charset="0"/>
                <a:ea typeface="굴림" charset="-127"/>
                <a:cs typeface="Arial" pitchFamily="34" charset="0"/>
              </a:rPr>
              <a:t>Yet it does.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22947">
                                            <p:txEl>
                                              <p:pRg st="0" end="0"/>
                                            </p:txEl>
                                          </p:spTgt>
                                        </p:tgtEl>
                                        <p:attrNameLst>
                                          <p:attrName>style.visibility</p:attrName>
                                        </p:attrNameLst>
                                      </p:cBhvr>
                                      <p:to>
                                        <p:strVal val="visible"/>
                                      </p:to>
                                    </p:set>
                                    <p:animEffect transition="in" filter="fade">
                                      <p:cBhvr>
                                        <p:cTn id="7" dur="1000"/>
                                        <p:tgtEl>
                                          <p:spTgt spid="722947">
                                            <p:txEl>
                                              <p:pRg st="0" end="0"/>
                                            </p:txEl>
                                          </p:spTgt>
                                        </p:tgtEl>
                                      </p:cBhvr>
                                    </p:animEffect>
                                    <p:anim calcmode="lin" valueType="num">
                                      <p:cBhvr>
                                        <p:cTn id="8" dur="1000" fill="hold"/>
                                        <p:tgtEl>
                                          <p:spTgt spid="72294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2294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22947">
                                            <p:txEl>
                                              <p:pRg st="1" end="1"/>
                                            </p:txEl>
                                          </p:spTgt>
                                        </p:tgtEl>
                                        <p:attrNameLst>
                                          <p:attrName>style.visibility</p:attrName>
                                        </p:attrNameLst>
                                      </p:cBhvr>
                                      <p:to>
                                        <p:strVal val="visible"/>
                                      </p:to>
                                    </p:set>
                                    <p:animEffect transition="in" filter="fade">
                                      <p:cBhvr>
                                        <p:cTn id="12" dur="1000"/>
                                        <p:tgtEl>
                                          <p:spTgt spid="722947">
                                            <p:txEl>
                                              <p:pRg st="1" end="1"/>
                                            </p:txEl>
                                          </p:spTgt>
                                        </p:tgtEl>
                                      </p:cBhvr>
                                    </p:animEffect>
                                    <p:anim calcmode="lin" valueType="num">
                                      <p:cBhvr>
                                        <p:cTn id="13" dur="1000" fill="hold"/>
                                        <p:tgtEl>
                                          <p:spTgt spid="72294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722947">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22947">
                                            <p:txEl>
                                              <p:pRg st="2" end="2"/>
                                            </p:txEl>
                                          </p:spTgt>
                                        </p:tgtEl>
                                        <p:attrNameLst>
                                          <p:attrName>style.visibility</p:attrName>
                                        </p:attrNameLst>
                                      </p:cBhvr>
                                      <p:to>
                                        <p:strVal val="visible"/>
                                      </p:to>
                                    </p:set>
                                    <p:animEffect transition="in" filter="fade">
                                      <p:cBhvr>
                                        <p:cTn id="17" dur="1000"/>
                                        <p:tgtEl>
                                          <p:spTgt spid="722947">
                                            <p:txEl>
                                              <p:pRg st="2" end="2"/>
                                            </p:txEl>
                                          </p:spTgt>
                                        </p:tgtEl>
                                      </p:cBhvr>
                                    </p:animEffect>
                                    <p:anim calcmode="lin" valueType="num">
                                      <p:cBhvr>
                                        <p:cTn id="18" dur="1000" fill="hold"/>
                                        <p:tgtEl>
                                          <p:spTgt spid="722947">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72294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722947">
                                            <p:txEl>
                                              <p:pRg st="3" end="3"/>
                                            </p:txEl>
                                          </p:spTgt>
                                        </p:tgtEl>
                                        <p:attrNameLst>
                                          <p:attrName>style.visibility</p:attrName>
                                        </p:attrNameLst>
                                      </p:cBhvr>
                                      <p:to>
                                        <p:strVal val="visible"/>
                                      </p:to>
                                    </p:set>
                                    <p:animEffect transition="in" filter="fade">
                                      <p:cBhvr>
                                        <p:cTn id="24" dur="1000"/>
                                        <p:tgtEl>
                                          <p:spTgt spid="722947">
                                            <p:txEl>
                                              <p:pRg st="3" end="3"/>
                                            </p:txEl>
                                          </p:spTgt>
                                        </p:tgtEl>
                                      </p:cBhvr>
                                    </p:animEffect>
                                    <p:anim calcmode="lin" valueType="num">
                                      <p:cBhvr>
                                        <p:cTn id="25" dur="1000" fill="hold"/>
                                        <p:tgtEl>
                                          <p:spTgt spid="722947">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72294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722947">
                                            <p:txEl>
                                              <p:pRg st="4" end="4"/>
                                            </p:txEl>
                                          </p:spTgt>
                                        </p:tgtEl>
                                        <p:attrNameLst>
                                          <p:attrName>style.visibility</p:attrName>
                                        </p:attrNameLst>
                                      </p:cBhvr>
                                      <p:to>
                                        <p:strVal val="visible"/>
                                      </p:to>
                                    </p:set>
                                    <p:animEffect transition="in" filter="fade">
                                      <p:cBhvr>
                                        <p:cTn id="31" dur="1000"/>
                                        <p:tgtEl>
                                          <p:spTgt spid="722947">
                                            <p:txEl>
                                              <p:pRg st="4" end="4"/>
                                            </p:txEl>
                                          </p:spTgt>
                                        </p:tgtEl>
                                      </p:cBhvr>
                                    </p:animEffect>
                                    <p:anim calcmode="lin" valueType="num">
                                      <p:cBhvr>
                                        <p:cTn id="32" dur="1000" fill="hold"/>
                                        <p:tgtEl>
                                          <p:spTgt spid="722947">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72294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2947"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381000"/>
            <a:ext cx="7848600" cy="685800"/>
          </a:xfrm>
        </p:spPr>
        <p:txBody>
          <a:bodyPr/>
          <a:lstStyle/>
          <a:p>
            <a:pPr eaLnBrk="1" hangingPunct="1"/>
            <a:r>
              <a:rPr lang="en-US" altLang="ko-KR" dirty="0" smtClean="0">
                <a:ea typeface="굴림" charset="-127"/>
              </a:rPr>
              <a:t>Patterns of Financing</a:t>
            </a:r>
          </a:p>
        </p:txBody>
      </p:sp>
      <p:sp>
        <p:nvSpPr>
          <p:cNvPr id="4" name="슬라이드 번호 개체 틀 5"/>
          <p:cNvSpPr>
            <a:spLocks noGrp="1"/>
          </p:cNvSpPr>
          <p:nvPr>
            <p:ph type="sldNum" sz="quarter" idx="12"/>
          </p:nvPr>
        </p:nvSpPr>
        <p:spPr/>
        <p:txBody>
          <a:bodyPr>
            <a:normAutofit fontScale="85000" lnSpcReduction="20000"/>
          </a:bodyPr>
          <a:lstStyle/>
          <a:p>
            <a:pPr>
              <a:defRPr/>
            </a:pPr>
            <a:fld id="{734973B2-B7B6-47BB-91D1-5AF18EE8C7CA}" type="slidenum">
              <a:rPr lang="ko-KR" altLang="en-US"/>
              <a:pPr>
                <a:defRPr/>
              </a:pPr>
              <a:t>31</a:t>
            </a:fld>
            <a:endParaRPr lang="en-US" altLang="ko-KR"/>
          </a:p>
        </p:txBody>
      </p:sp>
      <p:sp>
        <p:nvSpPr>
          <p:cNvPr id="711683" name="Rectangle 3"/>
          <p:cNvSpPr>
            <a:spLocks noGrp="1" noChangeArrowheads="1"/>
          </p:cNvSpPr>
          <p:nvPr>
            <p:ph sz="quarter" idx="1"/>
          </p:nvPr>
        </p:nvSpPr>
        <p:spPr>
          <a:xfrm>
            <a:off x="838200" y="1600200"/>
            <a:ext cx="7696200" cy="3733800"/>
          </a:xfrm>
        </p:spPr>
        <p:txBody>
          <a:bodyPr/>
          <a:lstStyle/>
          <a:p>
            <a:pPr eaLnBrk="1" hangingPunct="1"/>
            <a:r>
              <a:rPr lang="en-US" altLang="ko-KR" sz="2400" dirty="0" smtClean="0">
                <a:ea typeface="굴림" charset="-127"/>
              </a:rPr>
              <a:t>Internally generated cash flow dominates as a source of financing, typically between 70 and 90%.</a:t>
            </a:r>
          </a:p>
          <a:p>
            <a:pPr eaLnBrk="1" hangingPunct="1"/>
            <a:r>
              <a:rPr lang="en-US" altLang="ko-KR" sz="2400" dirty="0" smtClean="0">
                <a:ea typeface="굴림" charset="-127"/>
              </a:rPr>
              <a:t>Firms usually spend more than they generate internally—the deficit is financed by new sales of debt and equity.</a:t>
            </a:r>
          </a:p>
          <a:p>
            <a:pPr eaLnBrk="1" hangingPunct="1"/>
            <a:r>
              <a:rPr lang="en-US" altLang="ko-KR" sz="2400" dirty="0" smtClean="0">
                <a:ea typeface="굴림" charset="-127"/>
              </a:rPr>
              <a:t>Net new issues of equity are dwarfed by new sales of debt.</a:t>
            </a:r>
          </a:p>
          <a:p>
            <a:pPr eaLnBrk="1" hangingPunct="1"/>
            <a:r>
              <a:rPr lang="en-US" altLang="ko-KR" sz="2400" dirty="0" smtClean="0">
                <a:ea typeface="굴림" charset="-127"/>
              </a:rPr>
              <a:t>This is consistent with the pecking order hypothesis.</a:t>
            </a:r>
          </a:p>
          <a:p>
            <a:pPr eaLnBrk="1" hangingPunct="1"/>
            <a:r>
              <a:rPr lang="en-US" altLang="ko-KR" sz="2400" dirty="0" smtClean="0">
                <a:ea typeface="굴림" charset="-127"/>
              </a:rPr>
              <a:t>Firms in other countries rely to a greater extent than U.S. firms on external equity.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1683">
                                            <p:txEl>
                                              <p:pRg st="0" end="0"/>
                                            </p:txEl>
                                          </p:spTgt>
                                        </p:tgtEl>
                                        <p:attrNameLst>
                                          <p:attrName>style.visibility</p:attrName>
                                        </p:attrNameLst>
                                      </p:cBhvr>
                                      <p:to>
                                        <p:strVal val="visible"/>
                                      </p:to>
                                    </p:set>
                                    <p:animEffect transition="in" filter="fade">
                                      <p:cBhvr>
                                        <p:cTn id="7" dur="1000"/>
                                        <p:tgtEl>
                                          <p:spTgt spid="711683">
                                            <p:txEl>
                                              <p:pRg st="0" end="0"/>
                                            </p:txEl>
                                          </p:spTgt>
                                        </p:tgtEl>
                                      </p:cBhvr>
                                    </p:animEffect>
                                    <p:anim calcmode="lin" valueType="num">
                                      <p:cBhvr>
                                        <p:cTn id="8" dur="1000" fill="hold"/>
                                        <p:tgtEl>
                                          <p:spTgt spid="71168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168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1683">
                                            <p:txEl>
                                              <p:pRg st="1" end="1"/>
                                            </p:txEl>
                                          </p:spTgt>
                                        </p:tgtEl>
                                        <p:attrNameLst>
                                          <p:attrName>style.visibility</p:attrName>
                                        </p:attrNameLst>
                                      </p:cBhvr>
                                      <p:to>
                                        <p:strVal val="visible"/>
                                      </p:to>
                                    </p:set>
                                    <p:animEffect transition="in" filter="fade">
                                      <p:cBhvr>
                                        <p:cTn id="14" dur="1000"/>
                                        <p:tgtEl>
                                          <p:spTgt spid="711683">
                                            <p:txEl>
                                              <p:pRg st="1" end="1"/>
                                            </p:txEl>
                                          </p:spTgt>
                                        </p:tgtEl>
                                      </p:cBhvr>
                                    </p:animEffect>
                                    <p:anim calcmode="lin" valueType="num">
                                      <p:cBhvr>
                                        <p:cTn id="15" dur="1000" fill="hold"/>
                                        <p:tgtEl>
                                          <p:spTgt spid="71168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168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11683">
                                            <p:txEl>
                                              <p:pRg st="2" end="2"/>
                                            </p:txEl>
                                          </p:spTgt>
                                        </p:tgtEl>
                                        <p:attrNameLst>
                                          <p:attrName>style.visibility</p:attrName>
                                        </p:attrNameLst>
                                      </p:cBhvr>
                                      <p:to>
                                        <p:strVal val="visible"/>
                                      </p:to>
                                    </p:set>
                                    <p:animEffect transition="in" filter="fade">
                                      <p:cBhvr>
                                        <p:cTn id="21" dur="1000"/>
                                        <p:tgtEl>
                                          <p:spTgt spid="711683">
                                            <p:txEl>
                                              <p:pRg st="2" end="2"/>
                                            </p:txEl>
                                          </p:spTgt>
                                        </p:tgtEl>
                                      </p:cBhvr>
                                    </p:animEffect>
                                    <p:anim calcmode="lin" valueType="num">
                                      <p:cBhvr>
                                        <p:cTn id="22" dur="1000" fill="hold"/>
                                        <p:tgtEl>
                                          <p:spTgt spid="71168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168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11683">
                                            <p:txEl>
                                              <p:pRg st="3" end="3"/>
                                            </p:txEl>
                                          </p:spTgt>
                                        </p:tgtEl>
                                        <p:attrNameLst>
                                          <p:attrName>style.visibility</p:attrName>
                                        </p:attrNameLst>
                                      </p:cBhvr>
                                      <p:to>
                                        <p:strVal val="visible"/>
                                      </p:to>
                                    </p:set>
                                    <p:animEffect transition="in" filter="fade">
                                      <p:cBhvr>
                                        <p:cTn id="28" dur="1000"/>
                                        <p:tgtEl>
                                          <p:spTgt spid="711683">
                                            <p:txEl>
                                              <p:pRg st="3" end="3"/>
                                            </p:txEl>
                                          </p:spTgt>
                                        </p:tgtEl>
                                      </p:cBhvr>
                                    </p:animEffect>
                                    <p:anim calcmode="lin" valueType="num">
                                      <p:cBhvr>
                                        <p:cTn id="29" dur="1000" fill="hold"/>
                                        <p:tgtEl>
                                          <p:spTgt spid="71168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168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11683">
                                            <p:txEl>
                                              <p:pRg st="4" end="4"/>
                                            </p:txEl>
                                          </p:spTgt>
                                        </p:tgtEl>
                                        <p:attrNameLst>
                                          <p:attrName>style.visibility</p:attrName>
                                        </p:attrNameLst>
                                      </p:cBhvr>
                                      <p:to>
                                        <p:strVal val="visible"/>
                                      </p:to>
                                    </p:set>
                                    <p:animEffect transition="in" filter="fade">
                                      <p:cBhvr>
                                        <p:cTn id="35" dur="1000"/>
                                        <p:tgtEl>
                                          <p:spTgt spid="711683">
                                            <p:txEl>
                                              <p:pRg st="4" end="4"/>
                                            </p:txEl>
                                          </p:spTgt>
                                        </p:tgtEl>
                                      </p:cBhvr>
                                    </p:animEffect>
                                    <p:anim calcmode="lin" valueType="num">
                                      <p:cBhvr>
                                        <p:cTn id="36" dur="1000" fill="hold"/>
                                        <p:tgtEl>
                                          <p:spTgt spid="71168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1168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168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685800" y="152400"/>
            <a:ext cx="6870700" cy="1066800"/>
          </a:xfrm>
        </p:spPr>
        <p:txBody>
          <a:bodyPr/>
          <a:lstStyle/>
          <a:p>
            <a:pPr eaLnBrk="1" hangingPunct="1"/>
            <a:r>
              <a:rPr lang="en-US" altLang="ko-KR" sz="3200" dirty="0" smtClean="0">
                <a:latin typeface="Arial" pitchFamily="34" charset="0"/>
                <a:ea typeface="굴림" charset="-127"/>
                <a:cs typeface="Arial" pitchFamily="34" charset="0"/>
              </a:rPr>
              <a:t>Patterns of Corporate Financing</a:t>
            </a:r>
          </a:p>
        </p:txBody>
      </p:sp>
      <p:graphicFrame>
        <p:nvGraphicFramePr>
          <p:cNvPr id="5" name="Object 3"/>
          <p:cNvGraphicFramePr>
            <a:graphicFrameLocks noGrp="1" noChangeAspect="1"/>
          </p:cNvGraphicFramePr>
          <p:nvPr>
            <p:ph type="chart" idx="1"/>
          </p:nvPr>
        </p:nvGraphicFramePr>
        <p:xfrm>
          <a:off x="889000" y="1879600"/>
          <a:ext cx="8059540" cy="4699000"/>
        </p:xfrm>
        <a:graphic>
          <a:graphicData uri="http://schemas.openxmlformats.org/drawingml/2006/chart">
            <c:chart xmlns:c="http://schemas.openxmlformats.org/drawingml/2006/chart" xmlns:r="http://schemas.openxmlformats.org/officeDocument/2006/relationships" r:id="rId2"/>
          </a:graphicData>
        </a:graphic>
      </p:graphicFrame>
      <p:sp>
        <p:nvSpPr>
          <p:cNvPr id="4" name="슬라이드 번호 개체 틀 5"/>
          <p:cNvSpPr>
            <a:spLocks noGrp="1"/>
          </p:cNvSpPr>
          <p:nvPr>
            <p:ph type="sldNum" sz="quarter" idx="12"/>
          </p:nvPr>
        </p:nvSpPr>
        <p:spPr/>
        <p:txBody>
          <a:bodyPr/>
          <a:lstStyle/>
          <a:p>
            <a:pPr>
              <a:defRPr/>
            </a:pPr>
            <a:fld id="{5F77DBA2-B543-4D12-9ED2-141C31550A70}" type="slidenum">
              <a:rPr lang="ko-KR" altLang="en-US"/>
              <a:pPr>
                <a:defRPr/>
              </a:pPr>
              <a:t>32</a:t>
            </a:fld>
            <a:endParaRPr lang="en-US" altLang="ko-K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41"/>
          <p:cNvSpPr>
            <a:spLocks noGrp="1" noChangeArrowheads="1"/>
          </p:cNvSpPr>
          <p:nvPr>
            <p:ph type="title"/>
          </p:nvPr>
        </p:nvSpPr>
        <p:spPr>
          <a:xfrm>
            <a:off x="609600" y="457200"/>
            <a:ext cx="7543800" cy="762000"/>
          </a:xfrm>
        </p:spPr>
        <p:txBody>
          <a:bodyPr/>
          <a:lstStyle/>
          <a:p>
            <a:pPr eaLnBrk="1" hangingPunct="1"/>
            <a:r>
              <a:rPr lang="ko-KR" altLang="en-US" sz="3200" b="1" dirty="0" smtClean="0">
                <a:ea typeface="굴림" charset="-127"/>
              </a:rPr>
              <a:t>한국기업의 자금조달</a:t>
            </a:r>
            <a:r>
              <a:rPr lang="ko-KR" altLang="en-US" dirty="0" smtClean="0">
                <a:ea typeface="굴림" charset="-127"/>
              </a:rPr>
              <a:t>  </a:t>
            </a:r>
          </a:p>
        </p:txBody>
      </p:sp>
      <p:graphicFrame>
        <p:nvGraphicFramePr>
          <p:cNvPr id="740401" name="Group 49"/>
          <p:cNvGraphicFramePr>
            <a:graphicFrameLocks noGrp="1"/>
          </p:cNvGraphicFramePr>
          <p:nvPr>
            <p:ph type="tbl" idx="1"/>
          </p:nvPr>
        </p:nvGraphicFramePr>
        <p:xfrm>
          <a:off x="685800" y="1828800"/>
          <a:ext cx="7467600" cy="3962401"/>
        </p:xfrm>
        <a:graphic>
          <a:graphicData uri="http://schemas.openxmlformats.org/drawingml/2006/table">
            <a:tbl>
              <a:tblPr/>
              <a:tblGrid>
                <a:gridCol w="3227388"/>
                <a:gridCol w="1935162"/>
                <a:gridCol w="2305050"/>
              </a:tblGrid>
              <a:tr h="534988">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ko-KR" altLang="en-US" sz="2400" b="1" i="0" u="none" strike="noStrike" cap="none" normalizeH="0" baseline="0" dirty="0" smtClean="0">
                          <a:ln>
                            <a:noFill/>
                          </a:ln>
                          <a:solidFill>
                            <a:schemeClr val="tx1"/>
                          </a:solidFill>
                          <a:effectLst/>
                          <a:latin typeface="바탕체" pitchFamily="17" charset="-127"/>
                          <a:ea typeface="바탕체" pitchFamily="17" charset="-127"/>
                          <a:cs typeface="Arial" charset="0"/>
                        </a:rPr>
                        <a:t>기업 </a:t>
                      </a:r>
                      <a:r>
                        <a:rPr kumimoji="0" lang="en-US" altLang="ko-KR" sz="2400" b="1" i="0" u="none" strike="noStrike" cap="none" normalizeH="0" baseline="0" dirty="0" smtClean="0">
                          <a:ln>
                            <a:noFill/>
                          </a:ln>
                          <a:solidFill>
                            <a:schemeClr val="tx1"/>
                          </a:solidFill>
                          <a:effectLst/>
                          <a:latin typeface="바탕체" pitchFamily="17" charset="-127"/>
                          <a:ea typeface="바탕체" pitchFamily="17" charset="-127"/>
                          <a:cs typeface="Arial" charset="0"/>
                        </a:rPr>
                        <a:t>(10</a:t>
                      </a:r>
                      <a:r>
                        <a:rPr kumimoji="0" lang="ko-KR" altLang="en-US" sz="2400" b="1" i="0" u="none" strike="noStrike" cap="none" normalizeH="0" baseline="0" dirty="0" err="1" smtClean="0">
                          <a:ln>
                            <a:noFill/>
                          </a:ln>
                          <a:solidFill>
                            <a:schemeClr val="tx1"/>
                          </a:solidFill>
                          <a:effectLst/>
                          <a:latin typeface="바탕체" pitchFamily="17" charset="-127"/>
                          <a:ea typeface="바탕체" pitchFamily="17" charset="-127"/>
                          <a:cs typeface="Arial" charset="0"/>
                        </a:rPr>
                        <a:t>억원</a:t>
                      </a:r>
                      <a:r>
                        <a:rPr kumimoji="0" lang="en-US" altLang="ko-KR" sz="2400" b="1" i="0" u="none" strike="noStrike" cap="none" normalizeH="0" baseline="0" dirty="0" smtClean="0">
                          <a:ln>
                            <a:noFill/>
                          </a:ln>
                          <a:solidFill>
                            <a:schemeClr val="tx1"/>
                          </a:solidFill>
                          <a:effectLst/>
                          <a:latin typeface="바탕체" pitchFamily="17" charset="-127"/>
                          <a:ea typeface="바탕체" pitchFamily="17" charset="-127"/>
                          <a:cs typeface="Arial" charset="0"/>
                        </a:rPr>
                        <a:t>)</a:t>
                      </a:r>
                      <a:endParaRPr kumimoji="0" lang="en-US" altLang="ko-KR" sz="2400" b="1" i="0" u="none" strike="noStrike" cap="none" normalizeH="0" baseline="0" dirty="0" smtClean="0">
                        <a:ln>
                          <a:noFill/>
                        </a:ln>
                        <a:solidFill>
                          <a:schemeClr val="tx1"/>
                        </a:solidFill>
                        <a:effectLst/>
                        <a:latin typeface="Times New Roman" pitchFamily="18" charset="0"/>
                        <a:ea typeface="바탕체" pitchFamily="17" charset="-127"/>
                        <a:cs typeface="Arial" charset="0"/>
                      </a:endParaRPr>
                    </a:p>
                  </a:txBody>
                  <a:tcPr anchor="b" horzOverflow="overflow">
                    <a:lnL cap="flat">
                      <a:noFill/>
                    </a:lnL>
                    <a:lnR>
                      <a:noFill/>
                    </a:lnR>
                    <a:lnT cap="flat">
                      <a:noFill/>
                    </a:lnT>
                    <a:lnB>
                      <a:noFill/>
                    </a:lnB>
                    <a:lnTlToBr>
                      <a:noFill/>
                    </a:lnTlToBr>
                    <a:lnBlToTr>
                      <a:noFill/>
                    </a:lnBlToTr>
                    <a:solidFill>
                      <a:srgbClr val="FFFFFF"/>
                    </a:solidFill>
                  </a:tcPr>
                </a:tc>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ko-KR" sz="2400" b="1" i="0" u="none" strike="noStrike" cap="none" normalizeH="0" baseline="0" dirty="0" smtClean="0">
                          <a:ln>
                            <a:noFill/>
                          </a:ln>
                          <a:solidFill>
                            <a:schemeClr val="tx1"/>
                          </a:solidFill>
                          <a:effectLst/>
                          <a:latin typeface="Arial" charset="0"/>
                          <a:ea typeface="굴림" charset="-127"/>
                          <a:cs typeface="Arial" charset="0"/>
                        </a:rPr>
                        <a:t>2005</a:t>
                      </a:r>
                      <a:endParaRPr kumimoji="0" lang="en-US" altLang="ko-KR" sz="2400" b="1" i="0" u="none" strike="noStrike" cap="none" normalizeH="0" baseline="0" dirty="0" smtClean="0">
                        <a:ln>
                          <a:noFill/>
                        </a:ln>
                        <a:solidFill>
                          <a:schemeClr val="tx1"/>
                        </a:solidFill>
                        <a:effectLst/>
                        <a:latin typeface="Times New Roman" pitchFamily="18" charset="0"/>
                        <a:ea typeface="굴림" charset="-127"/>
                        <a:cs typeface="Arial" charset="0"/>
                      </a:endParaRPr>
                    </a:p>
                  </a:txBody>
                  <a:tcPr anchor="b" horzOverflow="overflow">
                    <a:lnL>
                      <a:noFill/>
                    </a:lnL>
                    <a:lnR>
                      <a:noFill/>
                    </a:lnR>
                    <a:lnT cap="flat">
                      <a:noFill/>
                    </a:lnT>
                    <a:lnB>
                      <a:noFill/>
                    </a:lnB>
                    <a:lnTlToBr>
                      <a:noFill/>
                    </a:lnTlToBr>
                    <a:lnBlToTr>
                      <a:noFill/>
                    </a:lnBlToTr>
                    <a:noFill/>
                  </a:tcPr>
                </a:tc>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ko-KR" sz="2400" b="1" i="0" u="none" strike="noStrike" cap="none" normalizeH="0" baseline="0" smtClean="0">
                          <a:ln>
                            <a:noFill/>
                          </a:ln>
                          <a:solidFill>
                            <a:schemeClr val="tx1"/>
                          </a:solidFill>
                          <a:effectLst/>
                          <a:latin typeface="Arial" charset="0"/>
                          <a:ea typeface="굴림" charset="-127"/>
                          <a:cs typeface="Arial" charset="0"/>
                        </a:rPr>
                        <a:t>2004</a:t>
                      </a:r>
                      <a:endParaRPr kumimoji="0" lang="en-US" altLang="ko-KR" sz="2400" b="1" i="0" u="none" strike="noStrike" cap="none" normalizeH="0" baseline="0" smtClean="0">
                        <a:ln>
                          <a:noFill/>
                        </a:ln>
                        <a:solidFill>
                          <a:schemeClr val="tx1"/>
                        </a:solidFill>
                        <a:effectLst/>
                        <a:latin typeface="Times New Roman" pitchFamily="18" charset="0"/>
                        <a:ea typeface="굴림" charset="-127"/>
                        <a:cs typeface="Arial" charset="0"/>
                      </a:endParaRPr>
                    </a:p>
                  </a:txBody>
                  <a:tcPr anchor="b" horzOverflow="overflow">
                    <a:lnL>
                      <a:noFill/>
                    </a:lnL>
                    <a:lnR cap="flat">
                      <a:noFill/>
                    </a:lnR>
                    <a:lnT cap="flat">
                      <a:noFill/>
                    </a:lnT>
                    <a:lnB>
                      <a:noFill/>
                    </a:lnB>
                    <a:lnTlToBr>
                      <a:noFill/>
                    </a:lnTlToBr>
                    <a:lnBlToTr>
                      <a:noFill/>
                    </a:lnBlToTr>
                    <a:noFill/>
                  </a:tcPr>
                </a:tc>
              </a:tr>
              <a:tr h="85725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ko-KR" altLang="en-US" sz="2400" b="1" i="0" u="none" strike="noStrike" cap="none" normalizeH="0" baseline="0" smtClean="0">
                          <a:ln>
                            <a:noFill/>
                          </a:ln>
                          <a:solidFill>
                            <a:schemeClr val="tx1"/>
                          </a:solidFill>
                          <a:effectLst/>
                          <a:latin typeface="바탕체" pitchFamily="17" charset="-127"/>
                          <a:ea typeface="바탕체" pitchFamily="17" charset="-127"/>
                          <a:cs typeface="Arial" charset="0"/>
                        </a:rPr>
                        <a:t>자금조달</a:t>
                      </a:r>
                      <a:endParaRPr kumimoji="0" lang="ko-KR" altLang="en-US" sz="2400" b="1" i="0" u="none" strike="noStrike" cap="none" normalizeH="0" baseline="0" smtClean="0">
                        <a:ln>
                          <a:noFill/>
                        </a:ln>
                        <a:solidFill>
                          <a:schemeClr val="tx1"/>
                        </a:solidFill>
                        <a:effectLst/>
                        <a:latin typeface="Times New Roman" pitchFamily="18" charset="0"/>
                        <a:ea typeface="바탕체" pitchFamily="17" charset="-127"/>
                        <a:cs typeface="Arial" charset="0"/>
                      </a:endParaRPr>
                    </a:p>
                  </a:txBody>
                  <a:tcPr anchor="b" horzOverflow="overflow">
                    <a:lnL cap="flat">
                      <a:noFill/>
                    </a:lnL>
                    <a:lnR>
                      <a:noFill/>
                    </a:lnR>
                    <a:lnT>
                      <a:noFill/>
                    </a:lnT>
                    <a:lnB>
                      <a:noFill/>
                    </a:lnB>
                    <a:lnTlToBr>
                      <a:noFill/>
                    </a:lnTlToBr>
                    <a:lnBlToTr>
                      <a:noFill/>
                    </a:lnBlToTr>
                    <a:solidFill>
                      <a:srgbClr val="FFFFFF"/>
                    </a:solidFill>
                  </a:tcPr>
                </a:tc>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ko-KR" sz="2400" b="1" i="0" u="none" strike="noStrike" cap="none" normalizeH="0" baseline="0" smtClean="0">
                          <a:ln>
                            <a:noFill/>
                          </a:ln>
                          <a:solidFill>
                            <a:schemeClr val="tx1"/>
                          </a:solidFill>
                          <a:effectLst/>
                          <a:latin typeface="Arial" charset="0"/>
                          <a:ea typeface="굴림" charset="-127"/>
                          <a:cs typeface="Arial" charset="0"/>
                        </a:rPr>
                        <a:t>65,794</a:t>
                      </a:r>
                      <a:endParaRPr kumimoji="0" lang="en-US" altLang="ko-KR" sz="2400" b="1" i="0" u="none" strike="noStrike" cap="none" normalizeH="0" baseline="0" smtClean="0">
                        <a:ln>
                          <a:noFill/>
                        </a:ln>
                        <a:solidFill>
                          <a:schemeClr val="tx1"/>
                        </a:solidFill>
                        <a:effectLst/>
                        <a:latin typeface="Times New Roman" pitchFamily="18" charset="0"/>
                        <a:ea typeface="굴림" charset="-127"/>
                        <a:cs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ko-KR" sz="2400" b="1" i="0" u="none" strike="noStrike" cap="none" normalizeH="0" baseline="0" smtClean="0">
                          <a:ln>
                            <a:noFill/>
                          </a:ln>
                          <a:solidFill>
                            <a:schemeClr val="tx1"/>
                          </a:solidFill>
                          <a:effectLst/>
                          <a:latin typeface="Arial" charset="0"/>
                          <a:ea typeface="굴림" charset="-127"/>
                          <a:cs typeface="Arial" charset="0"/>
                        </a:rPr>
                        <a:t>96,107</a:t>
                      </a:r>
                      <a:endParaRPr kumimoji="0" lang="en-US" altLang="ko-KR" sz="2400" b="1" i="0" u="none" strike="noStrike" cap="none" normalizeH="0" baseline="0" smtClean="0">
                        <a:ln>
                          <a:noFill/>
                        </a:ln>
                        <a:solidFill>
                          <a:schemeClr val="tx1"/>
                        </a:solidFill>
                        <a:effectLst/>
                        <a:latin typeface="Times New Roman" pitchFamily="18" charset="0"/>
                        <a:ea typeface="굴림" charset="-127"/>
                        <a:cs typeface="Arial" charset="0"/>
                      </a:endParaRPr>
                    </a:p>
                  </a:txBody>
                  <a:tcPr anchor="b" horzOverflow="overflow">
                    <a:lnL>
                      <a:noFill/>
                    </a:lnL>
                    <a:lnR cap="flat">
                      <a:noFill/>
                    </a:lnR>
                    <a:lnT>
                      <a:noFill/>
                    </a:lnT>
                    <a:lnB>
                      <a:noFill/>
                    </a:lnB>
                    <a:lnTlToBr>
                      <a:noFill/>
                    </a:lnTlToBr>
                    <a:lnBlToTr>
                      <a:noFill/>
                    </a:lnBlToTr>
                    <a:noFill/>
                  </a:tcPr>
                </a:tc>
              </a:tr>
              <a:tr h="855663">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ko-KR" altLang="en-US" sz="2400" b="1" i="0" u="none" strike="noStrike" cap="none" normalizeH="0" baseline="0" dirty="0" smtClean="0">
                          <a:ln>
                            <a:noFill/>
                          </a:ln>
                          <a:solidFill>
                            <a:schemeClr val="tx1"/>
                          </a:solidFill>
                          <a:effectLst/>
                          <a:latin typeface="바탕체" pitchFamily="17" charset="-127"/>
                          <a:ea typeface="바탕체" pitchFamily="17" charset="-127"/>
                          <a:cs typeface="Arial" charset="0"/>
                        </a:rPr>
                        <a:t>간접금융</a:t>
                      </a:r>
                      <a:endParaRPr kumimoji="0" lang="ko-KR" altLang="en-US" sz="2400" b="1" i="0" u="none" strike="noStrike" cap="none" normalizeH="0" baseline="0" dirty="0" smtClean="0">
                        <a:ln>
                          <a:noFill/>
                        </a:ln>
                        <a:solidFill>
                          <a:schemeClr val="tx1"/>
                        </a:solidFill>
                        <a:effectLst/>
                        <a:latin typeface="Times New Roman" pitchFamily="18" charset="0"/>
                        <a:ea typeface="바탕체" pitchFamily="17" charset="-127"/>
                        <a:cs typeface="Arial" charset="0"/>
                      </a:endParaRPr>
                    </a:p>
                  </a:txBody>
                  <a:tcPr anchor="b" horzOverflow="overflow">
                    <a:lnL cap="flat">
                      <a:noFill/>
                    </a:lnL>
                    <a:lnR>
                      <a:noFill/>
                    </a:lnR>
                    <a:lnT>
                      <a:noFill/>
                    </a:lnT>
                    <a:lnB>
                      <a:noFill/>
                    </a:lnB>
                    <a:lnTlToBr>
                      <a:noFill/>
                    </a:lnTlToBr>
                    <a:lnBlToTr>
                      <a:noFill/>
                    </a:lnBlToTr>
                    <a:solidFill>
                      <a:srgbClr val="FFFFFF"/>
                    </a:solidFill>
                  </a:tcPr>
                </a:tc>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ko-KR" sz="2400" b="1" i="0" u="none" strike="noStrike" cap="none" normalizeH="0" baseline="0" dirty="0" smtClean="0">
                          <a:ln>
                            <a:noFill/>
                          </a:ln>
                          <a:solidFill>
                            <a:schemeClr val="tx1"/>
                          </a:solidFill>
                          <a:effectLst/>
                          <a:latin typeface="Arial" charset="0"/>
                          <a:ea typeface="굴림" charset="-127"/>
                          <a:cs typeface="Arial" charset="0"/>
                        </a:rPr>
                        <a:t>10,919</a:t>
                      </a:r>
                      <a:endParaRPr kumimoji="0" lang="en-US" altLang="ko-KR" sz="2400" b="1" i="0" u="none" strike="noStrike" cap="none" normalizeH="0" baseline="0" dirty="0" smtClean="0">
                        <a:ln>
                          <a:noFill/>
                        </a:ln>
                        <a:solidFill>
                          <a:schemeClr val="tx1"/>
                        </a:solidFill>
                        <a:effectLst/>
                        <a:latin typeface="Times New Roman" pitchFamily="18" charset="0"/>
                        <a:ea typeface="굴림" charset="-127"/>
                        <a:cs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ko-KR" sz="2400" b="1" i="0" u="none" strike="noStrike" cap="none" normalizeH="0" baseline="0" smtClean="0">
                          <a:ln>
                            <a:noFill/>
                          </a:ln>
                          <a:solidFill>
                            <a:schemeClr val="tx1"/>
                          </a:solidFill>
                          <a:effectLst/>
                          <a:latin typeface="Arial" charset="0"/>
                          <a:ea typeface="굴림" charset="-127"/>
                          <a:cs typeface="Arial" charset="0"/>
                        </a:rPr>
                        <a:t>29,986</a:t>
                      </a:r>
                      <a:endParaRPr kumimoji="0" lang="en-US" altLang="ko-KR" sz="2400" b="1" i="0" u="none" strike="noStrike" cap="none" normalizeH="0" baseline="0" smtClean="0">
                        <a:ln>
                          <a:noFill/>
                        </a:ln>
                        <a:solidFill>
                          <a:schemeClr val="tx1"/>
                        </a:solidFill>
                        <a:effectLst/>
                        <a:latin typeface="Times New Roman" pitchFamily="18" charset="0"/>
                        <a:ea typeface="굴림" charset="-127"/>
                        <a:cs typeface="Arial" charset="0"/>
                      </a:endParaRPr>
                    </a:p>
                  </a:txBody>
                  <a:tcPr anchor="b" horzOverflow="overflow">
                    <a:lnL>
                      <a:noFill/>
                    </a:lnL>
                    <a:lnR cap="flat">
                      <a:noFill/>
                    </a:lnR>
                    <a:lnT>
                      <a:noFill/>
                    </a:lnT>
                    <a:lnB>
                      <a:noFill/>
                    </a:lnB>
                    <a:lnTlToBr>
                      <a:noFill/>
                    </a:lnTlToBr>
                    <a:lnBlToTr>
                      <a:noFill/>
                    </a:lnBlToTr>
                    <a:noFill/>
                  </a:tcPr>
                </a:tc>
              </a:tr>
              <a:tr h="85725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ko-KR" altLang="en-US" sz="2400" b="1" i="0" u="none" strike="noStrike" cap="none" normalizeH="0" baseline="0" dirty="0" smtClean="0">
                          <a:ln>
                            <a:noFill/>
                          </a:ln>
                          <a:solidFill>
                            <a:schemeClr val="tx1"/>
                          </a:solidFill>
                          <a:effectLst/>
                          <a:latin typeface="바탕체" pitchFamily="17" charset="-127"/>
                          <a:ea typeface="바탕체" pitchFamily="17" charset="-127"/>
                          <a:cs typeface="Arial" charset="0"/>
                        </a:rPr>
                        <a:t>직접금융</a:t>
                      </a:r>
                      <a:endParaRPr kumimoji="0" lang="ko-KR" altLang="en-US" sz="2400" b="1" i="0" u="none" strike="noStrike" cap="none" normalizeH="0" baseline="0" dirty="0" smtClean="0">
                        <a:ln>
                          <a:noFill/>
                        </a:ln>
                        <a:solidFill>
                          <a:schemeClr val="tx1"/>
                        </a:solidFill>
                        <a:effectLst/>
                        <a:latin typeface="Times New Roman" pitchFamily="18" charset="0"/>
                        <a:ea typeface="바탕체" pitchFamily="17" charset="-127"/>
                        <a:cs typeface="Arial" charset="0"/>
                      </a:endParaRPr>
                    </a:p>
                  </a:txBody>
                  <a:tcPr anchor="b" horzOverflow="overflow">
                    <a:lnL cap="flat">
                      <a:noFill/>
                    </a:lnL>
                    <a:lnR>
                      <a:noFill/>
                    </a:lnR>
                    <a:lnT>
                      <a:noFill/>
                    </a:lnT>
                    <a:lnB>
                      <a:noFill/>
                    </a:lnB>
                    <a:lnTlToBr>
                      <a:noFill/>
                    </a:lnTlToBr>
                    <a:lnBlToTr>
                      <a:noFill/>
                    </a:lnBlToTr>
                    <a:solidFill>
                      <a:srgbClr val="FFFFFF"/>
                    </a:solidFill>
                  </a:tcPr>
                </a:tc>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ko-KR" sz="2400" b="1" i="0" u="none" strike="noStrike" cap="none" normalizeH="0" baseline="0" smtClean="0">
                          <a:ln>
                            <a:noFill/>
                          </a:ln>
                          <a:solidFill>
                            <a:schemeClr val="tx1"/>
                          </a:solidFill>
                          <a:effectLst/>
                          <a:latin typeface="Arial" charset="0"/>
                          <a:ea typeface="굴림" charset="-127"/>
                          <a:cs typeface="Arial" charset="0"/>
                        </a:rPr>
                        <a:t>25,713</a:t>
                      </a:r>
                      <a:endParaRPr kumimoji="0" lang="en-US" altLang="ko-KR" sz="2400" b="1" i="0" u="none" strike="noStrike" cap="none" normalizeH="0" baseline="0" smtClean="0">
                        <a:ln>
                          <a:noFill/>
                        </a:ln>
                        <a:solidFill>
                          <a:schemeClr val="tx1"/>
                        </a:solidFill>
                        <a:effectLst/>
                        <a:latin typeface="Times New Roman" pitchFamily="18" charset="0"/>
                        <a:ea typeface="굴림" charset="-127"/>
                        <a:cs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ko-KR" sz="2400" b="1" i="0" u="none" strike="noStrike" cap="none" normalizeH="0" baseline="0" smtClean="0">
                          <a:ln>
                            <a:noFill/>
                          </a:ln>
                          <a:solidFill>
                            <a:schemeClr val="tx1"/>
                          </a:solidFill>
                          <a:effectLst/>
                          <a:latin typeface="Arial" charset="0"/>
                          <a:ea typeface="굴림" charset="-127"/>
                          <a:cs typeface="Arial" charset="0"/>
                        </a:rPr>
                        <a:t>43,438</a:t>
                      </a:r>
                      <a:endParaRPr kumimoji="0" lang="en-US" altLang="ko-KR" sz="2400" b="1" i="0" u="none" strike="noStrike" cap="none" normalizeH="0" baseline="0" smtClean="0">
                        <a:ln>
                          <a:noFill/>
                        </a:ln>
                        <a:solidFill>
                          <a:schemeClr val="tx1"/>
                        </a:solidFill>
                        <a:effectLst/>
                        <a:latin typeface="Times New Roman" pitchFamily="18" charset="0"/>
                        <a:ea typeface="굴림" charset="-127"/>
                        <a:cs typeface="Arial" charset="0"/>
                      </a:endParaRPr>
                    </a:p>
                  </a:txBody>
                  <a:tcPr anchor="b" horzOverflow="overflow">
                    <a:lnL>
                      <a:noFill/>
                    </a:lnL>
                    <a:lnR cap="flat">
                      <a:noFill/>
                    </a:lnR>
                    <a:lnT>
                      <a:noFill/>
                    </a:lnT>
                    <a:lnB>
                      <a:noFill/>
                    </a:lnB>
                    <a:lnTlToBr>
                      <a:noFill/>
                    </a:lnTlToBr>
                    <a:lnBlToTr>
                      <a:noFill/>
                    </a:lnBlToTr>
                    <a:noFill/>
                  </a:tcPr>
                </a:tc>
              </a:tr>
              <a:tr h="85725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ko-KR" altLang="en-US" sz="2400" b="1" i="0" u="none" strike="noStrike" cap="none" normalizeH="0" baseline="0" smtClean="0">
                          <a:ln>
                            <a:noFill/>
                          </a:ln>
                          <a:solidFill>
                            <a:schemeClr val="tx1"/>
                          </a:solidFill>
                          <a:effectLst/>
                          <a:latin typeface="바탕체" pitchFamily="17" charset="-127"/>
                          <a:ea typeface="바탕체" pitchFamily="17" charset="-127"/>
                          <a:cs typeface="Arial" charset="0"/>
                        </a:rPr>
                        <a:t>해외조달</a:t>
                      </a:r>
                      <a:endParaRPr kumimoji="0" lang="ko-KR" altLang="en-US" sz="2400" b="1" i="0" u="none" strike="noStrike" cap="none" normalizeH="0" baseline="0" smtClean="0">
                        <a:ln>
                          <a:noFill/>
                        </a:ln>
                        <a:solidFill>
                          <a:schemeClr val="tx1"/>
                        </a:solidFill>
                        <a:effectLst/>
                        <a:latin typeface="Times New Roman" pitchFamily="18" charset="0"/>
                        <a:ea typeface="바탕체" pitchFamily="17" charset="-127"/>
                        <a:cs typeface="Arial" charset="0"/>
                      </a:endParaRPr>
                    </a:p>
                  </a:txBody>
                  <a:tcPr anchor="b" horzOverflow="overflow">
                    <a:lnL cap="flat">
                      <a:noFill/>
                    </a:lnL>
                    <a:lnR>
                      <a:noFill/>
                    </a:lnR>
                    <a:lnT>
                      <a:noFill/>
                    </a:lnT>
                    <a:lnB cap="flat">
                      <a:noFill/>
                    </a:lnB>
                    <a:lnTlToBr>
                      <a:noFill/>
                    </a:lnTlToBr>
                    <a:lnBlToTr>
                      <a:noFill/>
                    </a:lnBlToTr>
                    <a:solidFill>
                      <a:srgbClr val="FFFFFF"/>
                    </a:solidFill>
                  </a:tcPr>
                </a:tc>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ko-KR" sz="2400" b="1" i="0" u="none" strike="noStrike" cap="none" normalizeH="0" baseline="0" smtClean="0">
                          <a:ln>
                            <a:noFill/>
                          </a:ln>
                          <a:solidFill>
                            <a:schemeClr val="tx1"/>
                          </a:solidFill>
                          <a:effectLst/>
                          <a:latin typeface="Arial" charset="0"/>
                          <a:ea typeface="굴림" charset="-127"/>
                          <a:cs typeface="Arial" charset="0"/>
                        </a:rPr>
                        <a:t>16,077</a:t>
                      </a:r>
                      <a:endParaRPr kumimoji="0" lang="en-US" altLang="ko-KR" sz="2400" b="1" i="0" u="none" strike="noStrike" cap="none" normalizeH="0" baseline="0" smtClean="0">
                        <a:ln>
                          <a:noFill/>
                        </a:ln>
                        <a:solidFill>
                          <a:schemeClr val="tx1"/>
                        </a:solidFill>
                        <a:effectLst/>
                        <a:latin typeface="Times New Roman" pitchFamily="18" charset="0"/>
                        <a:ea typeface="굴림" charset="-127"/>
                        <a:cs typeface="Arial" charset="0"/>
                      </a:endParaRPr>
                    </a:p>
                  </a:txBody>
                  <a:tcPr anchor="b" horzOverflow="overflow">
                    <a:lnL>
                      <a:noFill/>
                    </a:lnL>
                    <a:lnR>
                      <a:noFill/>
                    </a:lnR>
                    <a:lnT>
                      <a:noFill/>
                    </a:lnT>
                    <a:lnB cap="flat">
                      <a:noFill/>
                    </a:lnB>
                    <a:lnTlToBr>
                      <a:noFill/>
                    </a:lnTlToBr>
                    <a:lnBlToTr>
                      <a:noFill/>
                    </a:lnBlToTr>
                    <a:noFill/>
                  </a:tcPr>
                </a:tc>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ko-KR" sz="2400" b="1" i="0" u="none" strike="noStrike" cap="none" normalizeH="0" baseline="0" smtClean="0">
                          <a:ln>
                            <a:noFill/>
                          </a:ln>
                          <a:solidFill>
                            <a:schemeClr val="tx1"/>
                          </a:solidFill>
                          <a:effectLst/>
                          <a:latin typeface="Arial" charset="0"/>
                          <a:ea typeface="굴림" charset="-127"/>
                          <a:cs typeface="Arial" charset="0"/>
                        </a:rPr>
                        <a:t>11,306</a:t>
                      </a:r>
                      <a:endParaRPr kumimoji="0" lang="en-US" altLang="ko-KR" sz="2400" b="1" i="0" u="none" strike="noStrike" cap="none" normalizeH="0" baseline="0" smtClean="0">
                        <a:ln>
                          <a:noFill/>
                        </a:ln>
                        <a:solidFill>
                          <a:schemeClr val="tx1"/>
                        </a:solidFill>
                        <a:effectLst/>
                        <a:latin typeface="Times New Roman" pitchFamily="18" charset="0"/>
                        <a:ea typeface="굴림" charset="-127"/>
                        <a:cs typeface="Arial" charset="0"/>
                      </a:endParaRPr>
                    </a:p>
                  </a:txBody>
                  <a:tcPr anchor="b" horzOverflow="overflow">
                    <a:lnL>
                      <a:noFill/>
                    </a:lnL>
                    <a:lnR cap="flat">
                      <a:noFill/>
                    </a:lnR>
                    <a:lnT>
                      <a:noFill/>
                    </a:lnT>
                    <a:lnB cap="flat">
                      <a:noFill/>
                    </a:lnB>
                    <a:lnTlToBr>
                      <a:noFill/>
                    </a:lnTlToBr>
                    <a:lnBlToTr>
                      <a:noFill/>
                    </a:lnBlToTr>
                    <a:noFill/>
                  </a:tcPr>
                </a:tc>
              </a:tr>
            </a:tbl>
          </a:graphicData>
        </a:graphic>
      </p:graphicFrame>
      <p:sp>
        <p:nvSpPr>
          <p:cNvPr id="23" name="슬라이드 번호 개체 틀 5"/>
          <p:cNvSpPr>
            <a:spLocks noGrp="1"/>
          </p:cNvSpPr>
          <p:nvPr>
            <p:ph type="sldNum" sz="quarter" idx="12"/>
          </p:nvPr>
        </p:nvSpPr>
        <p:spPr/>
        <p:txBody>
          <a:bodyPr/>
          <a:lstStyle/>
          <a:p>
            <a:pPr>
              <a:defRPr/>
            </a:pPr>
            <a:fld id="{98FDAAA4-C46B-4671-B076-0DB60FA71B65}" type="slidenum">
              <a:rPr lang="ko-KR" altLang="en-US"/>
              <a:pPr>
                <a:defRPr/>
              </a:pPr>
              <a:t>33</a:t>
            </a:fld>
            <a:endParaRPr lang="en-US" altLang="ko-K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5800" y="228600"/>
            <a:ext cx="6870700" cy="1600200"/>
          </a:xfrm>
        </p:spPr>
        <p:txBody>
          <a:bodyPr/>
          <a:lstStyle/>
          <a:p>
            <a:pPr eaLnBrk="1" hangingPunct="1"/>
            <a:r>
              <a:rPr lang="en-US" altLang="ko-KR" sz="3200" dirty="0" smtClean="0">
                <a:ea typeface="굴림" charset="-127"/>
              </a:rPr>
              <a:t>Patterns of Corporate Financing: Korea</a:t>
            </a:r>
          </a:p>
        </p:txBody>
      </p:sp>
      <p:graphicFrame>
        <p:nvGraphicFramePr>
          <p:cNvPr id="772192" name="Group 96"/>
          <p:cNvGraphicFramePr>
            <a:graphicFrameLocks noGrp="1"/>
          </p:cNvGraphicFramePr>
          <p:nvPr>
            <p:ph type="tbl" idx="1"/>
          </p:nvPr>
        </p:nvGraphicFramePr>
        <p:xfrm>
          <a:off x="685800" y="1828800"/>
          <a:ext cx="7696200" cy="3736975"/>
        </p:xfrm>
        <a:graphic>
          <a:graphicData uri="http://schemas.openxmlformats.org/drawingml/2006/table">
            <a:tbl>
              <a:tblPr/>
              <a:tblGrid>
                <a:gridCol w="1066800"/>
                <a:gridCol w="1752600"/>
                <a:gridCol w="1600200"/>
                <a:gridCol w="1752600"/>
                <a:gridCol w="1524000"/>
              </a:tblGrid>
              <a:tr h="993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ko-KR" altLang="en-US" sz="2400" b="0" i="0" u="none" strike="noStrike" cap="none" normalizeH="0" baseline="0" dirty="0" smtClean="0">
                        <a:ln>
                          <a:noFill/>
                        </a:ln>
                        <a:solidFill>
                          <a:schemeClr val="tx1"/>
                        </a:solidFill>
                        <a:effectLst/>
                        <a:latin typeface="Comic Sans MS" pitchFamily="66" charset="0"/>
                        <a:ea typeface="굴림" charset="-127"/>
                      </a:endParaRPr>
                    </a:p>
                  </a:txBody>
                  <a:tcPr anchor="b" horzOverflow="overflow">
                    <a:lnL cap="flat">
                      <a:noFill/>
                    </a:lnL>
                    <a:lnR>
                      <a:noFill/>
                    </a:lnR>
                    <a:lnT cap="flat">
                      <a:noFill/>
                    </a:lnT>
                    <a:lnB>
                      <a:noFill/>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altLang="ko-KR" sz="2400" b="0" i="0" u="none" strike="noStrike" cap="none" normalizeH="0" baseline="0" smtClean="0">
                          <a:ln>
                            <a:noFill/>
                          </a:ln>
                          <a:solidFill>
                            <a:schemeClr val="tx1"/>
                          </a:solidFill>
                          <a:effectLst/>
                          <a:latin typeface="Arial" charset="0"/>
                          <a:ea typeface="굴림" charset="-127"/>
                          <a:cs typeface="Arial" charset="0"/>
                        </a:rPr>
                        <a:t>All industry</a:t>
                      </a:r>
                      <a:endParaRPr kumimoji="0" lang="en-US" altLang="ko-KR" sz="2400" b="0" i="0" u="none" strike="noStrike" cap="none" normalizeH="0" baseline="0" smtClean="0">
                        <a:ln>
                          <a:noFill/>
                        </a:ln>
                        <a:solidFill>
                          <a:schemeClr val="tx1"/>
                        </a:solidFill>
                        <a:effectLst/>
                        <a:latin typeface="Times New Roman" pitchFamily="18" charset="0"/>
                        <a:ea typeface="굴림" charset="-127"/>
                        <a:cs typeface="Arial" charset="0"/>
                      </a:endParaRPr>
                    </a:p>
                  </a:txBody>
                  <a:tcPr anchor="b" horzOverflow="overflow">
                    <a:lnL>
                      <a:noFill/>
                    </a:lnL>
                    <a:lnR>
                      <a:noFill/>
                    </a:lnR>
                    <a:lnT cap="flat">
                      <a:noFill/>
                    </a:lnT>
                    <a:lnB>
                      <a:noFill/>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altLang="ko-KR" sz="2400" b="0" i="0" u="none" strike="noStrike" cap="none" normalizeH="0" baseline="0" smtClean="0">
                          <a:ln>
                            <a:noFill/>
                          </a:ln>
                          <a:solidFill>
                            <a:schemeClr val="tx1"/>
                          </a:solidFill>
                          <a:effectLst/>
                          <a:latin typeface="Arial" charset="0"/>
                          <a:ea typeface="굴림" charset="-127"/>
                          <a:cs typeface="Arial" charset="0"/>
                        </a:rPr>
                        <a:t>Manufacturing</a:t>
                      </a:r>
                      <a:endParaRPr kumimoji="0" lang="en-US" altLang="ko-KR" sz="2400" b="0" i="0" u="none" strike="noStrike" cap="none" normalizeH="0" baseline="0" smtClean="0">
                        <a:ln>
                          <a:noFill/>
                        </a:ln>
                        <a:solidFill>
                          <a:schemeClr val="tx1"/>
                        </a:solidFill>
                        <a:effectLst/>
                        <a:latin typeface="Times New Roman" pitchFamily="18" charset="0"/>
                        <a:ea typeface="굴림" charset="-127"/>
                        <a:cs typeface="Arial" charset="0"/>
                      </a:endParaRPr>
                    </a:p>
                  </a:txBody>
                  <a:tcPr anchor="b" horzOverflow="overflow">
                    <a:lnL>
                      <a:noFill/>
                    </a:lnL>
                    <a:lnR>
                      <a:noFill/>
                    </a:lnR>
                    <a:lnT cap="flat">
                      <a:noFill/>
                    </a:lnT>
                    <a:lnB>
                      <a:noFill/>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altLang="ko-KR" sz="2400" b="0" i="0" u="none" strike="noStrike" cap="none" normalizeH="0" baseline="0" smtClean="0">
                          <a:ln>
                            <a:noFill/>
                          </a:ln>
                          <a:solidFill>
                            <a:schemeClr val="tx1"/>
                          </a:solidFill>
                          <a:effectLst/>
                          <a:latin typeface="Arial" charset="0"/>
                          <a:ea typeface="굴림" charset="-127"/>
                          <a:cs typeface="Arial" charset="0"/>
                        </a:rPr>
                        <a:t>All industry</a:t>
                      </a:r>
                      <a:endParaRPr kumimoji="0" lang="en-US" altLang="ko-KR" sz="2400" b="0" i="0" u="none" strike="noStrike" cap="none" normalizeH="0" baseline="0" smtClean="0">
                        <a:ln>
                          <a:noFill/>
                        </a:ln>
                        <a:solidFill>
                          <a:schemeClr val="tx1"/>
                        </a:solidFill>
                        <a:effectLst/>
                        <a:latin typeface="Times New Roman" pitchFamily="18" charset="0"/>
                        <a:ea typeface="굴림" charset="-127"/>
                        <a:cs typeface="Arial" charset="0"/>
                      </a:endParaRPr>
                    </a:p>
                  </a:txBody>
                  <a:tcPr anchor="b" horzOverflow="overflow">
                    <a:lnL>
                      <a:noFill/>
                    </a:lnL>
                    <a:lnR>
                      <a:noFill/>
                    </a:lnR>
                    <a:lnT cap="flat">
                      <a:noFill/>
                    </a:lnT>
                    <a:lnB>
                      <a:noFill/>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altLang="ko-KR" sz="2400" b="0" i="0" u="none" strike="noStrike" cap="none" normalizeH="0" baseline="0" smtClean="0">
                          <a:ln>
                            <a:noFill/>
                          </a:ln>
                          <a:solidFill>
                            <a:schemeClr val="tx1"/>
                          </a:solidFill>
                          <a:effectLst/>
                          <a:latin typeface="Arial" charset="0"/>
                          <a:ea typeface="굴림" charset="-127"/>
                          <a:cs typeface="Arial" charset="0"/>
                        </a:rPr>
                        <a:t>Manufacturing</a:t>
                      </a:r>
                      <a:endParaRPr kumimoji="0" lang="en-US" altLang="ko-KR" sz="2400" b="0" i="0" u="none" strike="noStrike" cap="none" normalizeH="0" baseline="0" smtClean="0">
                        <a:ln>
                          <a:noFill/>
                        </a:ln>
                        <a:solidFill>
                          <a:schemeClr val="tx1"/>
                        </a:solidFill>
                        <a:effectLst/>
                        <a:latin typeface="Times New Roman" pitchFamily="18" charset="0"/>
                        <a:ea typeface="굴림" charset="-127"/>
                        <a:cs typeface="Arial" charset="0"/>
                      </a:endParaRPr>
                    </a:p>
                  </a:txBody>
                  <a:tcPr anchor="b" horzOverflow="overflow">
                    <a:lnL>
                      <a:noFill/>
                    </a:lnL>
                    <a:lnR cap="flat">
                      <a:noFill/>
                    </a:lnR>
                    <a:lnT cap="flat">
                      <a:noFill/>
                    </a:lnT>
                    <a:lnB>
                      <a:noFill/>
                    </a:lnB>
                    <a:lnTlToBr>
                      <a:noFill/>
                    </a:lnTlToBr>
                    <a:lnBlToTr>
                      <a:noFill/>
                    </a:lnBlToTr>
                    <a:noFill/>
                  </a:tcPr>
                </a:tc>
              </a:tr>
              <a:tr h="444500">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ko-KR" sz="2400" b="0" i="0" u="none" strike="noStrike" cap="none" normalizeH="0" baseline="0" smtClean="0">
                          <a:ln>
                            <a:noFill/>
                          </a:ln>
                          <a:solidFill>
                            <a:schemeClr val="tx1"/>
                          </a:solidFill>
                          <a:effectLst/>
                          <a:latin typeface="Arial" charset="0"/>
                          <a:ea typeface="굴림" charset="-127"/>
                          <a:cs typeface="Arial" charset="0"/>
                        </a:rPr>
                        <a:t>2000</a:t>
                      </a:r>
                      <a:endParaRPr kumimoji="0" lang="en-US" altLang="ko-KR" sz="2400" b="0" i="0" u="none" strike="noStrike" cap="none" normalizeH="0" baseline="0" smtClean="0">
                        <a:ln>
                          <a:noFill/>
                        </a:ln>
                        <a:solidFill>
                          <a:schemeClr val="tx1"/>
                        </a:solidFill>
                        <a:effectLst/>
                        <a:latin typeface="Times New Roman" pitchFamily="18" charset="0"/>
                        <a:ea typeface="굴림" charset="-127"/>
                        <a:cs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ko-KR" sz="2400" b="0" i="0" u="none" strike="noStrike" cap="none" normalizeH="0" baseline="0" smtClean="0">
                          <a:ln>
                            <a:noFill/>
                          </a:ln>
                          <a:solidFill>
                            <a:schemeClr val="tx1"/>
                          </a:solidFill>
                          <a:effectLst/>
                          <a:latin typeface="Arial" charset="0"/>
                          <a:ea typeface="굴림" charset="-127"/>
                          <a:cs typeface="Arial" charset="0"/>
                        </a:rPr>
                        <a:t>31.34</a:t>
                      </a:r>
                      <a:endParaRPr kumimoji="0" lang="en-US" altLang="ko-KR" sz="2400" b="0" i="0" u="none" strike="noStrike" cap="none" normalizeH="0" baseline="0" smtClean="0">
                        <a:ln>
                          <a:noFill/>
                        </a:ln>
                        <a:solidFill>
                          <a:schemeClr val="tx1"/>
                        </a:solidFill>
                        <a:effectLst/>
                        <a:latin typeface="Times New Roman" pitchFamily="18" charset="0"/>
                        <a:ea typeface="굴림" charset="-127"/>
                        <a:cs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ko-KR" sz="2400" b="0" i="0" u="none" strike="noStrike" cap="none" normalizeH="0" baseline="0" smtClean="0">
                          <a:ln>
                            <a:noFill/>
                          </a:ln>
                          <a:solidFill>
                            <a:schemeClr val="tx1"/>
                          </a:solidFill>
                          <a:effectLst/>
                          <a:latin typeface="Arial" charset="0"/>
                          <a:ea typeface="굴림" charset="-127"/>
                          <a:cs typeface="Arial" charset="0"/>
                        </a:rPr>
                        <a:t>32.2</a:t>
                      </a:r>
                      <a:endParaRPr kumimoji="0" lang="en-US" altLang="ko-KR" sz="2400" b="0" i="0" u="none" strike="noStrike" cap="none" normalizeH="0" baseline="0" smtClean="0">
                        <a:ln>
                          <a:noFill/>
                        </a:ln>
                        <a:solidFill>
                          <a:schemeClr val="tx1"/>
                        </a:solidFill>
                        <a:effectLst/>
                        <a:latin typeface="Times New Roman" pitchFamily="18" charset="0"/>
                        <a:ea typeface="굴림" charset="-127"/>
                        <a:cs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ko-KR" sz="2400" b="0" i="0" u="none" strike="noStrike" cap="none" normalizeH="0" baseline="0" smtClean="0">
                          <a:ln>
                            <a:noFill/>
                          </a:ln>
                          <a:solidFill>
                            <a:schemeClr val="tx1"/>
                          </a:solidFill>
                          <a:effectLst/>
                          <a:latin typeface="Arial" charset="0"/>
                          <a:ea typeface="굴림" charset="-127"/>
                          <a:cs typeface="Arial" charset="0"/>
                        </a:rPr>
                        <a:t>68.66</a:t>
                      </a:r>
                      <a:endParaRPr kumimoji="0" lang="en-US" altLang="ko-KR" sz="2400" b="0" i="0" u="none" strike="noStrike" cap="none" normalizeH="0" baseline="0" smtClean="0">
                        <a:ln>
                          <a:noFill/>
                        </a:ln>
                        <a:solidFill>
                          <a:schemeClr val="tx1"/>
                        </a:solidFill>
                        <a:effectLst/>
                        <a:latin typeface="Times New Roman" pitchFamily="18" charset="0"/>
                        <a:ea typeface="굴림" charset="-127"/>
                        <a:cs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ko-KR" sz="2400" b="0" i="0" u="none" strike="noStrike" cap="none" normalizeH="0" baseline="0" smtClean="0">
                          <a:ln>
                            <a:noFill/>
                          </a:ln>
                          <a:solidFill>
                            <a:schemeClr val="tx1"/>
                          </a:solidFill>
                          <a:effectLst/>
                          <a:latin typeface="Arial" charset="0"/>
                          <a:ea typeface="굴림" charset="-127"/>
                          <a:cs typeface="Arial" charset="0"/>
                        </a:rPr>
                        <a:t>67.8</a:t>
                      </a:r>
                      <a:endParaRPr kumimoji="0" lang="en-US" altLang="ko-KR" sz="2400" b="0" i="0" u="none" strike="noStrike" cap="none" normalizeH="0" baseline="0" smtClean="0">
                        <a:ln>
                          <a:noFill/>
                        </a:ln>
                        <a:solidFill>
                          <a:schemeClr val="tx1"/>
                        </a:solidFill>
                        <a:effectLst/>
                        <a:latin typeface="Times New Roman" pitchFamily="18" charset="0"/>
                        <a:ea typeface="굴림" charset="-127"/>
                        <a:cs typeface="Arial" charset="0"/>
                      </a:endParaRPr>
                    </a:p>
                  </a:txBody>
                  <a:tcPr anchor="b" horzOverflow="overflow">
                    <a:lnL>
                      <a:noFill/>
                    </a:lnL>
                    <a:lnR cap="flat">
                      <a:noFill/>
                    </a:lnR>
                    <a:lnT>
                      <a:noFill/>
                    </a:lnT>
                    <a:lnB>
                      <a:noFill/>
                    </a:lnB>
                    <a:lnTlToBr>
                      <a:noFill/>
                    </a:lnTlToBr>
                    <a:lnBlToTr>
                      <a:noFill/>
                    </a:lnBlToTr>
                    <a:noFill/>
                  </a:tcPr>
                </a:tc>
              </a:tr>
              <a:tr h="444500">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ko-KR" sz="2400" b="0" i="0" u="none" strike="noStrike" cap="none" normalizeH="0" baseline="0" smtClean="0">
                          <a:ln>
                            <a:noFill/>
                          </a:ln>
                          <a:solidFill>
                            <a:schemeClr val="tx1"/>
                          </a:solidFill>
                          <a:effectLst/>
                          <a:latin typeface="Arial" charset="0"/>
                          <a:ea typeface="굴림" charset="-127"/>
                          <a:cs typeface="Arial" charset="0"/>
                        </a:rPr>
                        <a:t>2001</a:t>
                      </a:r>
                      <a:endParaRPr kumimoji="0" lang="en-US" altLang="ko-KR" sz="2400" b="0" i="0" u="none" strike="noStrike" cap="none" normalizeH="0" baseline="0" smtClean="0">
                        <a:ln>
                          <a:noFill/>
                        </a:ln>
                        <a:solidFill>
                          <a:schemeClr val="tx1"/>
                        </a:solidFill>
                        <a:effectLst/>
                        <a:latin typeface="Times New Roman" pitchFamily="18" charset="0"/>
                        <a:ea typeface="굴림" charset="-127"/>
                        <a:cs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ko-KR" sz="2400" b="0" i="0" u="none" strike="noStrike" cap="none" normalizeH="0" baseline="0" smtClean="0">
                          <a:ln>
                            <a:noFill/>
                          </a:ln>
                          <a:solidFill>
                            <a:schemeClr val="tx1"/>
                          </a:solidFill>
                          <a:effectLst/>
                          <a:latin typeface="Arial" charset="0"/>
                          <a:ea typeface="굴림" charset="-127"/>
                          <a:cs typeface="Arial" charset="0"/>
                        </a:rPr>
                        <a:t>33.83</a:t>
                      </a:r>
                      <a:endParaRPr kumimoji="0" lang="en-US" altLang="ko-KR" sz="2400" b="0" i="0" u="none" strike="noStrike" cap="none" normalizeH="0" baseline="0" smtClean="0">
                        <a:ln>
                          <a:noFill/>
                        </a:ln>
                        <a:solidFill>
                          <a:schemeClr val="tx1"/>
                        </a:solidFill>
                        <a:effectLst/>
                        <a:latin typeface="Times New Roman" pitchFamily="18" charset="0"/>
                        <a:ea typeface="굴림" charset="-127"/>
                        <a:cs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ko-KR" sz="2400" b="0" i="0" u="none" strike="noStrike" cap="none" normalizeH="0" baseline="0" smtClean="0">
                          <a:ln>
                            <a:noFill/>
                          </a:ln>
                          <a:solidFill>
                            <a:schemeClr val="tx1"/>
                          </a:solidFill>
                          <a:effectLst/>
                          <a:latin typeface="Arial" charset="0"/>
                          <a:ea typeface="굴림" charset="-127"/>
                          <a:cs typeface="Arial" charset="0"/>
                        </a:rPr>
                        <a:t>35.44</a:t>
                      </a:r>
                      <a:endParaRPr kumimoji="0" lang="en-US" altLang="ko-KR" sz="2400" b="0" i="0" u="none" strike="noStrike" cap="none" normalizeH="0" baseline="0" smtClean="0">
                        <a:ln>
                          <a:noFill/>
                        </a:ln>
                        <a:solidFill>
                          <a:schemeClr val="tx1"/>
                        </a:solidFill>
                        <a:effectLst/>
                        <a:latin typeface="Times New Roman" pitchFamily="18" charset="0"/>
                        <a:ea typeface="굴림" charset="-127"/>
                        <a:cs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ko-KR" sz="2400" b="0" i="0" u="none" strike="noStrike" cap="none" normalizeH="0" baseline="0" smtClean="0">
                          <a:ln>
                            <a:noFill/>
                          </a:ln>
                          <a:solidFill>
                            <a:schemeClr val="tx1"/>
                          </a:solidFill>
                          <a:effectLst/>
                          <a:latin typeface="Arial" charset="0"/>
                          <a:ea typeface="굴림" charset="-127"/>
                          <a:cs typeface="Arial" charset="0"/>
                        </a:rPr>
                        <a:t>66.17</a:t>
                      </a:r>
                      <a:endParaRPr kumimoji="0" lang="en-US" altLang="ko-KR" sz="2400" b="0" i="0" u="none" strike="noStrike" cap="none" normalizeH="0" baseline="0" smtClean="0">
                        <a:ln>
                          <a:noFill/>
                        </a:ln>
                        <a:solidFill>
                          <a:schemeClr val="tx1"/>
                        </a:solidFill>
                        <a:effectLst/>
                        <a:latin typeface="Times New Roman" pitchFamily="18" charset="0"/>
                        <a:ea typeface="굴림" charset="-127"/>
                        <a:cs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ko-KR" sz="2400" b="0" i="0" u="none" strike="noStrike" cap="none" normalizeH="0" baseline="0" smtClean="0">
                          <a:ln>
                            <a:noFill/>
                          </a:ln>
                          <a:solidFill>
                            <a:schemeClr val="tx1"/>
                          </a:solidFill>
                          <a:effectLst/>
                          <a:latin typeface="Arial" charset="0"/>
                          <a:ea typeface="굴림" charset="-127"/>
                          <a:cs typeface="Arial" charset="0"/>
                        </a:rPr>
                        <a:t>64.56</a:t>
                      </a:r>
                      <a:endParaRPr kumimoji="0" lang="en-US" altLang="ko-KR" sz="2400" b="0" i="0" u="none" strike="noStrike" cap="none" normalizeH="0" baseline="0" smtClean="0">
                        <a:ln>
                          <a:noFill/>
                        </a:ln>
                        <a:solidFill>
                          <a:schemeClr val="tx1"/>
                        </a:solidFill>
                        <a:effectLst/>
                        <a:latin typeface="Times New Roman" pitchFamily="18" charset="0"/>
                        <a:ea typeface="굴림" charset="-127"/>
                        <a:cs typeface="Arial" charset="0"/>
                      </a:endParaRPr>
                    </a:p>
                  </a:txBody>
                  <a:tcPr anchor="b" horzOverflow="overflow">
                    <a:lnL>
                      <a:noFill/>
                    </a:lnL>
                    <a:lnR cap="flat">
                      <a:noFill/>
                    </a:lnR>
                    <a:lnT>
                      <a:noFill/>
                    </a:lnT>
                    <a:lnB>
                      <a:noFill/>
                    </a:lnB>
                    <a:lnTlToBr>
                      <a:noFill/>
                    </a:lnTlToBr>
                    <a:lnBlToTr>
                      <a:noFill/>
                    </a:lnBlToTr>
                    <a:noFill/>
                  </a:tcPr>
                </a:tc>
              </a:tr>
              <a:tr h="442913">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ko-KR" sz="2400" b="0" i="0" u="none" strike="noStrike" cap="none" normalizeH="0" baseline="0" smtClean="0">
                          <a:ln>
                            <a:noFill/>
                          </a:ln>
                          <a:solidFill>
                            <a:schemeClr val="tx1"/>
                          </a:solidFill>
                          <a:effectLst/>
                          <a:latin typeface="Arial" charset="0"/>
                          <a:ea typeface="굴림" charset="-127"/>
                          <a:cs typeface="Arial" charset="0"/>
                        </a:rPr>
                        <a:t>2002</a:t>
                      </a:r>
                      <a:endParaRPr kumimoji="0" lang="en-US" altLang="ko-KR" sz="2400" b="0" i="0" u="none" strike="noStrike" cap="none" normalizeH="0" baseline="0" smtClean="0">
                        <a:ln>
                          <a:noFill/>
                        </a:ln>
                        <a:solidFill>
                          <a:schemeClr val="tx1"/>
                        </a:solidFill>
                        <a:effectLst/>
                        <a:latin typeface="Times New Roman" pitchFamily="18" charset="0"/>
                        <a:ea typeface="굴림" charset="-127"/>
                        <a:cs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ko-KR" sz="2400" b="0" i="0" u="none" strike="noStrike" cap="none" normalizeH="0" baseline="0" smtClean="0">
                          <a:ln>
                            <a:noFill/>
                          </a:ln>
                          <a:solidFill>
                            <a:schemeClr val="tx1"/>
                          </a:solidFill>
                          <a:effectLst/>
                          <a:latin typeface="Arial" charset="0"/>
                          <a:ea typeface="굴림" charset="-127"/>
                          <a:cs typeface="Arial" charset="0"/>
                        </a:rPr>
                        <a:t>40.87</a:t>
                      </a:r>
                      <a:endParaRPr kumimoji="0" lang="en-US" altLang="ko-KR" sz="2400" b="0" i="0" u="none" strike="noStrike" cap="none" normalizeH="0" baseline="0" smtClean="0">
                        <a:ln>
                          <a:noFill/>
                        </a:ln>
                        <a:solidFill>
                          <a:schemeClr val="tx1"/>
                        </a:solidFill>
                        <a:effectLst/>
                        <a:latin typeface="Times New Roman" pitchFamily="18" charset="0"/>
                        <a:ea typeface="굴림" charset="-127"/>
                        <a:cs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ko-KR" sz="2400" b="0" i="0" u="none" strike="noStrike" cap="none" normalizeH="0" baseline="0" smtClean="0">
                          <a:ln>
                            <a:noFill/>
                          </a:ln>
                          <a:solidFill>
                            <a:schemeClr val="tx1"/>
                          </a:solidFill>
                          <a:effectLst/>
                          <a:latin typeface="Arial" charset="0"/>
                          <a:ea typeface="굴림" charset="-127"/>
                          <a:cs typeface="Arial" charset="0"/>
                        </a:rPr>
                        <a:t>42.47</a:t>
                      </a:r>
                      <a:endParaRPr kumimoji="0" lang="en-US" altLang="ko-KR" sz="2400" b="0" i="0" u="none" strike="noStrike" cap="none" normalizeH="0" baseline="0" smtClean="0">
                        <a:ln>
                          <a:noFill/>
                        </a:ln>
                        <a:solidFill>
                          <a:schemeClr val="tx1"/>
                        </a:solidFill>
                        <a:effectLst/>
                        <a:latin typeface="Times New Roman" pitchFamily="18" charset="0"/>
                        <a:ea typeface="굴림" charset="-127"/>
                        <a:cs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ko-KR" sz="2400" b="0" i="0" u="none" strike="noStrike" cap="none" normalizeH="0" baseline="0" smtClean="0">
                          <a:ln>
                            <a:noFill/>
                          </a:ln>
                          <a:solidFill>
                            <a:schemeClr val="tx1"/>
                          </a:solidFill>
                          <a:effectLst/>
                          <a:latin typeface="Arial" charset="0"/>
                          <a:ea typeface="굴림" charset="-127"/>
                          <a:cs typeface="Arial" charset="0"/>
                        </a:rPr>
                        <a:t>59.13</a:t>
                      </a:r>
                      <a:endParaRPr kumimoji="0" lang="en-US" altLang="ko-KR" sz="2400" b="0" i="0" u="none" strike="noStrike" cap="none" normalizeH="0" baseline="0" smtClean="0">
                        <a:ln>
                          <a:noFill/>
                        </a:ln>
                        <a:solidFill>
                          <a:schemeClr val="tx1"/>
                        </a:solidFill>
                        <a:effectLst/>
                        <a:latin typeface="Times New Roman" pitchFamily="18" charset="0"/>
                        <a:ea typeface="굴림" charset="-127"/>
                        <a:cs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ko-KR" sz="2400" b="0" i="0" u="none" strike="noStrike" cap="none" normalizeH="0" baseline="0" smtClean="0">
                          <a:ln>
                            <a:noFill/>
                          </a:ln>
                          <a:solidFill>
                            <a:schemeClr val="tx1"/>
                          </a:solidFill>
                          <a:effectLst/>
                          <a:latin typeface="Arial" charset="0"/>
                          <a:ea typeface="굴림" charset="-127"/>
                          <a:cs typeface="Arial" charset="0"/>
                        </a:rPr>
                        <a:t>57.53</a:t>
                      </a:r>
                      <a:endParaRPr kumimoji="0" lang="en-US" altLang="ko-KR" sz="2400" b="0" i="0" u="none" strike="noStrike" cap="none" normalizeH="0" baseline="0" smtClean="0">
                        <a:ln>
                          <a:noFill/>
                        </a:ln>
                        <a:solidFill>
                          <a:schemeClr val="tx1"/>
                        </a:solidFill>
                        <a:effectLst/>
                        <a:latin typeface="Times New Roman" pitchFamily="18" charset="0"/>
                        <a:ea typeface="굴림" charset="-127"/>
                        <a:cs typeface="Arial" charset="0"/>
                      </a:endParaRPr>
                    </a:p>
                  </a:txBody>
                  <a:tcPr anchor="b" horzOverflow="overflow">
                    <a:lnL>
                      <a:noFill/>
                    </a:lnL>
                    <a:lnR cap="flat">
                      <a:noFill/>
                    </a:lnR>
                    <a:lnT>
                      <a:noFill/>
                    </a:lnT>
                    <a:lnB>
                      <a:noFill/>
                    </a:lnB>
                    <a:lnTlToBr>
                      <a:noFill/>
                    </a:lnTlToBr>
                    <a:lnBlToTr>
                      <a:noFill/>
                    </a:lnBlToTr>
                    <a:noFill/>
                  </a:tcPr>
                </a:tc>
              </a:tr>
              <a:tr h="444500">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ko-KR" sz="2400" b="0" i="0" u="none" strike="noStrike" cap="none" normalizeH="0" baseline="0" smtClean="0">
                          <a:ln>
                            <a:noFill/>
                          </a:ln>
                          <a:solidFill>
                            <a:schemeClr val="tx1"/>
                          </a:solidFill>
                          <a:effectLst/>
                          <a:latin typeface="Arial" charset="0"/>
                          <a:ea typeface="굴림" charset="-127"/>
                          <a:cs typeface="Arial" charset="0"/>
                        </a:rPr>
                        <a:t>2003</a:t>
                      </a:r>
                      <a:endParaRPr kumimoji="0" lang="en-US" altLang="ko-KR" sz="2400" b="0" i="0" u="none" strike="noStrike" cap="none" normalizeH="0" baseline="0" smtClean="0">
                        <a:ln>
                          <a:noFill/>
                        </a:ln>
                        <a:solidFill>
                          <a:schemeClr val="tx1"/>
                        </a:solidFill>
                        <a:effectLst/>
                        <a:latin typeface="Times New Roman" pitchFamily="18" charset="0"/>
                        <a:ea typeface="굴림" charset="-127"/>
                        <a:cs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ko-KR" sz="2400" b="0" i="0" u="none" strike="noStrike" cap="none" normalizeH="0" baseline="0" smtClean="0">
                          <a:ln>
                            <a:noFill/>
                          </a:ln>
                          <a:solidFill>
                            <a:schemeClr val="tx1"/>
                          </a:solidFill>
                          <a:effectLst/>
                          <a:latin typeface="Arial" charset="0"/>
                          <a:ea typeface="굴림" charset="-127"/>
                          <a:cs typeface="Arial" charset="0"/>
                        </a:rPr>
                        <a:t>43.23</a:t>
                      </a:r>
                      <a:endParaRPr kumimoji="0" lang="en-US" altLang="ko-KR" sz="2400" b="0" i="0" u="none" strike="noStrike" cap="none" normalizeH="0" baseline="0" smtClean="0">
                        <a:ln>
                          <a:noFill/>
                        </a:ln>
                        <a:solidFill>
                          <a:schemeClr val="tx1"/>
                        </a:solidFill>
                        <a:effectLst/>
                        <a:latin typeface="Times New Roman" pitchFamily="18" charset="0"/>
                        <a:ea typeface="굴림" charset="-127"/>
                        <a:cs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ko-KR" sz="2400" b="0" i="0" u="none" strike="noStrike" cap="none" normalizeH="0" baseline="0" smtClean="0">
                          <a:ln>
                            <a:noFill/>
                          </a:ln>
                          <a:solidFill>
                            <a:schemeClr val="tx1"/>
                          </a:solidFill>
                          <a:effectLst/>
                          <a:latin typeface="Arial" charset="0"/>
                          <a:ea typeface="굴림" charset="-127"/>
                          <a:cs typeface="Arial" charset="0"/>
                        </a:rPr>
                        <a:t>44.77</a:t>
                      </a:r>
                      <a:endParaRPr kumimoji="0" lang="en-US" altLang="ko-KR" sz="2400" b="0" i="0" u="none" strike="noStrike" cap="none" normalizeH="0" baseline="0" smtClean="0">
                        <a:ln>
                          <a:noFill/>
                        </a:ln>
                        <a:solidFill>
                          <a:schemeClr val="tx1"/>
                        </a:solidFill>
                        <a:effectLst/>
                        <a:latin typeface="Times New Roman" pitchFamily="18" charset="0"/>
                        <a:ea typeface="굴림" charset="-127"/>
                        <a:cs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ko-KR" sz="2400" b="0" i="0" u="none" strike="noStrike" cap="none" normalizeH="0" baseline="0" smtClean="0">
                          <a:ln>
                            <a:noFill/>
                          </a:ln>
                          <a:solidFill>
                            <a:schemeClr val="tx1"/>
                          </a:solidFill>
                          <a:effectLst/>
                          <a:latin typeface="Arial" charset="0"/>
                          <a:ea typeface="굴림" charset="-127"/>
                          <a:cs typeface="Arial" charset="0"/>
                        </a:rPr>
                        <a:t>56.77</a:t>
                      </a:r>
                      <a:endParaRPr kumimoji="0" lang="en-US" altLang="ko-KR" sz="2400" b="0" i="0" u="none" strike="noStrike" cap="none" normalizeH="0" baseline="0" smtClean="0">
                        <a:ln>
                          <a:noFill/>
                        </a:ln>
                        <a:solidFill>
                          <a:schemeClr val="tx1"/>
                        </a:solidFill>
                        <a:effectLst/>
                        <a:latin typeface="Times New Roman" pitchFamily="18" charset="0"/>
                        <a:ea typeface="굴림" charset="-127"/>
                        <a:cs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ko-KR" sz="2400" b="0" i="0" u="none" strike="noStrike" cap="none" normalizeH="0" baseline="0" smtClean="0">
                          <a:ln>
                            <a:noFill/>
                          </a:ln>
                          <a:solidFill>
                            <a:schemeClr val="tx1"/>
                          </a:solidFill>
                          <a:effectLst/>
                          <a:latin typeface="Arial" charset="0"/>
                          <a:ea typeface="굴림" charset="-127"/>
                          <a:cs typeface="Arial" charset="0"/>
                        </a:rPr>
                        <a:t>55.23</a:t>
                      </a:r>
                      <a:endParaRPr kumimoji="0" lang="en-US" altLang="ko-KR" sz="2400" b="0" i="0" u="none" strike="noStrike" cap="none" normalizeH="0" baseline="0" smtClean="0">
                        <a:ln>
                          <a:noFill/>
                        </a:ln>
                        <a:solidFill>
                          <a:schemeClr val="tx1"/>
                        </a:solidFill>
                        <a:effectLst/>
                        <a:latin typeface="Times New Roman" pitchFamily="18" charset="0"/>
                        <a:ea typeface="굴림" charset="-127"/>
                        <a:cs typeface="Arial" charset="0"/>
                      </a:endParaRPr>
                    </a:p>
                  </a:txBody>
                  <a:tcPr anchor="b" horzOverflow="overflow">
                    <a:lnL>
                      <a:noFill/>
                    </a:lnL>
                    <a:lnR cap="flat">
                      <a:noFill/>
                    </a:lnR>
                    <a:lnT>
                      <a:noFill/>
                    </a:lnT>
                    <a:lnB>
                      <a:noFill/>
                    </a:lnB>
                    <a:lnTlToBr>
                      <a:noFill/>
                    </a:lnTlToBr>
                    <a:lnBlToTr>
                      <a:noFill/>
                    </a:lnBlToTr>
                    <a:noFill/>
                  </a:tcPr>
                </a:tc>
              </a:tr>
              <a:tr h="442913">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ko-KR" sz="2400" b="0" i="0" u="none" strike="noStrike" cap="none" normalizeH="0" baseline="0" dirty="0" smtClean="0">
                          <a:ln>
                            <a:noFill/>
                          </a:ln>
                          <a:solidFill>
                            <a:schemeClr val="tx1"/>
                          </a:solidFill>
                          <a:effectLst/>
                          <a:latin typeface="Arial" charset="0"/>
                          <a:ea typeface="굴림" charset="-127"/>
                          <a:cs typeface="Arial" charset="0"/>
                        </a:rPr>
                        <a:t>2004</a:t>
                      </a:r>
                      <a:endParaRPr kumimoji="0" lang="en-US" altLang="ko-KR" sz="2400" b="0" i="0" u="none" strike="noStrike" cap="none" normalizeH="0" baseline="0" dirty="0" smtClean="0">
                        <a:ln>
                          <a:noFill/>
                        </a:ln>
                        <a:solidFill>
                          <a:schemeClr val="tx1"/>
                        </a:solidFill>
                        <a:effectLst/>
                        <a:latin typeface="Times New Roman" pitchFamily="18" charset="0"/>
                        <a:ea typeface="굴림" charset="-127"/>
                        <a:cs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ko-KR" sz="2400" b="0" i="0" u="none" strike="noStrike" cap="none" normalizeH="0" baseline="0" smtClean="0">
                          <a:ln>
                            <a:noFill/>
                          </a:ln>
                          <a:solidFill>
                            <a:schemeClr val="tx1"/>
                          </a:solidFill>
                          <a:effectLst/>
                          <a:latin typeface="Arial" charset="0"/>
                          <a:ea typeface="굴림" charset="-127"/>
                          <a:cs typeface="Arial" charset="0"/>
                        </a:rPr>
                        <a:t>46.73</a:t>
                      </a:r>
                      <a:endParaRPr kumimoji="0" lang="en-US" altLang="ko-KR" sz="2400" b="0" i="0" u="none" strike="noStrike" cap="none" normalizeH="0" baseline="0" smtClean="0">
                        <a:ln>
                          <a:noFill/>
                        </a:ln>
                        <a:solidFill>
                          <a:schemeClr val="tx1"/>
                        </a:solidFill>
                        <a:effectLst/>
                        <a:latin typeface="Times New Roman" pitchFamily="18" charset="0"/>
                        <a:ea typeface="굴림" charset="-127"/>
                        <a:cs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ko-KR" sz="2400" b="0" i="0" u="none" strike="noStrike" cap="none" normalizeH="0" baseline="0" smtClean="0">
                          <a:ln>
                            <a:noFill/>
                          </a:ln>
                          <a:solidFill>
                            <a:schemeClr val="tx1"/>
                          </a:solidFill>
                          <a:effectLst/>
                          <a:latin typeface="Arial" charset="0"/>
                          <a:ea typeface="굴림" charset="-127"/>
                          <a:cs typeface="Arial" charset="0"/>
                        </a:rPr>
                        <a:t>48.96</a:t>
                      </a:r>
                      <a:endParaRPr kumimoji="0" lang="en-US" altLang="ko-KR" sz="2400" b="0" i="0" u="none" strike="noStrike" cap="none" normalizeH="0" baseline="0" smtClean="0">
                        <a:ln>
                          <a:noFill/>
                        </a:ln>
                        <a:solidFill>
                          <a:schemeClr val="tx1"/>
                        </a:solidFill>
                        <a:effectLst/>
                        <a:latin typeface="Times New Roman" pitchFamily="18" charset="0"/>
                        <a:ea typeface="굴림" charset="-127"/>
                        <a:cs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ko-KR" sz="2400" b="0" i="0" u="none" strike="noStrike" cap="none" normalizeH="0" baseline="0" smtClean="0">
                          <a:ln>
                            <a:noFill/>
                          </a:ln>
                          <a:solidFill>
                            <a:schemeClr val="tx1"/>
                          </a:solidFill>
                          <a:effectLst/>
                          <a:latin typeface="Arial" charset="0"/>
                          <a:ea typeface="굴림" charset="-127"/>
                          <a:cs typeface="Arial" charset="0"/>
                        </a:rPr>
                        <a:t>53.27</a:t>
                      </a:r>
                      <a:endParaRPr kumimoji="0" lang="en-US" altLang="ko-KR" sz="2400" b="0" i="0" u="none" strike="noStrike" cap="none" normalizeH="0" baseline="0" smtClean="0">
                        <a:ln>
                          <a:noFill/>
                        </a:ln>
                        <a:solidFill>
                          <a:schemeClr val="tx1"/>
                        </a:solidFill>
                        <a:effectLst/>
                        <a:latin typeface="Times New Roman" pitchFamily="18" charset="0"/>
                        <a:ea typeface="굴림" charset="-127"/>
                        <a:cs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ko-KR" sz="2400" b="0" i="0" u="none" strike="noStrike" cap="none" normalizeH="0" baseline="0" smtClean="0">
                          <a:ln>
                            <a:noFill/>
                          </a:ln>
                          <a:solidFill>
                            <a:schemeClr val="tx1"/>
                          </a:solidFill>
                          <a:effectLst/>
                          <a:latin typeface="Arial" charset="0"/>
                          <a:ea typeface="굴림" charset="-127"/>
                          <a:cs typeface="Arial" charset="0"/>
                        </a:rPr>
                        <a:t>51.04</a:t>
                      </a:r>
                      <a:endParaRPr kumimoji="0" lang="en-US" altLang="ko-KR" sz="2400" b="0" i="0" u="none" strike="noStrike" cap="none" normalizeH="0" baseline="0" smtClean="0">
                        <a:ln>
                          <a:noFill/>
                        </a:ln>
                        <a:solidFill>
                          <a:schemeClr val="tx1"/>
                        </a:solidFill>
                        <a:effectLst/>
                        <a:latin typeface="Times New Roman" pitchFamily="18" charset="0"/>
                        <a:ea typeface="굴림" charset="-127"/>
                        <a:cs typeface="Arial" charset="0"/>
                      </a:endParaRPr>
                    </a:p>
                  </a:txBody>
                  <a:tcPr anchor="b" horzOverflow="overflow">
                    <a:lnL>
                      <a:noFill/>
                    </a:lnL>
                    <a:lnR cap="flat">
                      <a:noFill/>
                    </a:lnR>
                    <a:lnT>
                      <a:noFill/>
                    </a:lnT>
                    <a:lnB>
                      <a:noFill/>
                    </a:lnB>
                    <a:lnTlToBr>
                      <a:noFill/>
                    </a:lnTlToBr>
                    <a:lnBlToTr>
                      <a:noFill/>
                    </a:lnBlToTr>
                    <a:noFill/>
                  </a:tcPr>
                </a:tc>
              </a:tr>
              <a:tr h="444500">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ko-KR" sz="2400" b="0" i="0" u="none" strike="noStrike" cap="none" normalizeH="0" baseline="0" smtClean="0">
                          <a:ln>
                            <a:noFill/>
                          </a:ln>
                          <a:solidFill>
                            <a:schemeClr val="tx1"/>
                          </a:solidFill>
                          <a:effectLst/>
                          <a:latin typeface="Arial" charset="0"/>
                          <a:ea typeface="굴림" charset="-127"/>
                          <a:cs typeface="Arial" charset="0"/>
                        </a:rPr>
                        <a:t>2005</a:t>
                      </a:r>
                      <a:endParaRPr kumimoji="0" lang="en-US" altLang="ko-KR" sz="2400" b="0" i="0" u="none" strike="noStrike" cap="none" normalizeH="0" baseline="0" smtClean="0">
                        <a:ln>
                          <a:noFill/>
                        </a:ln>
                        <a:solidFill>
                          <a:schemeClr val="tx1"/>
                        </a:solidFill>
                        <a:effectLst/>
                        <a:latin typeface="Times New Roman" pitchFamily="18" charset="0"/>
                        <a:ea typeface="굴림" charset="-127"/>
                        <a:cs typeface="Arial" charset="0"/>
                      </a:endParaRPr>
                    </a:p>
                  </a:txBody>
                  <a:tcPr anchor="b" horzOverflow="overflow">
                    <a:lnL cap="flat">
                      <a:noFill/>
                    </a:lnL>
                    <a:lnR>
                      <a:noFill/>
                    </a:lnR>
                    <a:lnT>
                      <a:noFill/>
                    </a:lnT>
                    <a:lnB cap="flat">
                      <a:noFill/>
                    </a:lnB>
                    <a:lnTlToBr>
                      <a:noFill/>
                    </a:lnTlToBr>
                    <a:lnBlToTr>
                      <a:noFill/>
                    </a:lnBlToTr>
                    <a:noFill/>
                  </a:tcPr>
                </a:tc>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ko-KR" sz="2400" b="0" i="0" u="none" strike="noStrike" cap="none" normalizeH="0" baseline="0" smtClean="0">
                          <a:ln>
                            <a:noFill/>
                          </a:ln>
                          <a:solidFill>
                            <a:schemeClr val="tx1"/>
                          </a:solidFill>
                          <a:effectLst/>
                          <a:latin typeface="Arial" charset="0"/>
                          <a:ea typeface="굴림" charset="-127"/>
                          <a:cs typeface="Arial" charset="0"/>
                        </a:rPr>
                        <a:t>47.42</a:t>
                      </a:r>
                      <a:endParaRPr kumimoji="0" lang="en-US" altLang="ko-KR" sz="2400" b="0" i="0" u="none" strike="noStrike" cap="none" normalizeH="0" baseline="0" smtClean="0">
                        <a:ln>
                          <a:noFill/>
                        </a:ln>
                        <a:solidFill>
                          <a:schemeClr val="tx1"/>
                        </a:solidFill>
                        <a:effectLst/>
                        <a:latin typeface="Times New Roman" pitchFamily="18" charset="0"/>
                        <a:ea typeface="굴림" charset="-127"/>
                        <a:cs typeface="Arial" charset="0"/>
                      </a:endParaRPr>
                    </a:p>
                  </a:txBody>
                  <a:tcPr anchor="b" horzOverflow="overflow">
                    <a:lnL>
                      <a:noFill/>
                    </a:lnL>
                    <a:lnR>
                      <a:noFill/>
                    </a:lnR>
                    <a:lnT>
                      <a:noFill/>
                    </a:lnT>
                    <a:lnB cap="flat">
                      <a:noFill/>
                    </a:lnB>
                    <a:lnTlToBr>
                      <a:noFill/>
                    </a:lnTlToBr>
                    <a:lnBlToTr>
                      <a:noFill/>
                    </a:lnBlToTr>
                    <a:noFill/>
                  </a:tcPr>
                </a:tc>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ko-KR" sz="2400" b="0" i="0" u="none" strike="noStrike" cap="none" normalizeH="0" baseline="0" smtClean="0">
                          <a:ln>
                            <a:noFill/>
                          </a:ln>
                          <a:solidFill>
                            <a:schemeClr val="tx1"/>
                          </a:solidFill>
                          <a:effectLst/>
                          <a:latin typeface="Arial" charset="0"/>
                          <a:ea typeface="굴림" charset="-127"/>
                          <a:cs typeface="Arial" charset="0"/>
                        </a:rPr>
                        <a:t>49.78</a:t>
                      </a:r>
                      <a:endParaRPr kumimoji="0" lang="en-US" altLang="ko-KR" sz="2400" b="0" i="0" u="none" strike="noStrike" cap="none" normalizeH="0" baseline="0" smtClean="0">
                        <a:ln>
                          <a:noFill/>
                        </a:ln>
                        <a:solidFill>
                          <a:schemeClr val="tx1"/>
                        </a:solidFill>
                        <a:effectLst/>
                        <a:latin typeface="Times New Roman" pitchFamily="18" charset="0"/>
                        <a:ea typeface="굴림" charset="-127"/>
                        <a:cs typeface="Arial" charset="0"/>
                      </a:endParaRPr>
                    </a:p>
                  </a:txBody>
                  <a:tcPr anchor="b" horzOverflow="overflow">
                    <a:lnL>
                      <a:noFill/>
                    </a:lnL>
                    <a:lnR>
                      <a:noFill/>
                    </a:lnR>
                    <a:lnT>
                      <a:noFill/>
                    </a:lnT>
                    <a:lnB cap="flat">
                      <a:noFill/>
                    </a:lnB>
                    <a:lnTlToBr>
                      <a:noFill/>
                    </a:lnTlToBr>
                    <a:lnBlToTr>
                      <a:noFill/>
                    </a:lnBlToTr>
                    <a:noFill/>
                  </a:tcPr>
                </a:tc>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ko-KR" sz="2400" b="0" i="0" u="none" strike="noStrike" cap="none" normalizeH="0" baseline="0" smtClean="0">
                          <a:ln>
                            <a:noFill/>
                          </a:ln>
                          <a:solidFill>
                            <a:schemeClr val="tx1"/>
                          </a:solidFill>
                          <a:effectLst/>
                          <a:latin typeface="Arial" charset="0"/>
                          <a:ea typeface="굴림" charset="-127"/>
                          <a:cs typeface="Arial" charset="0"/>
                        </a:rPr>
                        <a:t>52.58</a:t>
                      </a:r>
                      <a:endParaRPr kumimoji="0" lang="en-US" altLang="ko-KR" sz="2400" b="0" i="0" u="none" strike="noStrike" cap="none" normalizeH="0" baseline="0" smtClean="0">
                        <a:ln>
                          <a:noFill/>
                        </a:ln>
                        <a:solidFill>
                          <a:schemeClr val="tx1"/>
                        </a:solidFill>
                        <a:effectLst/>
                        <a:latin typeface="Times New Roman" pitchFamily="18" charset="0"/>
                        <a:ea typeface="굴림" charset="-127"/>
                        <a:cs typeface="Arial" charset="0"/>
                      </a:endParaRPr>
                    </a:p>
                  </a:txBody>
                  <a:tcPr anchor="b" horzOverflow="overflow">
                    <a:lnL>
                      <a:noFill/>
                    </a:lnL>
                    <a:lnR>
                      <a:noFill/>
                    </a:lnR>
                    <a:lnT>
                      <a:noFill/>
                    </a:lnT>
                    <a:lnB cap="flat">
                      <a:noFill/>
                    </a:lnB>
                    <a:lnTlToBr>
                      <a:noFill/>
                    </a:lnTlToBr>
                    <a:lnBlToTr>
                      <a:noFill/>
                    </a:lnBlToTr>
                    <a:noFill/>
                  </a:tcPr>
                </a:tc>
                <a:tc>
                  <a:txBody>
                    <a:bodyPr/>
                    <a:lstStyle/>
                    <a:p>
                      <a:pPr marL="342900" marR="0" lvl="0" indent="-342900" algn="r" defTabSz="914400" rtl="0" eaLnBrk="0" fontAlgn="b" latinLnBrk="0" hangingPunct="0">
                        <a:lnSpc>
                          <a:spcPct val="100000"/>
                        </a:lnSpc>
                        <a:spcBef>
                          <a:spcPct val="0"/>
                        </a:spcBef>
                        <a:spcAft>
                          <a:spcPct val="0"/>
                        </a:spcAft>
                        <a:buClrTx/>
                        <a:buSzTx/>
                        <a:buFontTx/>
                        <a:buNone/>
                        <a:tabLst/>
                      </a:pPr>
                      <a:r>
                        <a:rPr kumimoji="0" lang="en-US" altLang="ko-KR" sz="2400" b="0" i="0" u="none" strike="noStrike" cap="none" normalizeH="0" baseline="0" smtClean="0">
                          <a:ln>
                            <a:noFill/>
                          </a:ln>
                          <a:solidFill>
                            <a:schemeClr val="tx1"/>
                          </a:solidFill>
                          <a:effectLst/>
                          <a:latin typeface="Arial" charset="0"/>
                          <a:ea typeface="굴림" charset="-127"/>
                          <a:cs typeface="Arial" charset="0"/>
                        </a:rPr>
                        <a:t>50.22</a:t>
                      </a:r>
                      <a:endParaRPr kumimoji="0" lang="en-US" altLang="ko-KR" sz="2400" b="0" i="0" u="none" strike="noStrike" cap="none" normalizeH="0" baseline="0" smtClean="0">
                        <a:ln>
                          <a:noFill/>
                        </a:ln>
                        <a:solidFill>
                          <a:schemeClr val="tx1"/>
                        </a:solidFill>
                        <a:effectLst/>
                        <a:latin typeface="Times New Roman" pitchFamily="18" charset="0"/>
                        <a:ea typeface="굴림" charset="-127"/>
                        <a:cs typeface="Arial" charset="0"/>
                      </a:endParaRPr>
                    </a:p>
                  </a:txBody>
                  <a:tcPr anchor="b" horzOverflow="overflow">
                    <a:lnL>
                      <a:noFill/>
                    </a:lnL>
                    <a:lnR cap="flat">
                      <a:noFill/>
                    </a:lnR>
                    <a:lnT>
                      <a:noFill/>
                    </a:lnT>
                    <a:lnB cap="flat">
                      <a:noFill/>
                    </a:lnB>
                    <a:lnTlToBr>
                      <a:noFill/>
                    </a:lnTlToBr>
                    <a:lnBlToTr>
                      <a:noFill/>
                    </a:lnBlToTr>
                    <a:noFill/>
                  </a:tcPr>
                </a:tc>
              </a:tr>
            </a:tbl>
          </a:graphicData>
        </a:graphic>
      </p:graphicFrame>
      <p:sp>
        <p:nvSpPr>
          <p:cNvPr id="43" name="슬라이드 번호 개체 틀 5"/>
          <p:cNvSpPr>
            <a:spLocks noGrp="1"/>
          </p:cNvSpPr>
          <p:nvPr>
            <p:ph type="sldNum" sz="quarter" idx="12"/>
          </p:nvPr>
        </p:nvSpPr>
        <p:spPr/>
        <p:txBody>
          <a:bodyPr/>
          <a:lstStyle/>
          <a:p>
            <a:pPr>
              <a:defRPr/>
            </a:pPr>
            <a:fld id="{742803F5-BF3D-4904-AC8D-E9BD16AA9EEE}" type="slidenum">
              <a:rPr lang="ko-KR" altLang="en-US"/>
              <a:pPr>
                <a:defRPr/>
              </a:pPr>
              <a:t>34</a:t>
            </a:fld>
            <a:endParaRPr lang="en-US" altLang="ko-K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152400"/>
            <a:ext cx="7772400" cy="990600"/>
          </a:xfrm>
        </p:spPr>
        <p:txBody>
          <a:bodyPr/>
          <a:lstStyle/>
          <a:p>
            <a:r>
              <a:rPr lang="en-US" altLang="ko-KR" sz="3200" dirty="0" smtClean="0">
                <a:latin typeface="Arial" pitchFamily="34" charset="0"/>
                <a:ea typeface="굴림" charset="-127"/>
                <a:cs typeface="Arial" pitchFamily="34" charset="0"/>
              </a:rPr>
              <a:t>Patterns of Corporate Financing: Korea</a:t>
            </a:r>
            <a:endParaRPr lang="en-US" sz="3200" dirty="0">
              <a:latin typeface="Arial" pitchFamily="34" charset="0"/>
              <a:cs typeface="Arial" pitchFamily="34" charset="0"/>
            </a:endParaRPr>
          </a:p>
        </p:txBody>
      </p:sp>
      <p:sp>
        <p:nvSpPr>
          <p:cNvPr id="5" name="AutoShape 7"/>
          <p:cNvSpPr>
            <a:spLocks noChangeAspect="1" noChangeArrowheads="1" noTextEdit="1"/>
          </p:cNvSpPr>
          <p:nvPr/>
        </p:nvSpPr>
        <p:spPr bwMode="auto">
          <a:xfrm>
            <a:off x="819767" y="2187056"/>
            <a:ext cx="7638433" cy="35279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6" name="Picture 9"/>
          <p:cNvPicPr>
            <a:picLocks noChangeAspect="1" noChangeArrowheads="1"/>
          </p:cNvPicPr>
          <p:nvPr/>
        </p:nvPicPr>
        <p:blipFill>
          <a:blip r:embed="rId2" cstate="print"/>
          <a:srcRect/>
          <a:stretch>
            <a:fillRect/>
          </a:stretch>
        </p:blipFill>
        <p:spPr bwMode="auto">
          <a:xfrm>
            <a:off x="685800" y="2133600"/>
            <a:ext cx="7646686" cy="3533130"/>
          </a:xfrm>
          <a:prstGeom prst="rect">
            <a:avLst/>
          </a:prstGeom>
          <a:noFill/>
          <a:ln w="9525">
            <a:noFill/>
            <a:miter lim="800000"/>
            <a:headEnd/>
            <a:tailEnd/>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609600"/>
            <a:ext cx="7848600" cy="609600"/>
          </a:xfrm>
        </p:spPr>
        <p:txBody>
          <a:bodyPr/>
          <a:lstStyle/>
          <a:p>
            <a:pPr eaLnBrk="1" hangingPunct="1"/>
            <a:r>
              <a:rPr lang="en-US" altLang="ko-KR" sz="3200" dirty="0" smtClean="0">
                <a:ea typeface="굴림" charset="-127"/>
              </a:rPr>
              <a:t>Recent Trends in Capital Structure</a:t>
            </a:r>
          </a:p>
        </p:txBody>
      </p:sp>
      <p:sp>
        <p:nvSpPr>
          <p:cNvPr id="4" name="슬라이드 번호 개체 틀 5"/>
          <p:cNvSpPr>
            <a:spLocks noGrp="1"/>
          </p:cNvSpPr>
          <p:nvPr>
            <p:ph type="sldNum" sz="quarter" idx="12"/>
          </p:nvPr>
        </p:nvSpPr>
        <p:spPr/>
        <p:txBody>
          <a:bodyPr>
            <a:normAutofit fontScale="85000" lnSpcReduction="20000"/>
          </a:bodyPr>
          <a:lstStyle/>
          <a:p>
            <a:pPr>
              <a:defRPr/>
            </a:pPr>
            <a:fld id="{6FDB6369-5D11-4EA4-913A-847AE45BDE94}" type="slidenum">
              <a:rPr lang="ko-KR" altLang="en-US"/>
              <a:pPr>
                <a:defRPr/>
              </a:pPr>
              <a:t>36</a:t>
            </a:fld>
            <a:endParaRPr lang="en-US" altLang="ko-KR"/>
          </a:p>
        </p:txBody>
      </p:sp>
      <p:sp>
        <p:nvSpPr>
          <p:cNvPr id="712707" name="Rectangle 3"/>
          <p:cNvSpPr>
            <a:spLocks noGrp="1" noChangeArrowheads="1"/>
          </p:cNvSpPr>
          <p:nvPr>
            <p:ph sz="quarter" idx="1"/>
          </p:nvPr>
        </p:nvSpPr>
        <p:spPr>
          <a:xfrm>
            <a:off x="685800" y="1676400"/>
            <a:ext cx="7696200" cy="4419600"/>
          </a:xfrm>
        </p:spPr>
        <p:txBody>
          <a:bodyPr/>
          <a:lstStyle/>
          <a:p>
            <a:pPr eaLnBrk="1" hangingPunct="1"/>
            <a:r>
              <a:rPr lang="en-US" altLang="ko-KR" sz="2400" dirty="0" smtClean="0">
                <a:ea typeface="굴림" charset="-127"/>
              </a:rPr>
              <a:t>This important question is difficult to answer definitively.</a:t>
            </a:r>
          </a:p>
          <a:p>
            <a:pPr eaLnBrk="1" hangingPunct="1"/>
            <a:r>
              <a:rPr lang="en-US" altLang="ko-KR" sz="2400" dirty="0" smtClean="0">
                <a:ea typeface="굴림" charset="-127"/>
              </a:rPr>
              <a:t>Which are best: book or market values?</a:t>
            </a:r>
          </a:p>
          <a:p>
            <a:pPr lvl="1" eaLnBrk="1" hangingPunct="1"/>
            <a:r>
              <a:rPr lang="en-US" altLang="ko-KR" dirty="0" smtClean="0">
                <a:ea typeface="굴림" charset="-127"/>
              </a:rPr>
              <a:t>In general, financial economists prefer market values.</a:t>
            </a:r>
          </a:p>
          <a:p>
            <a:pPr lvl="1" eaLnBrk="1" hangingPunct="1"/>
            <a:r>
              <a:rPr lang="en-US" altLang="ko-KR" dirty="0" smtClean="0">
                <a:ea typeface="굴림" charset="-127"/>
              </a:rPr>
              <a:t>However, many corporate treasurers may find book values more appealing due to the volatility of market values. </a:t>
            </a:r>
          </a:p>
          <a:p>
            <a:pPr eaLnBrk="1" hangingPunct="1"/>
            <a:r>
              <a:rPr lang="en-US" altLang="ko-KR" sz="2400" dirty="0" smtClean="0">
                <a:ea typeface="굴림" charset="-127"/>
              </a:rPr>
              <a:t>Whether we use book or market values, debt ratios for U.S. non-financial firms have been below 50 percent of total financing.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2707">
                                            <p:txEl>
                                              <p:pRg st="0" end="0"/>
                                            </p:txEl>
                                          </p:spTgt>
                                        </p:tgtEl>
                                        <p:attrNameLst>
                                          <p:attrName>style.visibility</p:attrName>
                                        </p:attrNameLst>
                                      </p:cBhvr>
                                      <p:to>
                                        <p:strVal val="visible"/>
                                      </p:to>
                                    </p:set>
                                    <p:animEffect transition="in" filter="fade">
                                      <p:cBhvr>
                                        <p:cTn id="7" dur="1000"/>
                                        <p:tgtEl>
                                          <p:spTgt spid="712707">
                                            <p:txEl>
                                              <p:pRg st="0" end="0"/>
                                            </p:txEl>
                                          </p:spTgt>
                                        </p:tgtEl>
                                      </p:cBhvr>
                                    </p:animEffect>
                                    <p:anim calcmode="lin" valueType="num">
                                      <p:cBhvr>
                                        <p:cTn id="8" dur="1000" fill="hold"/>
                                        <p:tgtEl>
                                          <p:spTgt spid="71270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270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2707">
                                            <p:txEl>
                                              <p:pRg st="1" end="1"/>
                                            </p:txEl>
                                          </p:spTgt>
                                        </p:tgtEl>
                                        <p:attrNameLst>
                                          <p:attrName>style.visibility</p:attrName>
                                        </p:attrNameLst>
                                      </p:cBhvr>
                                      <p:to>
                                        <p:strVal val="visible"/>
                                      </p:to>
                                    </p:set>
                                    <p:animEffect transition="in" filter="fade">
                                      <p:cBhvr>
                                        <p:cTn id="14" dur="1000"/>
                                        <p:tgtEl>
                                          <p:spTgt spid="712707">
                                            <p:txEl>
                                              <p:pRg st="1" end="1"/>
                                            </p:txEl>
                                          </p:spTgt>
                                        </p:tgtEl>
                                      </p:cBhvr>
                                    </p:animEffect>
                                    <p:anim calcmode="lin" valueType="num">
                                      <p:cBhvr>
                                        <p:cTn id="15" dur="1000" fill="hold"/>
                                        <p:tgtEl>
                                          <p:spTgt spid="71270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2707">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712707">
                                            <p:txEl>
                                              <p:pRg st="2" end="2"/>
                                            </p:txEl>
                                          </p:spTgt>
                                        </p:tgtEl>
                                        <p:attrNameLst>
                                          <p:attrName>style.visibility</p:attrName>
                                        </p:attrNameLst>
                                      </p:cBhvr>
                                      <p:to>
                                        <p:strVal val="visible"/>
                                      </p:to>
                                    </p:set>
                                    <p:animEffect transition="in" filter="fade">
                                      <p:cBhvr>
                                        <p:cTn id="19" dur="1000"/>
                                        <p:tgtEl>
                                          <p:spTgt spid="712707">
                                            <p:txEl>
                                              <p:pRg st="2" end="2"/>
                                            </p:txEl>
                                          </p:spTgt>
                                        </p:tgtEl>
                                      </p:cBhvr>
                                    </p:animEffect>
                                    <p:anim calcmode="lin" valueType="num">
                                      <p:cBhvr>
                                        <p:cTn id="20" dur="1000" fill="hold"/>
                                        <p:tgtEl>
                                          <p:spTgt spid="71270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12707">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712707">
                                            <p:txEl>
                                              <p:pRg st="3" end="3"/>
                                            </p:txEl>
                                          </p:spTgt>
                                        </p:tgtEl>
                                        <p:attrNameLst>
                                          <p:attrName>style.visibility</p:attrName>
                                        </p:attrNameLst>
                                      </p:cBhvr>
                                      <p:to>
                                        <p:strVal val="visible"/>
                                      </p:to>
                                    </p:set>
                                    <p:animEffect transition="in" filter="fade">
                                      <p:cBhvr>
                                        <p:cTn id="24" dur="1000"/>
                                        <p:tgtEl>
                                          <p:spTgt spid="712707">
                                            <p:txEl>
                                              <p:pRg st="3" end="3"/>
                                            </p:txEl>
                                          </p:spTgt>
                                        </p:tgtEl>
                                      </p:cBhvr>
                                    </p:animEffect>
                                    <p:anim calcmode="lin" valueType="num">
                                      <p:cBhvr>
                                        <p:cTn id="25" dur="1000" fill="hold"/>
                                        <p:tgtEl>
                                          <p:spTgt spid="712707">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71270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712707">
                                            <p:txEl>
                                              <p:pRg st="4" end="4"/>
                                            </p:txEl>
                                          </p:spTgt>
                                        </p:tgtEl>
                                        <p:attrNameLst>
                                          <p:attrName>style.visibility</p:attrName>
                                        </p:attrNameLst>
                                      </p:cBhvr>
                                      <p:to>
                                        <p:strVal val="visible"/>
                                      </p:to>
                                    </p:set>
                                    <p:animEffect transition="in" filter="fade">
                                      <p:cBhvr>
                                        <p:cTn id="31" dur="1000"/>
                                        <p:tgtEl>
                                          <p:spTgt spid="712707">
                                            <p:txEl>
                                              <p:pRg st="4" end="4"/>
                                            </p:txEl>
                                          </p:spTgt>
                                        </p:tgtEl>
                                      </p:cBhvr>
                                    </p:animEffect>
                                    <p:anim calcmode="lin" valueType="num">
                                      <p:cBhvr>
                                        <p:cTn id="32" dur="1000" fill="hold"/>
                                        <p:tgtEl>
                                          <p:spTgt spid="712707">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71270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2707"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609600"/>
          </a:xfrm>
        </p:spPr>
        <p:txBody>
          <a:bodyPr/>
          <a:lstStyle/>
          <a:p>
            <a:pPr eaLnBrk="1" hangingPunct="1"/>
            <a:r>
              <a:rPr lang="en-US" altLang="ko-KR" sz="2800" dirty="0" smtClean="0">
                <a:latin typeface="Arial" pitchFamily="34" charset="0"/>
                <a:ea typeface="굴림" charset="-127"/>
                <a:cs typeface="Arial" pitchFamily="34" charset="0"/>
              </a:rPr>
              <a:t>Corporate Long-Term Debt: The Basics</a:t>
            </a:r>
          </a:p>
        </p:txBody>
      </p:sp>
      <p:sp>
        <p:nvSpPr>
          <p:cNvPr id="4" name="슬라이드 번호 개체 틀 5"/>
          <p:cNvSpPr>
            <a:spLocks noGrp="1"/>
          </p:cNvSpPr>
          <p:nvPr>
            <p:ph type="sldNum" sz="quarter" idx="12"/>
          </p:nvPr>
        </p:nvSpPr>
        <p:spPr/>
        <p:txBody>
          <a:bodyPr>
            <a:normAutofit fontScale="85000" lnSpcReduction="20000"/>
          </a:bodyPr>
          <a:lstStyle/>
          <a:p>
            <a:pPr>
              <a:defRPr/>
            </a:pPr>
            <a:fld id="{454EFB93-7D2A-42E2-AF4D-723D4BCD6FC9}" type="slidenum">
              <a:rPr lang="ko-KR" altLang="en-US"/>
              <a:pPr>
                <a:defRPr/>
              </a:pPr>
              <a:t>4</a:t>
            </a:fld>
            <a:endParaRPr lang="en-US" altLang="ko-KR"/>
          </a:p>
        </p:txBody>
      </p:sp>
      <p:sp>
        <p:nvSpPr>
          <p:cNvPr id="714755" name="Rectangle 3"/>
          <p:cNvSpPr>
            <a:spLocks noGrp="1" noChangeArrowheads="1"/>
          </p:cNvSpPr>
          <p:nvPr>
            <p:ph sz="quarter" idx="1"/>
          </p:nvPr>
        </p:nvSpPr>
        <p:spPr>
          <a:xfrm>
            <a:off x="457200" y="1676400"/>
            <a:ext cx="8153400" cy="4495800"/>
          </a:xfrm>
        </p:spPr>
        <p:txBody>
          <a:bodyPr/>
          <a:lstStyle/>
          <a:p>
            <a:pPr eaLnBrk="1" hangingPunct="1">
              <a:tabLst>
                <a:tab pos="5824538" algn="l"/>
              </a:tabLst>
            </a:pPr>
            <a:r>
              <a:rPr lang="en-US" altLang="ko-KR" sz="2400" dirty="0" smtClean="0">
                <a:latin typeface="Arial" pitchFamily="34" charset="0"/>
                <a:ea typeface="굴림" charset="-127"/>
                <a:cs typeface="Arial" pitchFamily="34" charset="0"/>
              </a:rPr>
              <a:t>Explicit cost of financing </a:t>
            </a:r>
          </a:p>
          <a:p>
            <a:pPr lvl="1" eaLnBrk="1" hangingPunct="1">
              <a:tabLst>
                <a:tab pos="5824538" algn="l"/>
              </a:tabLst>
            </a:pPr>
            <a:r>
              <a:rPr lang="en-US" altLang="ko-KR" sz="2400" dirty="0" smtClean="0">
                <a:latin typeface="Arial" pitchFamily="34" charset="0"/>
                <a:ea typeface="굴림" charset="-127"/>
                <a:cs typeface="Arial" pitchFamily="34" charset="0"/>
              </a:rPr>
              <a:t>Interest versus Dividends</a:t>
            </a:r>
          </a:p>
          <a:p>
            <a:pPr marL="319088" lvl="1" indent="-319088" eaLnBrk="1" hangingPunct="1">
              <a:spcBef>
                <a:spcPts val="700"/>
              </a:spcBef>
              <a:buClr>
                <a:schemeClr val="accent2"/>
              </a:buClr>
              <a:buSzPct val="60000"/>
              <a:buFont typeface="Wingdings" pitchFamily="2" charset="2"/>
              <a:buChar char=""/>
              <a:tabLst>
                <a:tab pos="5824538" algn="l"/>
              </a:tabLst>
            </a:pPr>
            <a:r>
              <a:rPr lang="en-US" altLang="ko-KR" sz="2400" dirty="0" smtClean="0">
                <a:latin typeface="Arial" pitchFamily="34" charset="0"/>
                <a:ea typeface="굴림" charset="-127"/>
                <a:cs typeface="Arial" pitchFamily="34" charset="0"/>
              </a:rPr>
              <a:t>Different Types of Debt</a:t>
            </a:r>
          </a:p>
          <a:p>
            <a:pPr lvl="1" eaLnBrk="1" hangingPunct="1">
              <a:tabLst>
                <a:tab pos="5824538" algn="l"/>
              </a:tabLst>
            </a:pPr>
            <a:r>
              <a:rPr lang="en-US" altLang="ko-KR" sz="2400" dirty="0" smtClean="0">
                <a:latin typeface="Arial" pitchFamily="34" charset="0"/>
                <a:ea typeface="굴림" charset="-127"/>
                <a:cs typeface="Arial" pitchFamily="34" charset="0"/>
              </a:rPr>
              <a:t>Direct borrowing or bond issue</a:t>
            </a:r>
          </a:p>
          <a:p>
            <a:pPr lvl="1" eaLnBrk="1" hangingPunct="1">
              <a:tabLst>
                <a:tab pos="5824538" algn="l"/>
              </a:tabLst>
            </a:pPr>
            <a:r>
              <a:rPr lang="en-US" altLang="ko-KR" sz="2400" dirty="0" smtClean="0">
                <a:latin typeface="Arial" pitchFamily="34" charset="0"/>
                <a:ea typeface="굴림" charset="-127"/>
                <a:cs typeface="Arial" pitchFamily="34" charset="0"/>
              </a:rPr>
              <a:t>Sometimes, hard to tell if it is Debt or Equity?</a:t>
            </a:r>
          </a:p>
          <a:p>
            <a:pPr eaLnBrk="1" hangingPunct="1">
              <a:tabLst>
                <a:tab pos="5824538" algn="l"/>
              </a:tabLst>
            </a:pPr>
            <a:r>
              <a:rPr lang="en-US" altLang="ko-KR" sz="2400" dirty="0" smtClean="0">
                <a:latin typeface="Arial" pitchFamily="34" charset="0"/>
                <a:ea typeface="굴림" charset="-127"/>
                <a:cs typeface="Arial" pitchFamily="34" charset="0"/>
              </a:rPr>
              <a:t>Indenture: </a:t>
            </a:r>
          </a:p>
          <a:p>
            <a:pPr lvl="1" eaLnBrk="1" hangingPunct="1">
              <a:tabLst>
                <a:tab pos="5824538" algn="l"/>
              </a:tabLst>
            </a:pPr>
            <a:r>
              <a:rPr lang="en-US" altLang="ko-KR" sz="2400" dirty="0" smtClean="0">
                <a:ea typeface="굴림" charset="-127"/>
              </a:rPr>
              <a:t>The written agreement between the firm and the lender</a:t>
            </a:r>
          </a:p>
          <a:p>
            <a:pPr lvl="1" eaLnBrk="1" hangingPunct="1">
              <a:tabLst>
                <a:tab pos="5824538" algn="l"/>
              </a:tabLst>
            </a:pPr>
            <a:r>
              <a:rPr lang="en-US" altLang="ko-KR" sz="2400" dirty="0" smtClean="0">
                <a:ea typeface="굴림" charset="-127"/>
              </a:rPr>
              <a:t>Sets forth the terms of the loan</a:t>
            </a:r>
            <a:endParaRPr lang="en-US" altLang="ko-KR" sz="2400" dirty="0" smtClean="0">
              <a:latin typeface="Arial" pitchFamily="34" charset="0"/>
              <a:ea typeface="굴림" charset="-127"/>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4755">
                                            <p:txEl>
                                              <p:pRg st="0" end="0"/>
                                            </p:txEl>
                                          </p:spTgt>
                                        </p:tgtEl>
                                        <p:attrNameLst>
                                          <p:attrName>style.visibility</p:attrName>
                                        </p:attrNameLst>
                                      </p:cBhvr>
                                      <p:to>
                                        <p:strVal val="visible"/>
                                      </p:to>
                                    </p:set>
                                    <p:animEffect transition="in" filter="fade">
                                      <p:cBhvr>
                                        <p:cTn id="7" dur="1000"/>
                                        <p:tgtEl>
                                          <p:spTgt spid="714755">
                                            <p:txEl>
                                              <p:pRg st="0" end="0"/>
                                            </p:txEl>
                                          </p:spTgt>
                                        </p:tgtEl>
                                      </p:cBhvr>
                                    </p:animEffect>
                                    <p:anim calcmode="lin" valueType="num">
                                      <p:cBhvr>
                                        <p:cTn id="8" dur="1000" fill="hold"/>
                                        <p:tgtEl>
                                          <p:spTgt spid="71475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475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14755">
                                            <p:txEl>
                                              <p:pRg st="1" end="1"/>
                                            </p:txEl>
                                          </p:spTgt>
                                        </p:tgtEl>
                                        <p:attrNameLst>
                                          <p:attrName>style.visibility</p:attrName>
                                        </p:attrNameLst>
                                      </p:cBhvr>
                                      <p:to>
                                        <p:strVal val="visible"/>
                                      </p:to>
                                    </p:set>
                                    <p:animEffect transition="in" filter="fade">
                                      <p:cBhvr>
                                        <p:cTn id="12" dur="1000"/>
                                        <p:tgtEl>
                                          <p:spTgt spid="714755">
                                            <p:txEl>
                                              <p:pRg st="1" end="1"/>
                                            </p:txEl>
                                          </p:spTgt>
                                        </p:tgtEl>
                                      </p:cBhvr>
                                    </p:animEffect>
                                    <p:anim calcmode="lin" valueType="num">
                                      <p:cBhvr>
                                        <p:cTn id="13" dur="1000" fill="hold"/>
                                        <p:tgtEl>
                                          <p:spTgt spid="71475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714755">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14755">
                                            <p:txEl>
                                              <p:pRg st="2" end="2"/>
                                            </p:txEl>
                                          </p:spTgt>
                                        </p:tgtEl>
                                        <p:attrNameLst>
                                          <p:attrName>style.visibility</p:attrName>
                                        </p:attrNameLst>
                                      </p:cBhvr>
                                      <p:to>
                                        <p:strVal val="visible"/>
                                      </p:to>
                                    </p:set>
                                    <p:animEffect transition="in" filter="fade">
                                      <p:cBhvr>
                                        <p:cTn id="17" dur="1000"/>
                                        <p:tgtEl>
                                          <p:spTgt spid="714755">
                                            <p:txEl>
                                              <p:pRg st="2" end="2"/>
                                            </p:txEl>
                                          </p:spTgt>
                                        </p:tgtEl>
                                      </p:cBhvr>
                                    </p:animEffect>
                                    <p:anim calcmode="lin" valueType="num">
                                      <p:cBhvr>
                                        <p:cTn id="18" dur="1000" fill="hold"/>
                                        <p:tgtEl>
                                          <p:spTgt spid="71475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714755">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714755">
                                            <p:txEl>
                                              <p:pRg st="3" end="3"/>
                                            </p:txEl>
                                          </p:spTgt>
                                        </p:tgtEl>
                                        <p:attrNameLst>
                                          <p:attrName>style.visibility</p:attrName>
                                        </p:attrNameLst>
                                      </p:cBhvr>
                                      <p:to>
                                        <p:strVal val="visible"/>
                                      </p:to>
                                    </p:set>
                                    <p:animEffect transition="in" filter="fade">
                                      <p:cBhvr>
                                        <p:cTn id="22" dur="1000"/>
                                        <p:tgtEl>
                                          <p:spTgt spid="714755">
                                            <p:txEl>
                                              <p:pRg st="3" end="3"/>
                                            </p:txEl>
                                          </p:spTgt>
                                        </p:tgtEl>
                                      </p:cBhvr>
                                    </p:animEffect>
                                    <p:anim calcmode="lin" valueType="num">
                                      <p:cBhvr>
                                        <p:cTn id="23" dur="1000" fill="hold"/>
                                        <p:tgtEl>
                                          <p:spTgt spid="714755">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714755">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714755">
                                            <p:txEl>
                                              <p:pRg st="4" end="4"/>
                                            </p:txEl>
                                          </p:spTgt>
                                        </p:tgtEl>
                                        <p:attrNameLst>
                                          <p:attrName>style.visibility</p:attrName>
                                        </p:attrNameLst>
                                      </p:cBhvr>
                                      <p:to>
                                        <p:strVal val="visible"/>
                                      </p:to>
                                    </p:set>
                                    <p:animEffect transition="in" filter="fade">
                                      <p:cBhvr>
                                        <p:cTn id="27" dur="1000"/>
                                        <p:tgtEl>
                                          <p:spTgt spid="714755">
                                            <p:txEl>
                                              <p:pRg st="4" end="4"/>
                                            </p:txEl>
                                          </p:spTgt>
                                        </p:tgtEl>
                                      </p:cBhvr>
                                    </p:animEffect>
                                    <p:anim calcmode="lin" valueType="num">
                                      <p:cBhvr>
                                        <p:cTn id="28" dur="1000" fill="hold"/>
                                        <p:tgtEl>
                                          <p:spTgt spid="714755">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71475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714755">
                                            <p:txEl>
                                              <p:pRg st="5" end="5"/>
                                            </p:txEl>
                                          </p:spTgt>
                                        </p:tgtEl>
                                        <p:attrNameLst>
                                          <p:attrName>style.visibility</p:attrName>
                                        </p:attrNameLst>
                                      </p:cBhvr>
                                      <p:to>
                                        <p:strVal val="visible"/>
                                      </p:to>
                                    </p:set>
                                    <p:animEffect transition="in" filter="fade">
                                      <p:cBhvr>
                                        <p:cTn id="34" dur="1000"/>
                                        <p:tgtEl>
                                          <p:spTgt spid="714755">
                                            <p:txEl>
                                              <p:pRg st="5" end="5"/>
                                            </p:txEl>
                                          </p:spTgt>
                                        </p:tgtEl>
                                      </p:cBhvr>
                                    </p:animEffect>
                                    <p:anim calcmode="lin" valueType="num">
                                      <p:cBhvr>
                                        <p:cTn id="35" dur="1000" fill="hold"/>
                                        <p:tgtEl>
                                          <p:spTgt spid="714755">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714755">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714755">
                                            <p:txEl>
                                              <p:pRg st="6" end="6"/>
                                            </p:txEl>
                                          </p:spTgt>
                                        </p:tgtEl>
                                        <p:attrNameLst>
                                          <p:attrName>style.visibility</p:attrName>
                                        </p:attrNameLst>
                                      </p:cBhvr>
                                      <p:to>
                                        <p:strVal val="visible"/>
                                      </p:to>
                                    </p:set>
                                    <p:animEffect transition="in" filter="fade">
                                      <p:cBhvr>
                                        <p:cTn id="39" dur="1000"/>
                                        <p:tgtEl>
                                          <p:spTgt spid="714755">
                                            <p:txEl>
                                              <p:pRg st="6" end="6"/>
                                            </p:txEl>
                                          </p:spTgt>
                                        </p:tgtEl>
                                      </p:cBhvr>
                                    </p:animEffect>
                                    <p:anim calcmode="lin" valueType="num">
                                      <p:cBhvr>
                                        <p:cTn id="40" dur="1000" fill="hold"/>
                                        <p:tgtEl>
                                          <p:spTgt spid="714755">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714755">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714755">
                                            <p:txEl>
                                              <p:pRg st="7" end="7"/>
                                            </p:txEl>
                                          </p:spTgt>
                                        </p:tgtEl>
                                        <p:attrNameLst>
                                          <p:attrName>style.visibility</p:attrName>
                                        </p:attrNameLst>
                                      </p:cBhvr>
                                      <p:to>
                                        <p:strVal val="visible"/>
                                      </p:to>
                                    </p:set>
                                    <p:animEffect transition="in" filter="fade">
                                      <p:cBhvr>
                                        <p:cTn id="44" dur="1000"/>
                                        <p:tgtEl>
                                          <p:spTgt spid="714755">
                                            <p:txEl>
                                              <p:pRg st="7" end="7"/>
                                            </p:txEl>
                                          </p:spTgt>
                                        </p:tgtEl>
                                      </p:cBhvr>
                                    </p:animEffect>
                                    <p:anim calcmode="lin" valueType="num">
                                      <p:cBhvr>
                                        <p:cTn id="45" dur="1000" fill="hold"/>
                                        <p:tgtEl>
                                          <p:spTgt spid="714755">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71475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475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ea typeface="굴림" charset="-127"/>
              </a:rPr>
              <a:t>Basic Features of Long-Term Debt</a:t>
            </a:r>
            <a:endParaRPr lang="en-US" dirty="0"/>
          </a:p>
        </p:txBody>
      </p:sp>
      <p:sp>
        <p:nvSpPr>
          <p:cNvPr id="3" name="내용 개체 틀 2"/>
          <p:cNvSpPr>
            <a:spLocks noGrp="1"/>
          </p:cNvSpPr>
          <p:nvPr>
            <p:ph sz="quarter" idx="1"/>
          </p:nvPr>
        </p:nvSpPr>
        <p:spPr/>
        <p:txBody>
          <a:bodyPr/>
          <a:lstStyle/>
          <a:p>
            <a:r>
              <a:rPr lang="en-US" altLang="ko-KR" sz="3200" dirty="0" smtClean="0">
                <a:ea typeface="굴림" charset="-127"/>
              </a:rPr>
              <a:t>The bond indenture usually lists</a:t>
            </a:r>
          </a:p>
          <a:p>
            <a:pPr marL="548640" lvl="1" eaLnBrk="1" fontAlgn="auto" hangingPunct="1">
              <a:lnSpc>
                <a:spcPct val="90000"/>
              </a:lnSpc>
              <a:spcBef>
                <a:spcPts val="370"/>
              </a:spcBef>
              <a:spcAft>
                <a:spcPts val="0"/>
              </a:spcAft>
              <a:buFont typeface="Wingdings 2"/>
              <a:buChar char=""/>
              <a:defRPr/>
            </a:pPr>
            <a:r>
              <a:rPr lang="en-US" altLang="ko-KR" dirty="0" smtClean="0">
                <a:ea typeface="굴림" charset="-127"/>
              </a:rPr>
              <a:t>Amount of Issue, Date of Issue, Maturity</a:t>
            </a:r>
          </a:p>
          <a:p>
            <a:pPr marL="548640" lvl="1" eaLnBrk="1" fontAlgn="auto" hangingPunct="1">
              <a:lnSpc>
                <a:spcPct val="90000"/>
              </a:lnSpc>
              <a:spcBef>
                <a:spcPts val="370"/>
              </a:spcBef>
              <a:spcAft>
                <a:spcPts val="0"/>
              </a:spcAft>
              <a:buFont typeface="Wingdings 2"/>
              <a:buChar char=""/>
              <a:defRPr/>
            </a:pPr>
            <a:r>
              <a:rPr lang="en-US" altLang="ko-KR" dirty="0" smtClean="0">
                <a:ea typeface="굴림" charset="-127"/>
              </a:rPr>
              <a:t>Denomination (Par value)</a:t>
            </a:r>
          </a:p>
          <a:p>
            <a:pPr marL="548640" lvl="1" eaLnBrk="1" fontAlgn="auto" hangingPunct="1">
              <a:lnSpc>
                <a:spcPct val="90000"/>
              </a:lnSpc>
              <a:spcBef>
                <a:spcPts val="370"/>
              </a:spcBef>
              <a:spcAft>
                <a:spcPts val="0"/>
              </a:spcAft>
              <a:buFont typeface="Wingdings 2"/>
              <a:buChar char=""/>
              <a:defRPr/>
            </a:pPr>
            <a:r>
              <a:rPr lang="en-US" altLang="ko-KR" dirty="0" smtClean="0">
                <a:ea typeface="굴림" charset="-127"/>
              </a:rPr>
              <a:t>Annual Coupon, Dates of Coupon Payments</a:t>
            </a:r>
          </a:p>
          <a:p>
            <a:pPr marL="548640" lvl="1" eaLnBrk="1" fontAlgn="auto" hangingPunct="1">
              <a:lnSpc>
                <a:spcPct val="90000"/>
              </a:lnSpc>
              <a:spcBef>
                <a:spcPts val="370"/>
              </a:spcBef>
              <a:spcAft>
                <a:spcPts val="0"/>
              </a:spcAft>
              <a:buFont typeface="Wingdings 2"/>
              <a:buChar char=""/>
              <a:defRPr/>
            </a:pPr>
            <a:r>
              <a:rPr lang="en-US" altLang="ko-KR" dirty="0" smtClean="0">
                <a:ea typeface="굴림" charset="-127"/>
              </a:rPr>
              <a:t>Security</a:t>
            </a:r>
          </a:p>
          <a:p>
            <a:pPr marL="548640" lvl="1" eaLnBrk="1" fontAlgn="auto" hangingPunct="1">
              <a:lnSpc>
                <a:spcPct val="90000"/>
              </a:lnSpc>
              <a:spcBef>
                <a:spcPts val="370"/>
              </a:spcBef>
              <a:spcAft>
                <a:spcPts val="0"/>
              </a:spcAft>
              <a:buFont typeface="Wingdings 2"/>
              <a:buChar char=""/>
              <a:defRPr/>
            </a:pPr>
            <a:r>
              <a:rPr lang="en-US" altLang="ko-KR" dirty="0" smtClean="0">
                <a:ea typeface="굴림" charset="-127"/>
              </a:rPr>
              <a:t>Sinking Funds</a:t>
            </a:r>
          </a:p>
          <a:p>
            <a:pPr marL="548640" lvl="1" eaLnBrk="1" fontAlgn="auto" hangingPunct="1">
              <a:lnSpc>
                <a:spcPct val="90000"/>
              </a:lnSpc>
              <a:spcBef>
                <a:spcPts val="370"/>
              </a:spcBef>
              <a:spcAft>
                <a:spcPts val="0"/>
              </a:spcAft>
              <a:buFont typeface="Wingdings 2"/>
              <a:buChar char=""/>
              <a:defRPr/>
            </a:pPr>
            <a:r>
              <a:rPr lang="en-US" altLang="ko-KR" dirty="0" smtClean="0">
                <a:ea typeface="굴림" charset="-127"/>
              </a:rPr>
              <a:t>Call Provisions</a:t>
            </a:r>
          </a:p>
          <a:p>
            <a:pPr marL="548640" lvl="1" eaLnBrk="1" fontAlgn="auto" hangingPunct="1">
              <a:lnSpc>
                <a:spcPct val="90000"/>
              </a:lnSpc>
              <a:spcBef>
                <a:spcPts val="370"/>
              </a:spcBef>
              <a:spcAft>
                <a:spcPts val="0"/>
              </a:spcAft>
              <a:buFont typeface="Wingdings 2"/>
              <a:buChar char=""/>
              <a:defRPr/>
            </a:pPr>
            <a:r>
              <a:rPr lang="en-US" altLang="ko-KR" dirty="0" smtClean="0">
                <a:ea typeface="굴림" charset="-127"/>
              </a:rPr>
              <a:t>Covenants</a:t>
            </a:r>
          </a:p>
          <a:p>
            <a:r>
              <a:rPr lang="en-US" altLang="ko-KR" sz="3200" dirty="0" smtClean="0">
                <a:ea typeface="굴림" charset="-127"/>
              </a:rPr>
              <a:t>Debt features determined in the markets, and may change over time</a:t>
            </a:r>
          </a:p>
          <a:p>
            <a:pPr marL="548640" lvl="1" eaLnBrk="1" fontAlgn="auto" hangingPunct="1">
              <a:lnSpc>
                <a:spcPct val="90000"/>
              </a:lnSpc>
              <a:spcBef>
                <a:spcPts val="370"/>
              </a:spcBef>
              <a:spcAft>
                <a:spcPts val="0"/>
              </a:spcAft>
              <a:buFont typeface="Wingdings 2"/>
              <a:buChar char=""/>
              <a:defRPr/>
            </a:pPr>
            <a:r>
              <a:rPr lang="en-US" altLang="ko-KR" dirty="0" smtClean="0">
                <a:ea typeface="굴림" charset="-127"/>
              </a:rPr>
              <a:t>Credit Rating, Yield-to-Maturity, Market price</a:t>
            </a:r>
          </a:p>
          <a:p>
            <a:pPr lvl="1"/>
            <a:endParaRPr lang="en-US" altLang="ko-KR" dirty="0" smtClean="0">
              <a:ea typeface="굴림" charset="-127"/>
            </a:endParaRPr>
          </a:p>
          <a:p>
            <a:pPr lvl="1"/>
            <a:endParaRPr lang="en-US" altLang="ko-KR" dirty="0" smtClean="0">
              <a:ea typeface="굴림" charset="-127"/>
            </a:endParaRP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ko-KR" smtClean="0">
                <a:ea typeface="굴림" charset="-127"/>
              </a:rPr>
              <a:t>Different Types of Debt</a:t>
            </a:r>
          </a:p>
        </p:txBody>
      </p:sp>
      <p:sp>
        <p:nvSpPr>
          <p:cNvPr id="4" name="슬라이드 번호 개체 틀 5"/>
          <p:cNvSpPr>
            <a:spLocks noGrp="1"/>
          </p:cNvSpPr>
          <p:nvPr>
            <p:ph type="sldNum" sz="quarter" idx="12"/>
          </p:nvPr>
        </p:nvSpPr>
        <p:spPr/>
        <p:txBody>
          <a:bodyPr>
            <a:normAutofit fontScale="85000" lnSpcReduction="20000"/>
          </a:bodyPr>
          <a:lstStyle/>
          <a:p>
            <a:pPr>
              <a:defRPr/>
            </a:pPr>
            <a:fld id="{F6FA10FD-0A4C-4EB8-8F9C-1158EB6F420D}" type="slidenum">
              <a:rPr lang="ko-KR" altLang="en-US"/>
              <a:pPr>
                <a:defRPr/>
              </a:pPr>
              <a:t>6</a:t>
            </a:fld>
            <a:endParaRPr lang="en-US" altLang="ko-KR"/>
          </a:p>
        </p:txBody>
      </p:sp>
      <p:sp>
        <p:nvSpPr>
          <p:cNvPr id="705539" name="Rectangle 3"/>
          <p:cNvSpPr>
            <a:spLocks noGrp="1" noChangeArrowheads="1"/>
          </p:cNvSpPr>
          <p:nvPr>
            <p:ph sz="quarter" idx="1"/>
          </p:nvPr>
        </p:nvSpPr>
        <p:spPr/>
        <p:txBody>
          <a:bodyPr/>
          <a:lstStyle/>
          <a:p>
            <a:pPr eaLnBrk="1" hangingPunct="1"/>
            <a:r>
              <a:rPr lang="en-US" altLang="ko-KR" smtClean="0">
                <a:ea typeface="굴림" charset="-127"/>
              </a:rPr>
              <a:t>A </a:t>
            </a:r>
            <a:r>
              <a:rPr lang="en-US" altLang="ko-KR" i="1" smtClean="0">
                <a:ea typeface="굴림" charset="-127"/>
              </a:rPr>
              <a:t>debenture</a:t>
            </a:r>
            <a:r>
              <a:rPr lang="en-US" altLang="ko-KR" smtClean="0">
                <a:ea typeface="굴림" charset="-127"/>
              </a:rPr>
              <a:t> is an unsecured corporate debt, whereas a </a:t>
            </a:r>
            <a:r>
              <a:rPr lang="en-US" altLang="ko-KR" i="1" smtClean="0">
                <a:ea typeface="굴림" charset="-127"/>
              </a:rPr>
              <a:t>bond</a:t>
            </a:r>
            <a:r>
              <a:rPr lang="en-US" altLang="ko-KR" smtClean="0">
                <a:ea typeface="굴림" charset="-127"/>
              </a:rPr>
              <a:t> is secured by a mortgage on the corporate property.</a:t>
            </a:r>
          </a:p>
          <a:p>
            <a:pPr eaLnBrk="1" hangingPunct="1"/>
            <a:r>
              <a:rPr lang="en-US" altLang="ko-KR" smtClean="0">
                <a:ea typeface="굴림" charset="-127"/>
              </a:rPr>
              <a:t>A </a:t>
            </a:r>
            <a:r>
              <a:rPr lang="en-US" altLang="ko-KR" i="1" smtClean="0">
                <a:ea typeface="굴림" charset="-127"/>
              </a:rPr>
              <a:t>note</a:t>
            </a:r>
            <a:r>
              <a:rPr lang="en-US" altLang="ko-KR" smtClean="0">
                <a:ea typeface="굴림" charset="-127"/>
              </a:rPr>
              <a:t> usually refers to an unsecured debt with a maturity shorter than that of a debenture, perhaps under 10 years.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05539">
                                            <p:txEl>
                                              <p:pRg st="0" end="0"/>
                                            </p:txEl>
                                          </p:spTgt>
                                        </p:tgtEl>
                                        <p:attrNameLst>
                                          <p:attrName>style.visibility</p:attrName>
                                        </p:attrNameLst>
                                      </p:cBhvr>
                                      <p:to>
                                        <p:strVal val="visible"/>
                                      </p:to>
                                    </p:set>
                                    <p:animEffect transition="in" filter="fade">
                                      <p:cBhvr>
                                        <p:cTn id="7" dur="1000"/>
                                        <p:tgtEl>
                                          <p:spTgt spid="705539">
                                            <p:txEl>
                                              <p:pRg st="0" end="0"/>
                                            </p:txEl>
                                          </p:spTgt>
                                        </p:tgtEl>
                                      </p:cBhvr>
                                    </p:animEffect>
                                    <p:anim calcmode="lin" valueType="num">
                                      <p:cBhvr>
                                        <p:cTn id="8" dur="1000" fill="hold"/>
                                        <p:tgtEl>
                                          <p:spTgt spid="7055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055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05539">
                                            <p:txEl>
                                              <p:pRg st="1" end="1"/>
                                            </p:txEl>
                                          </p:spTgt>
                                        </p:tgtEl>
                                        <p:attrNameLst>
                                          <p:attrName>style.visibility</p:attrName>
                                        </p:attrNameLst>
                                      </p:cBhvr>
                                      <p:to>
                                        <p:strVal val="visible"/>
                                      </p:to>
                                    </p:set>
                                    <p:animEffect transition="in" filter="fade">
                                      <p:cBhvr>
                                        <p:cTn id="14" dur="1000"/>
                                        <p:tgtEl>
                                          <p:spTgt spid="705539">
                                            <p:txEl>
                                              <p:pRg st="1" end="1"/>
                                            </p:txEl>
                                          </p:spTgt>
                                        </p:tgtEl>
                                      </p:cBhvr>
                                    </p:animEffect>
                                    <p:anim calcmode="lin" valueType="num">
                                      <p:cBhvr>
                                        <p:cTn id="15" dur="1000" fill="hold"/>
                                        <p:tgtEl>
                                          <p:spTgt spid="70553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0553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5539"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304800"/>
            <a:ext cx="7696200" cy="685800"/>
          </a:xfrm>
        </p:spPr>
        <p:txBody>
          <a:bodyPr/>
          <a:lstStyle/>
          <a:p>
            <a:pPr eaLnBrk="1" hangingPunct="1"/>
            <a:r>
              <a:rPr lang="en-US" altLang="ko-KR" smtClean="0">
                <a:ea typeface="굴림" charset="-127"/>
              </a:rPr>
              <a:t>Repayment</a:t>
            </a:r>
          </a:p>
        </p:txBody>
      </p:sp>
      <p:sp>
        <p:nvSpPr>
          <p:cNvPr id="4" name="슬라이드 번호 개체 틀 5"/>
          <p:cNvSpPr>
            <a:spLocks noGrp="1"/>
          </p:cNvSpPr>
          <p:nvPr>
            <p:ph type="sldNum" sz="quarter" idx="12"/>
          </p:nvPr>
        </p:nvSpPr>
        <p:spPr/>
        <p:txBody>
          <a:bodyPr>
            <a:normAutofit fontScale="85000" lnSpcReduction="20000"/>
          </a:bodyPr>
          <a:lstStyle/>
          <a:p>
            <a:pPr>
              <a:defRPr/>
            </a:pPr>
            <a:fld id="{5E5C63CD-3449-4270-AA6E-FB0BC2C57B8C}" type="slidenum">
              <a:rPr lang="ko-KR" altLang="en-US"/>
              <a:pPr>
                <a:defRPr/>
              </a:pPr>
              <a:t>7</a:t>
            </a:fld>
            <a:endParaRPr lang="en-US" altLang="ko-KR"/>
          </a:p>
        </p:txBody>
      </p:sp>
      <p:sp>
        <p:nvSpPr>
          <p:cNvPr id="706563" name="Rectangle 3"/>
          <p:cNvSpPr>
            <a:spLocks noGrp="1" noChangeArrowheads="1"/>
          </p:cNvSpPr>
          <p:nvPr>
            <p:ph sz="quarter" idx="1"/>
          </p:nvPr>
        </p:nvSpPr>
        <p:spPr>
          <a:xfrm>
            <a:off x="685800" y="1981200"/>
            <a:ext cx="7696200" cy="3657600"/>
          </a:xfrm>
        </p:spPr>
        <p:txBody>
          <a:bodyPr/>
          <a:lstStyle/>
          <a:p>
            <a:pPr eaLnBrk="1" hangingPunct="1"/>
            <a:r>
              <a:rPr lang="en-US" altLang="ko-KR" dirty="0" smtClean="0">
                <a:ea typeface="굴림" charset="-127"/>
              </a:rPr>
              <a:t>Long-term debt is typically repaid in regular amounts over the life of the debt. The payment of long-term debt by installments is called </a:t>
            </a:r>
            <a:r>
              <a:rPr lang="en-US" altLang="ko-KR" i="1" dirty="0" smtClean="0">
                <a:ea typeface="굴림" charset="-127"/>
              </a:rPr>
              <a:t>amortization.</a:t>
            </a:r>
            <a:r>
              <a:rPr lang="en-US" altLang="ko-KR" dirty="0" smtClean="0">
                <a:ea typeface="굴림" charset="-127"/>
              </a:rPr>
              <a:t> </a:t>
            </a:r>
          </a:p>
          <a:p>
            <a:pPr eaLnBrk="1" hangingPunct="1"/>
            <a:r>
              <a:rPr lang="en-US" altLang="ko-KR" dirty="0" smtClean="0">
                <a:ea typeface="굴림" charset="-127"/>
              </a:rPr>
              <a:t>Amortization is usually arranged by a sinking fund. Each year the corporation places money into a sinking fund, and the money is used to buy back the bonds.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06563">
                                            <p:txEl>
                                              <p:pRg st="0" end="0"/>
                                            </p:txEl>
                                          </p:spTgt>
                                        </p:tgtEl>
                                        <p:attrNameLst>
                                          <p:attrName>style.visibility</p:attrName>
                                        </p:attrNameLst>
                                      </p:cBhvr>
                                      <p:to>
                                        <p:strVal val="visible"/>
                                      </p:to>
                                    </p:set>
                                    <p:animEffect transition="in" filter="fade">
                                      <p:cBhvr>
                                        <p:cTn id="7" dur="1000"/>
                                        <p:tgtEl>
                                          <p:spTgt spid="706563">
                                            <p:txEl>
                                              <p:pRg st="0" end="0"/>
                                            </p:txEl>
                                          </p:spTgt>
                                        </p:tgtEl>
                                      </p:cBhvr>
                                    </p:animEffect>
                                    <p:anim calcmode="lin" valueType="num">
                                      <p:cBhvr>
                                        <p:cTn id="8" dur="1000" fill="hold"/>
                                        <p:tgtEl>
                                          <p:spTgt spid="7065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0656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06563">
                                            <p:txEl>
                                              <p:pRg st="1" end="1"/>
                                            </p:txEl>
                                          </p:spTgt>
                                        </p:tgtEl>
                                        <p:attrNameLst>
                                          <p:attrName>style.visibility</p:attrName>
                                        </p:attrNameLst>
                                      </p:cBhvr>
                                      <p:to>
                                        <p:strVal val="visible"/>
                                      </p:to>
                                    </p:set>
                                    <p:animEffect transition="in" filter="fade">
                                      <p:cBhvr>
                                        <p:cTn id="14" dur="1000"/>
                                        <p:tgtEl>
                                          <p:spTgt spid="706563">
                                            <p:txEl>
                                              <p:pRg st="1" end="1"/>
                                            </p:txEl>
                                          </p:spTgt>
                                        </p:tgtEl>
                                      </p:cBhvr>
                                    </p:animEffect>
                                    <p:anim calcmode="lin" valueType="num">
                                      <p:cBhvr>
                                        <p:cTn id="15" dur="1000" fill="hold"/>
                                        <p:tgtEl>
                                          <p:spTgt spid="70656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0656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6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ko-KR" smtClean="0">
                <a:ea typeface="굴림" charset="-127"/>
              </a:rPr>
              <a:t>Seniority</a:t>
            </a:r>
          </a:p>
        </p:txBody>
      </p:sp>
      <p:sp>
        <p:nvSpPr>
          <p:cNvPr id="4" name="슬라이드 번호 개체 틀 5"/>
          <p:cNvSpPr>
            <a:spLocks noGrp="1"/>
          </p:cNvSpPr>
          <p:nvPr>
            <p:ph type="sldNum" sz="quarter" idx="12"/>
          </p:nvPr>
        </p:nvSpPr>
        <p:spPr/>
        <p:txBody>
          <a:bodyPr>
            <a:normAutofit fontScale="85000" lnSpcReduction="20000"/>
          </a:bodyPr>
          <a:lstStyle/>
          <a:p>
            <a:pPr>
              <a:defRPr/>
            </a:pPr>
            <a:fld id="{67B5AD58-17DF-4BCF-9647-396E5FBB6FF1}" type="slidenum">
              <a:rPr lang="ko-KR" altLang="en-US"/>
              <a:pPr>
                <a:defRPr/>
              </a:pPr>
              <a:t>8</a:t>
            </a:fld>
            <a:endParaRPr lang="en-US" altLang="ko-KR"/>
          </a:p>
        </p:txBody>
      </p:sp>
      <p:sp>
        <p:nvSpPr>
          <p:cNvPr id="707587" name="Rectangle 3"/>
          <p:cNvSpPr>
            <a:spLocks noGrp="1" noChangeArrowheads="1"/>
          </p:cNvSpPr>
          <p:nvPr>
            <p:ph sz="quarter" idx="1"/>
          </p:nvPr>
        </p:nvSpPr>
        <p:spPr/>
        <p:txBody>
          <a:bodyPr/>
          <a:lstStyle/>
          <a:p>
            <a:pPr eaLnBrk="1" hangingPunct="1"/>
            <a:r>
              <a:rPr lang="en-US" altLang="ko-KR" smtClean="0">
                <a:ea typeface="굴림" charset="-127"/>
              </a:rPr>
              <a:t>Seniority indicates preference in position over other lenders.</a:t>
            </a:r>
          </a:p>
          <a:p>
            <a:pPr eaLnBrk="1" hangingPunct="1"/>
            <a:r>
              <a:rPr lang="en-US" altLang="ko-KR" smtClean="0">
                <a:ea typeface="굴림" charset="-127"/>
              </a:rPr>
              <a:t>Some debt is </a:t>
            </a:r>
            <a:r>
              <a:rPr lang="en-US" altLang="ko-KR" i="1" smtClean="0">
                <a:ea typeface="굴림" charset="-127"/>
              </a:rPr>
              <a:t>subordinated.</a:t>
            </a:r>
            <a:r>
              <a:rPr lang="en-US" altLang="ko-KR" smtClean="0">
                <a:ea typeface="굴림" charset="-127"/>
              </a:rPr>
              <a:t> In the event of default, holders of subordinated debt must give preference other specified creditors who are paid first.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07587">
                                            <p:txEl>
                                              <p:pRg st="0" end="0"/>
                                            </p:txEl>
                                          </p:spTgt>
                                        </p:tgtEl>
                                        <p:attrNameLst>
                                          <p:attrName>style.visibility</p:attrName>
                                        </p:attrNameLst>
                                      </p:cBhvr>
                                      <p:to>
                                        <p:strVal val="visible"/>
                                      </p:to>
                                    </p:set>
                                    <p:animEffect transition="in" filter="fade">
                                      <p:cBhvr>
                                        <p:cTn id="7" dur="1000"/>
                                        <p:tgtEl>
                                          <p:spTgt spid="707587">
                                            <p:txEl>
                                              <p:pRg st="0" end="0"/>
                                            </p:txEl>
                                          </p:spTgt>
                                        </p:tgtEl>
                                      </p:cBhvr>
                                    </p:animEffect>
                                    <p:anim calcmode="lin" valueType="num">
                                      <p:cBhvr>
                                        <p:cTn id="8" dur="1000" fill="hold"/>
                                        <p:tgtEl>
                                          <p:spTgt spid="7075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075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07587">
                                            <p:txEl>
                                              <p:pRg st="1" end="1"/>
                                            </p:txEl>
                                          </p:spTgt>
                                        </p:tgtEl>
                                        <p:attrNameLst>
                                          <p:attrName>style.visibility</p:attrName>
                                        </p:attrNameLst>
                                      </p:cBhvr>
                                      <p:to>
                                        <p:strVal val="visible"/>
                                      </p:to>
                                    </p:set>
                                    <p:animEffect transition="in" filter="fade">
                                      <p:cBhvr>
                                        <p:cTn id="14" dur="1000"/>
                                        <p:tgtEl>
                                          <p:spTgt spid="707587">
                                            <p:txEl>
                                              <p:pRg st="1" end="1"/>
                                            </p:txEl>
                                          </p:spTgt>
                                        </p:tgtEl>
                                      </p:cBhvr>
                                    </p:animEffect>
                                    <p:anim calcmode="lin" valueType="num">
                                      <p:cBhvr>
                                        <p:cTn id="15" dur="1000" fill="hold"/>
                                        <p:tgtEl>
                                          <p:spTgt spid="70758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0758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7587"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ko-KR" smtClean="0">
                <a:ea typeface="굴림" charset="-127"/>
              </a:rPr>
              <a:t>Security </a:t>
            </a:r>
          </a:p>
        </p:txBody>
      </p:sp>
      <p:sp>
        <p:nvSpPr>
          <p:cNvPr id="4" name="슬라이드 번호 개체 틀 5"/>
          <p:cNvSpPr>
            <a:spLocks noGrp="1"/>
          </p:cNvSpPr>
          <p:nvPr>
            <p:ph type="sldNum" sz="quarter" idx="12"/>
          </p:nvPr>
        </p:nvSpPr>
        <p:spPr/>
        <p:txBody>
          <a:bodyPr>
            <a:normAutofit fontScale="85000" lnSpcReduction="20000"/>
          </a:bodyPr>
          <a:lstStyle/>
          <a:p>
            <a:pPr>
              <a:defRPr/>
            </a:pPr>
            <a:fld id="{B0EF3FB2-3CD4-4743-A6EA-F2921E77842F}" type="slidenum">
              <a:rPr lang="ko-KR" altLang="en-US"/>
              <a:pPr>
                <a:defRPr/>
              </a:pPr>
              <a:t>9</a:t>
            </a:fld>
            <a:endParaRPr lang="en-US" altLang="ko-KR"/>
          </a:p>
        </p:txBody>
      </p:sp>
      <p:sp>
        <p:nvSpPr>
          <p:cNvPr id="708611" name="Rectangle 3"/>
          <p:cNvSpPr>
            <a:spLocks noGrp="1" noChangeArrowheads="1"/>
          </p:cNvSpPr>
          <p:nvPr>
            <p:ph sz="quarter" idx="1"/>
          </p:nvPr>
        </p:nvSpPr>
        <p:spPr/>
        <p:txBody>
          <a:bodyPr/>
          <a:lstStyle/>
          <a:p>
            <a:pPr eaLnBrk="1" hangingPunct="1"/>
            <a:r>
              <a:rPr lang="en-US" altLang="ko-KR" smtClean="0">
                <a:ea typeface="굴림" charset="-127"/>
              </a:rPr>
              <a:t>Security is a form of attachment to property.</a:t>
            </a:r>
          </a:p>
          <a:p>
            <a:pPr lvl="1" eaLnBrk="1" hangingPunct="1"/>
            <a:r>
              <a:rPr lang="en-US" altLang="ko-KR" smtClean="0">
                <a:ea typeface="굴림" charset="-127"/>
              </a:rPr>
              <a:t>It provides that the property can be sold in event of default to satisfy the debt for which the security is given.</a:t>
            </a:r>
          </a:p>
          <a:p>
            <a:pPr lvl="1" eaLnBrk="1" hangingPunct="1"/>
            <a:r>
              <a:rPr lang="en-US" altLang="ko-KR" smtClean="0">
                <a:ea typeface="굴림" charset="-127"/>
              </a:rPr>
              <a:t>A mortgage is used for security in tangible property.</a:t>
            </a:r>
          </a:p>
          <a:p>
            <a:pPr lvl="1" eaLnBrk="1" hangingPunct="1"/>
            <a:r>
              <a:rPr lang="en-US" altLang="ko-KR" smtClean="0">
                <a:ea typeface="굴림" charset="-127"/>
              </a:rPr>
              <a:t>Debentures are not secured by a mortgage.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08611">
                                            <p:txEl>
                                              <p:pRg st="0" end="0"/>
                                            </p:txEl>
                                          </p:spTgt>
                                        </p:tgtEl>
                                        <p:attrNameLst>
                                          <p:attrName>style.visibility</p:attrName>
                                        </p:attrNameLst>
                                      </p:cBhvr>
                                      <p:to>
                                        <p:strVal val="visible"/>
                                      </p:to>
                                    </p:set>
                                    <p:animEffect transition="in" filter="fade">
                                      <p:cBhvr>
                                        <p:cTn id="7" dur="1000"/>
                                        <p:tgtEl>
                                          <p:spTgt spid="708611">
                                            <p:txEl>
                                              <p:pRg st="0" end="0"/>
                                            </p:txEl>
                                          </p:spTgt>
                                        </p:tgtEl>
                                      </p:cBhvr>
                                    </p:animEffect>
                                    <p:anim calcmode="lin" valueType="num">
                                      <p:cBhvr>
                                        <p:cTn id="8" dur="1000" fill="hold"/>
                                        <p:tgtEl>
                                          <p:spTgt spid="7086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08611">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08611">
                                            <p:txEl>
                                              <p:pRg st="1" end="1"/>
                                            </p:txEl>
                                          </p:spTgt>
                                        </p:tgtEl>
                                        <p:attrNameLst>
                                          <p:attrName>style.visibility</p:attrName>
                                        </p:attrNameLst>
                                      </p:cBhvr>
                                      <p:to>
                                        <p:strVal val="visible"/>
                                      </p:to>
                                    </p:set>
                                    <p:animEffect transition="in" filter="fade">
                                      <p:cBhvr>
                                        <p:cTn id="12" dur="1000"/>
                                        <p:tgtEl>
                                          <p:spTgt spid="708611">
                                            <p:txEl>
                                              <p:pRg st="1" end="1"/>
                                            </p:txEl>
                                          </p:spTgt>
                                        </p:tgtEl>
                                      </p:cBhvr>
                                    </p:animEffect>
                                    <p:anim calcmode="lin" valueType="num">
                                      <p:cBhvr>
                                        <p:cTn id="13" dur="1000" fill="hold"/>
                                        <p:tgtEl>
                                          <p:spTgt spid="708611">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708611">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08611">
                                            <p:txEl>
                                              <p:pRg st="2" end="2"/>
                                            </p:txEl>
                                          </p:spTgt>
                                        </p:tgtEl>
                                        <p:attrNameLst>
                                          <p:attrName>style.visibility</p:attrName>
                                        </p:attrNameLst>
                                      </p:cBhvr>
                                      <p:to>
                                        <p:strVal val="visible"/>
                                      </p:to>
                                    </p:set>
                                    <p:animEffect transition="in" filter="fade">
                                      <p:cBhvr>
                                        <p:cTn id="17" dur="1000"/>
                                        <p:tgtEl>
                                          <p:spTgt spid="708611">
                                            <p:txEl>
                                              <p:pRg st="2" end="2"/>
                                            </p:txEl>
                                          </p:spTgt>
                                        </p:tgtEl>
                                      </p:cBhvr>
                                    </p:animEffect>
                                    <p:anim calcmode="lin" valueType="num">
                                      <p:cBhvr>
                                        <p:cTn id="18" dur="1000" fill="hold"/>
                                        <p:tgtEl>
                                          <p:spTgt spid="708611">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708611">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708611">
                                            <p:txEl>
                                              <p:pRg st="3" end="3"/>
                                            </p:txEl>
                                          </p:spTgt>
                                        </p:tgtEl>
                                        <p:attrNameLst>
                                          <p:attrName>style.visibility</p:attrName>
                                        </p:attrNameLst>
                                      </p:cBhvr>
                                      <p:to>
                                        <p:strVal val="visible"/>
                                      </p:to>
                                    </p:set>
                                    <p:animEffect transition="in" filter="fade">
                                      <p:cBhvr>
                                        <p:cTn id="22" dur="1000"/>
                                        <p:tgtEl>
                                          <p:spTgt spid="708611">
                                            <p:txEl>
                                              <p:pRg st="3" end="3"/>
                                            </p:txEl>
                                          </p:spTgt>
                                        </p:tgtEl>
                                      </p:cBhvr>
                                    </p:animEffect>
                                    <p:anim calcmode="lin" valueType="num">
                                      <p:cBhvr>
                                        <p:cTn id="23" dur="1000" fill="hold"/>
                                        <p:tgtEl>
                                          <p:spTgt spid="708611">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70861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8611"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가을">
  <a:themeElements>
    <a:clrScheme name="가을">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가을">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가을">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가을">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2477</TotalTime>
  <Words>2105</Words>
  <Application>Microsoft Office PowerPoint</Application>
  <PresentationFormat>On-screen Show (4:3)</PresentationFormat>
  <Paragraphs>337</Paragraphs>
  <Slides>36</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38" baseType="lpstr">
      <vt:lpstr>가을</vt:lpstr>
      <vt:lpstr>Equation</vt:lpstr>
      <vt:lpstr>Lecture 3</vt:lpstr>
      <vt:lpstr>Long-Term Financing: An Overview</vt:lpstr>
      <vt:lpstr> The Long-Term Financial Deficit: Firms meet most of it internally (why?) </vt:lpstr>
      <vt:lpstr>Corporate Long-Term Debt: The Basics</vt:lpstr>
      <vt:lpstr>Basic Features of Long-Term Debt</vt:lpstr>
      <vt:lpstr>Different Types of Debt</vt:lpstr>
      <vt:lpstr>Repayment</vt:lpstr>
      <vt:lpstr>Seniority</vt:lpstr>
      <vt:lpstr>Security </vt:lpstr>
      <vt:lpstr>Common Stock</vt:lpstr>
      <vt:lpstr>Common Stock</vt:lpstr>
      <vt:lpstr>Common Stock</vt:lpstr>
      <vt:lpstr>하이트맥주(주)       요약대차대조표   2003.12 </vt:lpstr>
      <vt:lpstr>Par and No-Par Stock</vt:lpstr>
      <vt:lpstr>Authorized vs. Issued Common Stock</vt:lpstr>
      <vt:lpstr>Capital Surplus</vt:lpstr>
      <vt:lpstr>Retained Earnings</vt:lpstr>
      <vt:lpstr>Market Value, Book Value, and Replacement Value</vt:lpstr>
      <vt:lpstr>Shareholders’ Rights</vt:lpstr>
      <vt:lpstr>Cumulative versus majority (or Straight) Voting</vt:lpstr>
      <vt:lpstr>Cumulative vs. Straight Voting: Example</vt:lpstr>
      <vt:lpstr>Proxy Voting</vt:lpstr>
      <vt:lpstr>Dividends</vt:lpstr>
      <vt:lpstr>Classes of Stock</vt:lpstr>
      <vt:lpstr>Interest versus Dividends</vt:lpstr>
      <vt:lpstr>Hybrid securities</vt:lpstr>
      <vt:lpstr>PowerPoint Presentation</vt:lpstr>
      <vt:lpstr>Preferred Stock</vt:lpstr>
      <vt:lpstr>Is Preferred Stock Really Debt?</vt:lpstr>
      <vt:lpstr>The Preferred-Stock Puzzle</vt:lpstr>
      <vt:lpstr>Patterns of Financing</vt:lpstr>
      <vt:lpstr>Patterns of Corporate Financing</vt:lpstr>
      <vt:lpstr>한국기업의 자금조달  </vt:lpstr>
      <vt:lpstr>Patterns of Corporate Financing: Korea</vt:lpstr>
      <vt:lpstr>Patterns of Corporate Financing: Korea</vt:lpstr>
      <vt:lpstr>Recent Trends in Capital Structure</vt:lpstr>
    </vt:vector>
  </TitlesOfParts>
  <Company>The McGraw-Hill Companies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Becky_Szura</dc:creator>
  <cp:lastModifiedBy>Tom</cp:lastModifiedBy>
  <cp:revision>157</cp:revision>
  <dcterms:created xsi:type="dcterms:W3CDTF">2006-08-14T17:16:24Z</dcterms:created>
  <dcterms:modified xsi:type="dcterms:W3CDTF">2010-12-01T20:16:20Z</dcterms:modified>
</cp:coreProperties>
</file>