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0B43A-3DA9-427C-A25F-79394C7F1038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D2FB9-6F95-48EA-9DC0-747E40BAC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FB90-5B72-4C89-8EA6-9692202DC88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제목 및 내용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그림 7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BF99-2176-408D-999A-4A598CA468D6}" type="datetimeFigureOut">
              <a:rPr lang="ko-KR" altLang="en-US" smtClean="0"/>
              <a:pPr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CD224-DE8C-4D7F-88E8-2B8248B37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571472" y="1500174"/>
            <a:ext cx="8215370" cy="1470025"/>
          </a:xfrm>
        </p:spPr>
        <p:txBody>
          <a:bodyPr/>
          <a:lstStyle/>
          <a:p>
            <a:r>
              <a:rPr lang="ko-KR" altLang="en-US" sz="3200" dirty="0" smtClean="0">
                <a:latin typeface="HY목각파임B" pitchFamily="18" charset="-127"/>
                <a:ea typeface="HY목각파임B" pitchFamily="18" charset="-127"/>
              </a:rPr>
              <a:t>양혜경 교수의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한국문학과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0" name="그림 9" descr="로고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2928934"/>
            <a:ext cx="5500726" cy="40011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주차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여성과 생태시의 분석 및 유형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(2)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71480"/>
            <a:ext cx="3500462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소재를 통한 내용분석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7" name="그림 6" descr="로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2071678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여성적 화자가 등장하고 있는 이 작품은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시적 화자의 목소리가 이중적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2857496"/>
            <a:ext cx="8143932" cy="34163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형식적으로 괄호의 </a:t>
            </a:r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처음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끝부분→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청자를 대상으로 하여 의문문의 형태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로 되어 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구체적인 답변을 요구하기 보다는 청자들의 의식의 전환을 요구한다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가운데 부분→ 청자에게 시적 화자의 생각과 느낌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을 들려주고 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시적 화자는 청자와의 의사소통을 고려하기 보다는 시적 화자 자신의 이야기만 일반적으로 전달한다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u="sng" dirty="0" smtClean="0">
                <a:latin typeface="맑은 고딕" pitchFamily="50" charset="-127"/>
                <a:ea typeface="맑은 고딕" pitchFamily="50" charset="-127"/>
              </a:rPr>
              <a:t>조용하게 자신의 내면 이야기를 고백하면서 시적 화자의 세계를 드러낸다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이렇게 시적 화자는</a:t>
            </a:r>
            <a:r>
              <a:rPr lang="ko-KR" altLang="en-US" u="sng" dirty="0" smtClean="0">
                <a:latin typeface="맑은 고딕" pitchFamily="50" charset="-127"/>
                <a:ea typeface="맑은 고딕" pitchFamily="50" charset="-127"/>
              </a:rPr>
              <a:t> 여성적 어조를 통해 자신의 내면세계를 고백하는 형태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사용했다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그리고 </a:t>
            </a:r>
            <a:r>
              <a:rPr lang="ko-KR" altLang="en-US" u="sng" dirty="0" smtClean="0">
                <a:latin typeface="맑은 고딕" pitchFamily="50" charset="-127"/>
                <a:ea typeface="맑은 고딕" pitchFamily="50" charset="-127"/>
              </a:rPr>
              <a:t>의문형이나 평서형 종결어미를 사용하면서도 존칭화법을 사용하여 청자의 반응을 존중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1428736"/>
            <a:ext cx="400052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tx2"/>
                </a:solidFill>
                <a:latin typeface="HY바다M" pitchFamily="18" charset="-127"/>
                <a:ea typeface="HY바다M" pitchFamily="18" charset="-127"/>
              </a:rPr>
              <a:t>이 작품의 특징적인 </a:t>
            </a:r>
            <a:r>
              <a:rPr lang="en-US" altLang="ko-KR" sz="2400" b="1" dirty="0" smtClean="0">
                <a:solidFill>
                  <a:schemeClr val="tx2"/>
                </a:solidFill>
                <a:latin typeface="HY바다M" pitchFamily="18" charset="-127"/>
                <a:ea typeface="HY바다M" pitchFamily="18" charset="-127"/>
              </a:rPr>
              <a:t>‘</a:t>
            </a:r>
            <a:r>
              <a:rPr lang="ko-KR" altLang="en-US" sz="2400" b="1" dirty="0" smtClean="0">
                <a:solidFill>
                  <a:schemeClr val="tx2"/>
                </a:solidFill>
                <a:latin typeface="HY바다M" pitchFamily="18" charset="-127"/>
                <a:ea typeface="HY바다M" pitchFamily="18" charset="-127"/>
              </a:rPr>
              <a:t>화자</a:t>
            </a:r>
            <a:r>
              <a:rPr lang="en-US" altLang="ko-KR" sz="2400" b="1" dirty="0" smtClean="0">
                <a:solidFill>
                  <a:schemeClr val="tx2"/>
                </a:solidFill>
                <a:latin typeface="HY바다M" pitchFamily="18" charset="-127"/>
                <a:ea typeface="HY바다M" pitchFamily="18" charset="-127"/>
              </a:rPr>
              <a:t>’</a:t>
            </a:r>
          </a:p>
        </p:txBody>
      </p:sp>
      <p:pic>
        <p:nvPicPr>
          <p:cNvPr id="7171" name="Picture 3" descr="C:\Documents and Settings\user\Local Settings\Temporary Internet Files\Content.IE5\ME6ITILE\MM90030335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72264" y="785794"/>
            <a:ext cx="85725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5720" y="500042"/>
            <a:ext cx="5214974" cy="500066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  <a:cs typeface="+mj-cs"/>
              </a:rPr>
              <a:t>3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목각파임B" pitchFamily="18" charset="-127"/>
                <a:ea typeface="HY목각파임B" pitchFamily="18" charset="-127"/>
                <a:cs typeface="+mj-cs"/>
              </a:rPr>
              <a:t>) 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목각파임B" pitchFamily="18" charset="-127"/>
                <a:ea typeface="HY목각파임B" pitchFamily="18" charset="-127"/>
                <a:cs typeface="+mj-cs"/>
              </a:rPr>
              <a:t>생명력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  <a:cs typeface="+mj-cs"/>
              </a:rPr>
              <a:t>의 원천으로서의 여성성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목각파임B" pitchFamily="18" charset="-127"/>
              <a:ea typeface="HY목각파임B" pitchFamily="18" charset="-127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357298"/>
            <a:ext cx="5572164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자본주의 사회는 성장을 위해 여성의 인력을 필요로 함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857364"/>
            <a:ext cx="6500858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여성들도 자신의 능력을 사회에서 필요한 전문적 능력으로 갖추게 됨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071538" y="1857364"/>
            <a:ext cx="571504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0"/>
          <p:cNvGrpSpPr/>
          <p:nvPr/>
        </p:nvGrpSpPr>
        <p:grpSpPr>
          <a:xfrm>
            <a:off x="928662" y="2643182"/>
            <a:ext cx="7286676" cy="1834518"/>
            <a:chOff x="1214414" y="2643182"/>
            <a:chExt cx="7286676" cy="1834518"/>
          </a:xfrm>
        </p:grpSpPr>
        <p:sp>
          <p:nvSpPr>
            <p:cNvPr id="9" name="TextBox 8"/>
            <p:cNvSpPr txBox="1"/>
            <p:nvPr/>
          </p:nvSpPr>
          <p:spPr>
            <a:xfrm>
              <a:off x="1214414" y="3000372"/>
              <a:ext cx="7286676" cy="14773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0070C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endParaRPr lang="en-US" altLang="ko-KR" dirty="0" smtClean="0"/>
            </a:p>
            <a:p>
              <a:pPr>
                <a:buFont typeface="Wingdings" pitchFamily="2" charset="2"/>
                <a:buChar char="§"/>
              </a:pPr>
              <a:r>
                <a:rPr lang="en-US" altLang="ko-KR" dirty="0" smtClean="0"/>
                <a:t> </a:t>
              </a:r>
              <a:r>
                <a:rPr lang="ko-KR" altLang="en-US" dirty="0" smtClean="0"/>
                <a:t>권력이나 무기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성기가 아니라 이해와 사랑이 무기</a:t>
              </a:r>
              <a:endParaRPr lang="en-US" altLang="ko-KR" dirty="0" smtClean="0"/>
            </a:p>
            <a:p>
              <a:pPr>
                <a:buFont typeface="Wingdings" pitchFamily="2" charset="2"/>
                <a:buChar char="§"/>
              </a:pPr>
              <a:r>
                <a:rPr lang="en-US" altLang="ko-KR" dirty="0" smtClean="0"/>
                <a:t> </a:t>
              </a:r>
              <a:r>
                <a:rPr lang="ko-KR" altLang="en-US" dirty="0" smtClean="0"/>
                <a:t>타인들의 상처를 자신의 상처로 공감함으로부터 타인과 소통 가능</a:t>
              </a:r>
              <a:endParaRPr lang="en-US" altLang="ko-KR" dirty="0" smtClean="0"/>
            </a:p>
            <a:p>
              <a:pPr>
                <a:buFont typeface="Wingdings" pitchFamily="2" charset="2"/>
                <a:buChar char="§"/>
              </a:pPr>
              <a:r>
                <a:rPr lang="en-US" altLang="ko-KR" dirty="0" smtClean="0"/>
                <a:t> </a:t>
              </a:r>
              <a:r>
                <a:rPr lang="ko-KR" altLang="en-US" dirty="0" smtClean="0"/>
                <a:t>소통을 바탕으로 다양한 문제를 해결해 낼 수 있는 에너지 발산</a:t>
              </a:r>
              <a:endParaRPr lang="en-US" altLang="ko-KR" dirty="0" smtClean="0"/>
            </a:p>
            <a:p>
              <a:pPr>
                <a:buFont typeface="Wingdings" pitchFamily="2" charset="2"/>
                <a:buChar char="§"/>
              </a:pPr>
              <a:endParaRPr lang="en-US" altLang="ko-KR" dirty="0" smtClean="0"/>
            </a:p>
          </p:txBody>
        </p:sp>
        <p:sp>
          <p:nvSpPr>
            <p:cNvPr id="8" name="타원 7"/>
            <p:cNvSpPr/>
            <p:nvPr/>
          </p:nvSpPr>
          <p:spPr>
            <a:xfrm>
              <a:off x="3786182" y="2643182"/>
              <a:ext cx="2071702" cy="57150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여성</a:t>
              </a:r>
              <a:endParaRPr lang="ko-KR" alt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43042" y="4714884"/>
            <a:ext cx="6000792" cy="135421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b="1" dirty="0" smtClean="0">
                <a:solidFill>
                  <a:schemeClr val="tx2"/>
                </a:solidFill>
              </a:rPr>
              <a:t>(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예시작품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 smtClean="0"/>
              <a:t>김정란 「사랑으로 나는」</a:t>
            </a:r>
            <a:endParaRPr lang="en-US" altLang="ko-KR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 err="1" smtClean="0"/>
              <a:t>나희덕</a:t>
            </a:r>
            <a:r>
              <a:rPr lang="ko-KR" altLang="en-US" sz="1600" dirty="0" smtClean="0"/>
              <a:t> 「어떤 출토」</a:t>
            </a:r>
            <a:endParaRPr lang="en-US" altLang="ko-KR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 smtClean="0"/>
              <a:t>김선우 「여러 겹의 허기 속에 죽은 달이 나를 깨워」</a:t>
            </a:r>
            <a:endParaRPr lang="en-US" altLang="ko-KR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 smtClean="0"/>
              <a:t>허수경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「</a:t>
            </a:r>
            <a:r>
              <a:rPr lang="ko-KR" altLang="en-US" sz="1600" dirty="0" err="1" smtClean="0"/>
              <a:t>폐병쟁이</a:t>
            </a:r>
            <a:r>
              <a:rPr lang="ko-KR" altLang="en-US" sz="1600" dirty="0" smtClean="0"/>
              <a:t> 내 사내」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71480"/>
            <a:ext cx="2143140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소재파악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3643338" cy="5047536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물고기들이 물속에서</a:t>
            </a:r>
            <a:endParaRPr lang="en-US" altLang="ko-KR" sz="1400" dirty="0" smtClean="0"/>
          </a:p>
          <a:p>
            <a:r>
              <a:rPr lang="ko-KR" altLang="en-US" sz="1400" dirty="0" smtClean="0"/>
              <a:t>물을 먹지 못하고</a:t>
            </a:r>
            <a:endParaRPr lang="en-US" altLang="ko-KR" sz="1400" dirty="0" smtClean="0"/>
          </a:p>
          <a:p>
            <a:r>
              <a:rPr lang="ko-KR" altLang="en-US" sz="1400" dirty="0" smtClean="0"/>
              <a:t>둥둥 떠내려갈 때</a:t>
            </a:r>
            <a:endParaRPr lang="en-US" altLang="ko-KR" sz="1400" dirty="0" smtClean="0"/>
          </a:p>
          <a:p>
            <a:r>
              <a:rPr lang="ko-KR" altLang="en-US" sz="1400" dirty="0" smtClean="0"/>
              <a:t>깊은 바다</a:t>
            </a:r>
            <a:endParaRPr lang="en-US" altLang="ko-KR" sz="1400" dirty="0" smtClean="0"/>
          </a:p>
          <a:p>
            <a:r>
              <a:rPr lang="ko-KR" altLang="en-US" sz="1400" dirty="0" smtClean="0"/>
              <a:t>바닥이 없는 바다의 물고기들이</a:t>
            </a:r>
            <a:endParaRPr lang="en-US" altLang="ko-KR" sz="1400" dirty="0" smtClean="0"/>
          </a:p>
          <a:p>
            <a:r>
              <a:rPr lang="ko-KR" altLang="en-US" sz="1400" dirty="0" smtClean="0"/>
              <a:t>물속에서 물에 빠져 허우적거릴 때</a:t>
            </a:r>
            <a:endParaRPr lang="en-US" altLang="ko-KR" sz="1400" dirty="0" smtClean="0"/>
          </a:p>
          <a:p>
            <a:r>
              <a:rPr lang="ko-KR" altLang="en-US" sz="1400" dirty="0" smtClean="0"/>
              <a:t>결국은 엄마를 잃고 모든 물고기들이</a:t>
            </a:r>
            <a:endParaRPr lang="en-US" altLang="ko-KR" sz="1400" dirty="0" smtClean="0"/>
          </a:p>
          <a:p>
            <a:r>
              <a:rPr lang="ko-KR" altLang="en-US" sz="1400" dirty="0" smtClean="0"/>
              <a:t>물속에서 목이 마를 때</a:t>
            </a:r>
            <a:endParaRPr lang="en-US" altLang="ko-KR" sz="1400" dirty="0" smtClean="0"/>
          </a:p>
          <a:p>
            <a:r>
              <a:rPr lang="ko-KR" altLang="en-US" sz="1400" dirty="0" smtClean="0"/>
              <a:t>급히 브래지어를 </a:t>
            </a:r>
            <a:r>
              <a:rPr lang="ko-KR" altLang="en-US" sz="1400" dirty="0" err="1" smtClean="0"/>
              <a:t>밀쳐올리고</a:t>
            </a:r>
            <a:endParaRPr lang="en-US" altLang="ko-KR" sz="1400" dirty="0" smtClean="0"/>
          </a:p>
          <a:p>
            <a:r>
              <a:rPr lang="ko-KR" altLang="en-US" sz="1400" dirty="0" smtClean="0"/>
              <a:t>물고기에게 젖을 먹이는 여자</a:t>
            </a:r>
            <a:endParaRPr lang="en-US" altLang="ko-KR" sz="1400" dirty="0" smtClean="0"/>
          </a:p>
          <a:p>
            <a:r>
              <a:rPr lang="ko-KR" altLang="en-US" sz="1400" dirty="0" smtClean="0"/>
              <a:t>첫아기를 낳은 젊은 엄마처럼</a:t>
            </a:r>
            <a:endParaRPr lang="en-US" altLang="ko-KR" sz="1400" dirty="0" smtClean="0"/>
          </a:p>
          <a:p>
            <a:r>
              <a:rPr lang="ko-KR" altLang="en-US" sz="1400" dirty="0" smtClean="0"/>
              <a:t>튼튼한 젖가슴을 드러내고</a:t>
            </a:r>
            <a:endParaRPr lang="en-US" altLang="ko-KR" sz="1400" dirty="0" smtClean="0"/>
          </a:p>
          <a:p>
            <a:r>
              <a:rPr lang="ko-KR" altLang="en-US" sz="1400" dirty="0" smtClean="0"/>
              <a:t>물고기에게 배불리 젖을 먹이는 여자</a:t>
            </a:r>
            <a:endParaRPr lang="en-US" altLang="ko-KR" sz="1400" dirty="0" smtClean="0"/>
          </a:p>
          <a:p>
            <a:r>
              <a:rPr lang="ko-KR" altLang="en-US" sz="1400" dirty="0" smtClean="0"/>
              <a:t>망망한 바다</a:t>
            </a:r>
            <a:endParaRPr lang="en-US" altLang="ko-KR" sz="1400" dirty="0" smtClean="0"/>
          </a:p>
          <a:p>
            <a:r>
              <a:rPr lang="ko-KR" altLang="en-US" sz="1400" dirty="0" smtClean="0"/>
              <a:t>갈매기도 없는 바다의 물고기들이</a:t>
            </a:r>
            <a:endParaRPr lang="en-US" altLang="ko-KR" sz="1400" dirty="0" smtClean="0"/>
          </a:p>
          <a:p>
            <a:r>
              <a:rPr lang="ko-KR" altLang="en-US" sz="1400" dirty="0" smtClean="0"/>
              <a:t>수평선에 목이 걸려 죽어갈 때에도</a:t>
            </a:r>
            <a:endParaRPr lang="en-US" altLang="ko-KR" sz="1400" dirty="0" smtClean="0"/>
          </a:p>
          <a:p>
            <a:r>
              <a:rPr lang="ko-KR" altLang="en-US" sz="1400" dirty="0" smtClean="0"/>
              <a:t>수평선을 풀어주고</a:t>
            </a:r>
            <a:endParaRPr lang="en-US" altLang="ko-KR" sz="1400" dirty="0" smtClean="0"/>
          </a:p>
          <a:p>
            <a:r>
              <a:rPr lang="ko-KR" altLang="en-US" sz="1400" dirty="0" err="1" smtClean="0"/>
              <a:t>하루종일</a:t>
            </a:r>
            <a:r>
              <a:rPr lang="ko-KR" altLang="en-US" sz="1400" dirty="0" smtClean="0"/>
              <a:t> 젖을 먹이는 여자</a:t>
            </a:r>
            <a:endParaRPr lang="en-US" altLang="ko-KR" sz="1400" dirty="0" smtClean="0"/>
          </a:p>
          <a:p>
            <a:r>
              <a:rPr lang="ko-KR" altLang="en-US" sz="1400" dirty="0" smtClean="0"/>
              <a:t>나 그 여자에게 다가가</a:t>
            </a:r>
            <a:endParaRPr lang="en-US" altLang="ko-KR" sz="1400" dirty="0" smtClean="0"/>
          </a:p>
          <a:p>
            <a:r>
              <a:rPr lang="ko-KR" altLang="en-US" sz="1400" dirty="0" smtClean="0"/>
              <a:t>젖 달라고 우네</a:t>
            </a:r>
            <a:endParaRPr lang="en-US" altLang="ko-KR" sz="1400" dirty="0" smtClean="0"/>
          </a:p>
          <a:p>
            <a:r>
              <a:rPr lang="ko-KR" altLang="en-US" sz="1400" dirty="0" smtClean="0"/>
              <a:t>아기처럼</a:t>
            </a:r>
            <a:endParaRPr lang="en-US" altLang="ko-KR" sz="1400" dirty="0" smtClean="0"/>
          </a:p>
          <a:p>
            <a:pPr algn="r"/>
            <a:endParaRPr lang="en-US" altLang="ko-KR" sz="1400" dirty="0" smtClean="0"/>
          </a:p>
          <a:p>
            <a:pPr algn="r"/>
            <a:r>
              <a:rPr lang="en-US" altLang="ko-KR" sz="1400" dirty="0" smtClean="0"/>
              <a:t>- </a:t>
            </a:r>
            <a:r>
              <a:rPr lang="ko-KR" altLang="en-US" sz="1400" dirty="0" smtClean="0"/>
              <a:t>정호승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「물고기에게 젖을 먹이는 여자」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121442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[</a:t>
            </a:r>
            <a:r>
              <a:rPr lang="ko-KR" altLang="en-US" b="1" dirty="0" smtClean="0">
                <a:solidFill>
                  <a:schemeClr val="tx2"/>
                </a:solidFill>
              </a:rPr>
              <a:t>소재파악</a:t>
            </a:r>
            <a:r>
              <a:rPr lang="en-US" altLang="ko-KR" b="1" dirty="0" smtClean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4810" y="1714488"/>
            <a:ext cx="4714908" cy="455509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ffectLst>
                  <a:outerShdw dist="50800" dir="12900000" sx="92000" sy="92000" algn="ctr" rotWithShape="0">
                    <a:srgbClr val="000000">
                      <a:alpha val="46000"/>
                    </a:srgbClr>
                  </a:outerShdw>
                </a:effectLst>
              </a:rPr>
              <a:t>이 작품의 </a:t>
            </a:r>
            <a:r>
              <a:rPr lang="en-US" altLang="ko-KR" b="1" dirty="0" smtClean="0">
                <a:effectLst>
                  <a:outerShdw dist="50800" dir="12900000" sx="92000" sy="92000" algn="ctr" rotWithShape="0">
                    <a:srgbClr val="000000">
                      <a:alpha val="46000"/>
                    </a:srgbClr>
                  </a:outerShdw>
                </a:effectLst>
              </a:rPr>
              <a:t>‘</a:t>
            </a:r>
            <a:r>
              <a:rPr lang="ko-KR" altLang="en-US" b="1" dirty="0" smtClean="0">
                <a:effectLst>
                  <a:outerShdw dist="50800" dir="12900000" sx="92000" sy="92000" algn="ctr" rotWithShape="0">
                    <a:srgbClr val="000000">
                      <a:alpha val="46000"/>
                    </a:srgbClr>
                  </a:outerShdw>
                </a:effectLst>
              </a:rPr>
              <a:t>여성</a:t>
            </a:r>
            <a:r>
              <a:rPr lang="en-US" altLang="ko-KR" b="1" dirty="0" smtClean="0">
                <a:effectLst>
                  <a:outerShdw dist="50800" dir="12900000" sx="92000" sy="92000" algn="ctr" rotWithShape="0">
                    <a:srgbClr val="000000">
                      <a:alpha val="46000"/>
                    </a:srgbClr>
                  </a:outerShdw>
                </a:effectLst>
              </a:rPr>
              <a:t>’</a:t>
            </a:r>
          </a:p>
          <a:p>
            <a:endParaRPr lang="en-US" altLang="ko-KR" dirty="0" smtClean="0"/>
          </a:p>
          <a:p>
            <a:pPr algn="ctr"/>
            <a:r>
              <a:rPr lang="ko-KR" altLang="en-US" i="1" dirty="0" smtClean="0"/>
              <a:t>첫 아기를 낳았을 때의 감동</a:t>
            </a:r>
            <a:endParaRPr lang="en-US" altLang="ko-KR" i="1" dirty="0" smtClean="0"/>
          </a:p>
          <a:p>
            <a:pPr algn="ctr"/>
            <a:r>
              <a:rPr lang="ko-KR" altLang="en-US" i="1" dirty="0" smtClean="0"/>
              <a:t> </a:t>
            </a:r>
            <a:r>
              <a:rPr lang="en-US" altLang="ko-KR" i="1" dirty="0" smtClean="0"/>
              <a:t>+</a:t>
            </a:r>
            <a:r>
              <a:rPr lang="ko-KR" altLang="en-US" i="1" dirty="0" smtClean="0"/>
              <a:t> </a:t>
            </a:r>
            <a:endParaRPr lang="en-US" altLang="ko-KR" i="1" dirty="0" smtClean="0"/>
          </a:p>
          <a:p>
            <a:pPr algn="ctr"/>
            <a:r>
              <a:rPr lang="ko-KR" altLang="en-US" i="1" dirty="0" smtClean="0"/>
              <a:t>신비로움을 느끼는 존재</a:t>
            </a:r>
            <a:endParaRPr lang="en-US" altLang="ko-KR" i="1" dirty="0" smtClean="0"/>
          </a:p>
          <a:p>
            <a:pPr algn="ctr"/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sz="1600" dirty="0" smtClean="0"/>
              <a:t> 여자는 인간과 자연의 </a:t>
            </a:r>
            <a:r>
              <a:rPr lang="ko-KR" altLang="en-US" sz="1600" dirty="0" smtClean="0">
                <a:solidFill>
                  <a:schemeClr val="tx2"/>
                </a:solidFill>
              </a:rPr>
              <a:t>상호 교감 능력에 근거한 </a:t>
            </a:r>
            <a:r>
              <a:rPr lang="ko-KR" altLang="en-US" sz="1600" dirty="0" smtClean="0"/>
              <a:t>인식을 바탕으로 </a:t>
            </a:r>
            <a:r>
              <a:rPr lang="en-US" altLang="ko-KR" sz="1600" dirty="0" smtClean="0">
                <a:solidFill>
                  <a:schemeClr val="tx2"/>
                </a:solidFill>
              </a:rPr>
              <a:t>‘</a:t>
            </a:r>
            <a:r>
              <a:rPr lang="ko-KR" altLang="en-US" sz="1600" dirty="0" smtClean="0">
                <a:solidFill>
                  <a:schemeClr val="tx2"/>
                </a:solidFill>
              </a:rPr>
              <a:t>물고기</a:t>
            </a:r>
            <a:r>
              <a:rPr lang="en-US" altLang="ko-KR" sz="1600" dirty="0" smtClean="0">
                <a:solidFill>
                  <a:schemeClr val="tx2"/>
                </a:solidFill>
              </a:rPr>
              <a:t>’</a:t>
            </a:r>
            <a:r>
              <a:rPr lang="ko-KR" altLang="en-US" sz="1600" dirty="0" smtClean="0">
                <a:solidFill>
                  <a:schemeClr val="tx2"/>
                </a:solidFill>
              </a:rPr>
              <a:t>를 소외시키지 않는다</a:t>
            </a:r>
            <a:r>
              <a:rPr lang="en-US" altLang="ko-KR" sz="1600" dirty="0" smtClean="0"/>
              <a:t>.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‘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나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’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 또한 내가 아닌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내 가족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내가 모르는 어떤 이와 생명을 나누고 싶다</a:t>
            </a:r>
            <a:r>
              <a:rPr lang="en-US" altLang="ko-KR" sz="1600" dirty="0" smtClean="0"/>
              <a:t>. </a:t>
            </a:r>
            <a:r>
              <a:rPr lang="ko-KR" altLang="en-US" sz="1600" b="1" u="sng" dirty="0" smtClean="0">
                <a:solidFill>
                  <a:schemeClr val="tx2"/>
                </a:solidFill>
              </a:rPr>
              <a:t>내가 자연으로부터 무상으로 받은 생명력을 누군가의 생명을 되살리는 데 사용하고 싶다</a:t>
            </a:r>
            <a:r>
              <a:rPr lang="en-US" altLang="ko-KR" sz="1600" b="1" u="sng" dirty="0" smtClean="0">
                <a:solidFill>
                  <a:schemeClr val="tx2"/>
                </a:solidFill>
              </a:rPr>
              <a:t>.</a:t>
            </a:r>
          </a:p>
          <a:p>
            <a:endParaRPr lang="en-US" altLang="ko-KR" sz="1600" b="1" u="sng" dirty="0" smtClean="0">
              <a:solidFill>
                <a:schemeClr val="tx2"/>
              </a:solidFill>
            </a:endParaRPr>
          </a:p>
          <a:p>
            <a:r>
              <a:rPr lang="en-US" altLang="ko-KR" sz="1600" dirty="0" smtClean="0"/>
              <a:t>‘</a:t>
            </a:r>
            <a:r>
              <a:rPr lang="ko-KR" altLang="en-US" sz="1600" dirty="0" smtClean="0"/>
              <a:t>나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는 그 여자 앞에서 아기와 같이 순수한 모습으로 변함</a:t>
            </a:r>
            <a:r>
              <a:rPr lang="en-US" altLang="ko-KR" sz="1600" dirty="0" smtClean="0"/>
              <a:t> </a:t>
            </a:r>
            <a:r>
              <a:rPr lang="ko-KR" altLang="en-US" sz="2000" b="1" dirty="0" smtClean="0"/>
              <a:t>→</a:t>
            </a:r>
            <a:r>
              <a:rPr lang="ko-KR" altLang="en-US" sz="1600" dirty="0" smtClean="0"/>
              <a:t> </a:t>
            </a:r>
            <a:r>
              <a:rPr lang="ko-KR" altLang="en-US" sz="1600" b="1" dirty="0" smtClean="0"/>
              <a:t>아기처럼</a:t>
            </a:r>
            <a:r>
              <a:rPr lang="ko-KR" altLang="en-US" sz="16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순수한 자연의 본능에 충실한 삶</a:t>
            </a:r>
            <a:r>
              <a:rPr lang="ko-KR" altLang="en-US" sz="1600" b="1" dirty="0" smtClean="0"/>
              <a:t>을 살아가고자 함</a:t>
            </a:r>
            <a:r>
              <a:rPr lang="en-US" altLang="ko-KR" sz="1600" b="1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214422"/>
            <a:ext cx="5572164" cy="461665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HY바다M" pitchFamily="18" charset="-127"/>
                <a:ea typeface="HY바다M" pitchFamily="18" charset="-127"/>
              </a:rPr>
              <a:t>근대 사회의 </a:t>
            </a:r>
            <a:r>
              <a:rPr lang="en-US" altLang="ko-KR" sz="2400" b="1" dirty="0" smtClean="0">
                <a:latin typeface="HY바다M" pitchFamily="18" charset="-127"/>
                <a:ea typeface="HY바다M" pitchFamily="18" charset="-127"/>
              </a:rPr>
              <a:t>‘</a:t>
            </a:r>
            <a:r>
              <a:rPr lang="ko-KR" altLang="en-US" sz="2400" b="1" dirty="0" smtClean="0">
                <a:latin typeface="HY바다M" pitchFamily="18" charset="-127"/>
                <a:ea typeface="HY바다M" pitchFamily="18" charset="-127"/>
              </a:rPr>
              <a:t>여성</a:t>
            </a:r>
            <a:r>
              <a:rPr lang="en-US" altLang="ko-KR" sz="2400" b="1" dirty="0" smtClean="0">
                <a:latin typeface="HY바다M" pitchFamily="18" charset="-127"/>
                <a:ea typeface="HY바다M" pitchFamily="18" charset="-127"/>
              </a:rPr>
              <a:t>’</a:t>
            </a:r>
            <a:r>
              <a:rPr lang="ko-KR" altLang="en-US" sz="2400" b="1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2400" b="1" dirty="0" err="1" smtClean="0">
                <a:latin typeface="HY바다M" pitchFamily="18" charset="-127"/>
                <a:ea typeface="HY바다M" pitchFamily="18" charset="-127"/>
              </a:rPr>
              <a:t>vs</a:t>
            </a:r>
            <a:r>
              <a:rPr lang="en-US" altLang="ko-KR" sz="2400" b="1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2400" b="1" dirty="0" smtClean="0">
                <a:latin typeface="HY바다M" pitchFamily="18" charset="-127"/>
                <a:ea typeface="HY바다M" pitchFamily="18" charset="-127"/>
              </a:rPr>
              <a:t>작품 속 </a:t>
            </a:r>
            <a:r>
              <a:rPr lang="en-US" altLang="ko-KR" sz="2400" b="1" dirty="0" smtClean="0">
                <a:latin typeface="HY바다M" pitchFamily="18" charset="-127"/>
                <a:ea typeface="HY바다M" pitchFamily="18" charset="-127"/>
              </a:rPr>
              <a:t>‘</a:t>
            </a:r>
            <a:r>
              <a:rPr lang="ko-KR" altLang="en-US" sz="2400" b="1" dirty="0" smtClean="0">
                <a:latin typeface="HY바다M" pitchFamily="18" charset="-127"/>
                <a:ea typeface="HY바다M" pitchFamily="18" charset="-127"/>
              </a:rPr>
              <a:t>여성</a:t>
            </a:r>
            <a:r>
              <a:rPr lang="en-US" altLang="ko-KR" sz="2400" b="1" dirty="0" smtClean="0">
                <a:latin typeface="HY바다M" pitchFamily="18" charset="-127"/>
                <a:ea typeface="HY바다M" pitchFamily="18" charset="-127"/>
              </a:rPr>
              <a:t>’ </a:t>
            </a:r>
            <a:endParaRPr lang="ko-KR" altLang="en-US" sz="2400" b="1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214554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근대 사회 여성들은 각종 피임기구로 </a:t>
            </a:r>
            <a:r>
              <a:rPr lang="ko-KR" altLang="en-US" b="1" dirty="0" smtClean="0"/>
              <a:t>신체는 상처</a:t>
            </a:r>
            <a:r>
              <a:rPr lang="ko-KR" altLang="en-US" dirty="0" smtClean="0"/>
              <a:t>입고</a:t>
            </a:r>
            <a:r>
              <a:rPr lang="en-US" altLang="ko-KR" dirty="0" smtClean="0"/>
              <a:t>, </a:t>
            </a:r>
            <a:r>
              <a:rPr lang="ko-KR" altLang="en-US" b="1" dirty="0" smtClean="0"/>
              <a:t>태아는 죽음</a:t>
            </a:r>
            <a:r>
              <a:rPr lang="ko-KR" altLang="en-US" dirty="0" smtClean="0"/>
              <a:t>에 이름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여성들이 생산 활동에 종사하면서 임신과 육아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 활동이라는 </a:t>
            </a:r>
            <a:r>
              <a:rPr lang="ko-KR" altLang="en-US" b="1" dirty="0" smtClean="0"/>
              <a:t>이중 삼중의 고역을 감내해야 함</a:t>
            </a:r>
            <a:endParaRPr lang="en-US" altLang="ko-KR" b="1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결국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b="1" dirty="0" err="1" smtClean="0"/>
              <a:t>출산률</a:t>
            </a:r>
            <a:r>
              <a:rPr lang="ko-KR" altLang="en-US" b="1" dirty="0" smtClean="0"/>
              <a:t> 저하가 사회의 문제가 되어</a:t>
            </a:r>
            <a:r>
              <a:rPr lang="ko-KR" altLang="en-US" dirty="0" smtClean="0"/>
              <a:t> 정부는 출산 억제에서 출산 장려로 정책을 바꿈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642910" y="4143380"/>
            <a:ext cx="642942" cy="50006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57290" y="4071942"/>
            <a:ext cx="7072362" cy="92333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이제는 여성들의 본능적인 삶의 모습에 귀 기울여야 할 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앞으로 생태적 세계를 이루는 제도를 마련하고 미래에 대한 계획을 세워야 함</a:t>
            </a:r>
            <a:r>
              <a:rPr lang="en-US" altLang="ko-KR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571480"/>
            <a:ext cx="1214446" cy="400110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내용분석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타원 12"/>
          <p:cNvSpPr/>
          <p:nvPr/>
        </p:nvSpPr>
        <p:spPr>
          <a:xfrm>
            <a:off x="7215206" y="2928934"/>
            <a:ext cx="785818" cy="4286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282" y="571480"/>
            <a:ext cx="2071702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내용분석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35729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[</a:t>
            </a:r>
            <a:r>
              <a:rPr lang="ko-KR" altLang="en-US" b="1" dirty="0" smtClean="0">
                <a:solidFill>
                  <a:schemeClr val="tx2"/>
                </a:solidFill>
              </a:rPr>
              <a:t>시어를 통한 내용분석</a:t>
            </a:r>
            <a:r>
              <a:rPr lang="en-US" altLang="ko-KR" b="1" dirty="0" smtClean="0">
                <a:solidFill>
                  <a:schemeClr val="tx2"/>
                </a:solidFill>
              </a:rPr>
              <a:t>]</a:t>
            </a:r>
          </a:p>
        </p:txBody>
      </p:sp>
      <p:grpSp>
        <p:nvGrpSpPr>
          <p:cNvPr id="5" name="그룹 14"/>
          <p:cNvGrpSpPr/>
          <p:nvPr/>
        </p:nvGrpSpPr>
        <p:grpSpPr>
          <a:xfrm>
            <a:off x="285720" y="1785926"/>
            <a:ext cx="4500594" cy="3877985"/>
            <a:chOff x="285720" y="1643050"/>
            <a:chExt cx="4500594" cy="3877985"/>
          </a:xfrm>
        </p:grpSpPr>
        <p:sp>
          <p:nvSpPr>
            <p:cNvPr id="3" name="TextBox 2"/>
            <p:cNvSpPr txBox="1"/>
            <p:nvPr/>
          </p:nvSpPr>
          <p:spPr>
            <a:xfrm>
              <a:off x="285720" y="1643050"/>
              <a:ext cx="3929090" cy="387798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우리가 서로 사랑해야 하는 이유는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세상의 강물을 나눠 마시고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세상의</a:t>
              </a:r>
              <a:r>
                <a:rPr lang="en-US" altLang="ko-KR" sz="1600" dirty="0" smtClean="0"/>
                <a:t> </a:t>
              </a:r>
              <a:r>
                <a:rPr lang="ko-KR" altLang="en-US" sz="1600" dirty="0" smtClean="0"/>
                <a:t>채소를 나누어 먹고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똑같은 해와 달 아래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똑같은 주름을 만들고 산다는 것이라네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우리가 서로 사랑해야 하는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또 하나의 이유는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세상의 강가에서 똑같이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시간의 돌멩이를 던지며 운다는 것이라네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바람에 나뒹굴다가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서로 누군지도 모르는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나뭇잎이나 쇠똥구리 같은 것으로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똑같이 흩어지는 것이라네</a:t>
              </a:r>
              <a:endParaRPr lang="en-US" altLang="ko-KR" sz="1600" dirty="0" smtClean="0"/>
            </a:p>
            <a:p>
              <a:endParaRPr lang="en-US" altLang="ko-KR" sz="1600" dirty="0" smtClean="0"/>
            </a:p>
            <a:p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문정희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「사랑해야 하는 이유」 전문</a:t>
              </a:r>
              <a:endParaRPr lang="en-US" altLang="ko-KR" sz="1600" dirty="0" smtClean="0"/>
            </a:p>
          </p:txBody>
        </p:sp>
        <p:sp>
          <p:nvSpPr>
            <p:cNvPr id="8" name="원호 7"/>
            <p:cNvSpPr/>
            <p:nvPr/>
          </p:nvSpPr>
          <p:spPr>
            <a:xfrm>
              <a:off x="2571736" y="1785926"/>
              <a:ext cx="1857388" cy="1071570"/>
            </a:xfrm>
            <a:prstGeom prst="arc">
              <a:avLst>
                <a:gd name="adj1" fmla="val 16200000"/>
                <a:gd name="adj2" fmla="val 2705354"/>
              </a:avLst>
            </a:prstGeom>
            <a:ln w="2540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 flipV="1">
              <a:off x="4357686" y="1928802"/>
              <a:ext cx="428628" cy="214314"/>
            </a:xfrm>
            <a:prstGeom prst="straightConnector1">
              <a:avLst/>
            </a:prstGeom>
            <a:ln w="25400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857752" y="1928802"/>
            <a:ext cx="642942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1</a:t>
            </a:r>
            <a:r>
              <a:rPr lang="ko-KR" altLang="en-US" b="1" dirty="0" smtClean="0"/>
              <a:t>연</a:t>
            </a:r>
            <a:endParaRPr lang="ko-KR" altLang="en-US" b="1" dirty="0"/>
          </a:p>
        </p:txBody>
      </p:sp>
      <p:grpSp>
        <p:nvGrpSpPr>
          <p:cNvPr id="6" name="그룹 16"/>
          <p:cNvGrpSpPr/>
          <p:nvPr/>
        </p:nvGrpSpPr>
        <p:grpSpPr>
          <a:xfrm>
            <a:off x="4500562" y="2428868"/>
            <a:ext cx="4286280" cy="3451332"/>
            <a:chOff x="4500562" y="2571744"/>
            <a:chExt cx="4286280" cy="3451332"/>
          </a:xfrm>
        </p:grpSpPr>
        <p:sp>
          <p:nvSpPr>
            <p:cNvPr id="12" name="TextBox 11"/>
            <p:cNvSpPr txBox="1"/>
            <p:nvPr/>
          </p:nvSpPr>
          <p:spPr>
            <a:xfrm>
              <a:off x="4572000" y="2571744"/>
              <a:ext cx="4214842" cy="92333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이 작품에서 </a:t>
              </a:r>
              <a:r>
                <a:rPr lang="en-US" altLang="ko-KR" b="1" dirty="0" smtClean="0"/>
                <a:t>‘</a:t>
              </a:r>
              <a:r>
                <a:rPr lang="ko-KR" altLang="en-US" b="1" dirty="0" smtClean="0"/>
                <a:t>사랑</a:t>
              </a:r>
              <a:r>
                <a:rPr lang="en-US" altLang="ko-KR" dirty="0" smtClean="0"/>
                <a:t>’</a:t>
              </a:r>
              <a:r>
                <a:rPr lang="ko-KR" altLang="en-US" dirty="0" smtClean="0"/>
                <a:t>의 대상은 부정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不定</a:t>
              </a:r>
              <a:r>
                <a:rPr lang="en-US" altLang="ko-KR" dirty="0" smtClean="0"/>
                <a:t>).</a:t>
              </a:r>
            </a:p>
            <a:p>
              <a:pPr algn="ctr"/>
              <a:endParaRPr lang="en-US" altLang="ko-KR" dirty="0" smtClean="0"/>
            </a:p>
            <a:p>
              <a:pPr algn="ctr"/>
              <a:r>
                <a:rPr lang="en-US" altLang="ko-KR" b="1" dirty="0" smtClean="0"/>
                <a:t>1</a:t>
              </a:r>
              <a:r>
                <a:rPr lang="ko-KR" altLang="en-US" b="1" dirty="0" smtClean="0"/>
                <a:t>연</a:t>
              </a:r>
              <a:r>
                <a:rPr lang="ko-KR" altLang="en-US" dirty="0" smtClean="0"/>
                <a:t>에서 </a:t>
              </a:r>
              <a:r>
                <a:rPr lang="ko-KR" altLang="en-US" b="1" dirty="0" smtClean="0"/>
                <a:t>사랑의 주체는 </a:t>
              </a:r>
              <a:r>
                <a:rPr lang="en-US" altLang="ko-KR" b="1" dirty="0" smtClean="0">
                  <a:solidFill>
                    <a:schemeClr val="tx2"/>
                  </a:solidFill>
                </a:rPr>
                <a:t>‘</a:t>
              </a:r>
              <a:r>
                <a:rPr lang="ko-KR" altLang="en-US" b="1" dirty="0" smtClean="0">
                  <a:solidFill>
                    <a:schemeClr val="tx2"/>
                  </a:solidFill>
                </a:rPr>
                <a:t>우리</a:t>
              </a:r>
              <a:r>
                <a:rPr lang="en-US" altLang="ko-KR" b="1" dirty="0" smtClean="0"/>
                <a:t>’</a:t>
              </a:r>
              <a:r>
                <a:rPr lang="ko-KR" altLang="en-US" dirty="0" smtClean="0"/>
                <a:t>이다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00562" y="3714752"/>
              <a:ext cx="4286280" cy="230832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공동체적인 의미를 지니면서</a:t>
              </a:r>
              <a:r>
                <a:rPr lang="en-US" altLang="ko-KR" dirty="0" smtClean="0"/>
                <a:t>, </a:t>
              </a:r>
              <a:r>
                <a:rPr lang="ko-KR" altLang="en-US" dirty="0" err="1" smtClean="0"/>
                <a:t>부정칭으로</a:t>
              </a:r>
              <a:r>
                <a:rPr lang="ko-KR" altLang="en-US" dirty="0" smtClean="0"/>
                <a:t> 특정한 누군가가 아닌 우리 모두가 대상이다</a:t>
              </a:r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‘</a:t>
              </a:r>
              <a:r>
                <a:rPr lang="ko-KR" altLang="en-US" dirty="0" smtClean="0"/>
                <a:t>서로</a:t>
              </a:r>
              <a:r>
                <a:rPr lang="en-US" altLang="ko-KR" dirty="0" smtClean="0"/>
                <a:t>’</a:t>
              </a:r>
              <a:r>
                <a:rPr lang="ko-KR" altLang="en-US" dirty="0" smtClean="0"/>
                <a:t>라는 시어를 통해 볼 때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나는 사랑을 받는 이도 되고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주는 이도 된다</a:t>
              </a:r>
              <a:r>
                <a:rPr lang="en-US" altLang="ko-KR" dirty="0" smtClean="0"/>
                <a:t>.</a:t>
              </a:r>
            </a:p>
            <a:p>
              <a:endParaRPr lang="en-US" altLang="ko-KR" dirty="0" smtClean="0"/>
            </a:p>
            <a:p>
              <a:r>
                <a:rPr lang="ko-KR" altLang="en-US" b="1" dirty="0" smtClean="0">
                  <a:solidFill>
                    <a:schemeClr val="tx2"/>
                  </a:solidFill>
                </a:rPr>
                <a:t>→ </a:t>
              </a:r>
              <a:r>
                <a:rPr lang="en-US" altLang="ko-KR" b="1" dirty="0" smtClean="0">
                  <a:solidFill>
                    <a:schemeClr val="tx2"/>
                  </a:solidFill>
                </a:rPr>
                <a:t>‘</a:t>
              </a:r>
              <a:r>
                <a:rPr lang="ko-KR" altLang="en-US" b="1" dirty="0" smtClean="0">
                  <a:solidFill>
                    <a:schemeClr val="tx2"/>
                  </a:solidFill>
                </a:rPr>
                <a:t>강물</a:t>
              </a:r>
              <a:r>
                <a:rPr lang="en-US" altLang="ko-KR" b="1" dirty="0" smtClean="0">
                  <a:solidFill>
                    <a:schemeClr val="tx2"/>
                  </a:solidFill>
                </a:rPr>
                <a:t>’</a:t>
              </a:r>
              <a:r>
                <a:rPr lang="ko-KR" altLang="en-US" b="1" dirty="0" smtClean="0">
                  <a:solidFill>
                    <a:schemeClr val="tx2"/>
                  </a:solidFill>
                </a:rPr>
                <a:t>과 </a:t>
              </a:r>
              <a:r>
                <a:rPr lang="en-US" altLang="ko-KR" b="1" dirty="0" smtClean="0">
                  <a:solidFill>
                    <a:schemeClr val="tx2"/>
                  </a:solidFill>
                </a:rPr>
                <a:t>‘</a:t>
              </a:r>
              <a:r>
                <a:rPr lang="ko-KR" altLang="en-US" b="1" dirty="0" smtClean="0">
                  <a:solidFill>
                    <a:schemeClr val="tx2"/>
                  </a:solidFill>
                </a:rPr>
                <a:t>채소</a:t>
              </a:r>
              <a:r>
                <a:rPr lang="en-US" altLang="ko-KR" b="1" dirty="0" smtClean="0">
                  <a:solidFill>
                    <a:schemeClr val="tx2"/>
                  </a:solidFill>
                </a:rPr>
                <a:t>’</a:t>
              </a:r>
              <a:r>
                <a:rPr lang="ko-KR" altLang="en-US" b="1" dirty="0" smtClean="0">
                  <a:solidFill>
                    <a:schemeClr val="tx2"/>
                  </a:solidFill>
                </a:rPr>
                <a:t>를 나눔으로써 </a:t>
              </a:r>
              <a:r>
                <a:rPr lang="en-US" altLang="ko-KR" b="1" dirty="0" smtClean="0">
                  <a:solidFill>
                    <a:schemeClr val="tx2"/>
                  </a:solidFill>
                </a:rPr>
                <a:t>‘</a:t>
              </a:r>
              <a:r>
                <a:rPr lang="ko-KR" altLang="en-US" b="1" dirty="0" smtClean="0">
                  <a:solidFill>
                    <a:schemeClr val="tx2"/>
                  </a:solidFill>
                </a:rPr>
                <a:t>우리들은 삶의 의미를 찾을 수 있다</a:t>
              </a:r>
              <a:r>
                <a:rPr lang="en-US" altLang="ko-KR" b="1" dirty="0" smtClean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2910" y="6000768"/>
            <a:ext cx="7929618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똑같은 우주의 자연물 아래 귀속된 우리는 생물학적 생존을 위해 함께 살아가고 있음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285720" y="1785926"/>
            <a:ext cx="4500594" cy="3877985"/>
            <a:chOff x="285720" y="1643050"/>
            <a:chExt cx="4500594" cy="3877985"/>
          </a:xfrm>
        </p:grpSpPr>
        <p:sp>
          <p:nvSpPr>
            <p:cNvPr id="5" name="TextBox 4"/>
            <p:cNvSpPr txBox="1"/>
            <p:nvPr/>
          </p:nvSpPr>
          <p:spPr>
            <a:xfrm>
              <a:off x="285720" y="1643050"/>
              <a:ext cx="3929090" cy="387798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우리가 서로 사랑해야 하는 이유는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세상의 강물을 나눠 마시고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세상의</a:t>
              </a:r>
              <a:r>
                <a:rPr lang="en-US" altLang="ko-KR" sz="1600" dirty="0" smtClean="0"/>
                <a:t> </a:t>
              </a:r>
              <a:r>
                <a:rPr lang="ko-KR" altLang="en-US" sz="1600" dirty="0" smtClean="0"/>
                <a:t>채소를 나누어 먹고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똑같은 해와 달 아래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똑같은 주름을 만들고 산다는 것이라네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우리가 서로 사랑해야 하는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또 하나의 이유는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세상의 강가에서 똑같이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시간의 돌멩이를 던지며 운다는 것이라네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바람에 나뒹굴다가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서로 누군지도 모르는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나뭇잎이나 쇠똥구리 같은 것으로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똑같이 흩어지는 것이라네</a:t>
              </a:r>
              <a:endParaRPr lang="en-US" altLang="ko-KR" sz="1600" dirty="0" smtClean="0"/>
            </a:p>
            <a:p>
              <a:endParaRPr lang="en-US" altLang="ko-KR" sz="1600" dirty="0" smtClean="0"/>
            </a:p>
            <a:p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문정희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「사랑해야 하는 이유」 전문</a:t>
              </a:r>
              <a:endParaRPr lang="en-US" altLang="ko-KR" sz="1600" dirty="0" smtClean="0"/>
            </a:p>
          </p:txBody>
        </p:sp>
        <p:sp>
          <p:nvSpPr>
            <p:cNvPr id="6" name="원호 5"/>
            <p:cNvSpPr/>
            <p:nvPr/>
          </p:nvSpPr>
          <p:spPr>
            <a:xfrm>
              <a:off x="2928926" y="3000372"/>
              <a:ext cx="1428760" cy="857256"/>
            </a:xfrm>
            <a:prstGeom prst="arc">
              <a:avLst>
                <a:gd name="adj1" fmla="val 15408338"/>
                <a:gd name="adj2" fmla="val 2705354"/>
              </a:avLst>
            </a:prstGeom>
            <a:ln w="2540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 rot="5400000" flipH="1" flipV="1">
              <a:off x="3821901" y="2107397"/>
              <a:ext cx="1143008" cy="785818"/>
            </a:xfrm>
            <a:prstGeom prst="straightConnector1">
              <a:avLst/>
            </a:prstGeom>
            <a:ln w="25400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857752" y="1928802"/>
            <a:ext cx="642942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2</a:t>
            </a:r>
            <a:r>
              <a:rPr lang="ko-KR" altLang="en-US" b="1" dirty="0" smtClean="0"/>
              <a:t>연</a:t>
            </a:r>
            <a:endParaRPr lang="ko-KR" altLang="en-US" b="1" dirty="0"/>
          </a:p>
        </p:txBody>
      </p:sp>
      <p:grpSp>
        <p:nvGrpSpPr>
          <p:cNvPr id="3" name="그룹 8"/>
          <p:cNvGrpSpPr/>
          <p:nvPr/>
        </p:nvGrpSpPr>
        <p:grpSpPr>
          <a:xfrm>
            <a:off x="4429124" y="2428868"/>
            <a:ext cx="4500594" cy="3362388"/>
            <a:chOff x="4429124" y="2571744"/>
            <a:chExt cx="4500594" cy="3362388"/>
          </a:xfrm>
        </p:grpSpPr>
        <p:sp>
          <p:nvSpPr>
            <p:cNvPr id="10" name="TextBox 9"/>
            <p:cNvSpPr txBox="1"/>
            <p:nvPr/>
          </p:nvSpPr>
          <p:spPr>
            <a:xfrm>
              <a:off x="5357818" y="2571744"/>
              <a:ext cx="2571768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‘</a:t>
              </a:r>
              <a:r>
                <a:rPr lang="ko-KR" altLang="en-US" b="1" dirty="0" smtClean="0"/>
                <a:t>시간의 돌멩이</a:t>
              </a:r>
              <a:r>
                <a:rPr lang="en-US" altLang="ko-KR" b="1" dirty="0" smtClean="0"/>
                <a:t>’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9124" y="3071810"/>
              <a:ext cx="4500594" cy="286232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ko-KR" altLang="en-US" dirty="0" smtClean="0"/>
                <a:t> 인간은 타인의 </a:t>
              </a:r>
              <a:r>
                <a:rPr lang="en-US" altLang="ko-KR" dirty="0" smtClean="0"/>
                <a:t>‘</a:t>
              </a:r>
              <a:r>
                <a:rPr lang="ko-KR" altLang="en-US" dirty="0" smtClean="0"/>
                <a:t>시간</a:t>
              </a:r>
              <a:r>
                <a:rPr lang="en-US" altLang="ko-KR" dirty="0" smtClean="0"/>
                <a:t>’</a:t>
              </a:r>
              <a:r>
                <a:rPr lang="ko-KR" altLang="en-US" dirty="0" smtClean="0"/>
                <a:t>을 이용하고</a:t>
              </a:r>
              <a:r>
                <a:rPr lang="en-US" altLang="ko-KR" dirty="0" smtClean="0"/>
                <a:t> </a:t>
              </a:r>
              <a:r>
                <a:rPr lang="ko-KR" altLang="en-US" dirty="0" smtClean="0"/>
                <a:t>그들의 노동력을 착취함으로써 쾌락을 얻음</a:t>
              </a:r>
              <a:r>
                <a:rPr lang="en-US" altLang="ko-KR" dirty="0" smtClean="0"/>
                <a:t> </a:t>
              </a:r>
            </a:p>
            <a:p>
              <a:pPr>
                <a:buFont typeface="Wingdings" pitchFamily="2" charset="2"/>
                <a:buChar char="l"/>
              </a:pPr>
              <a:r>
                <a:rPr lang="ko-KR" altLang="en-US" dirty="0" smtClean="0"/>
                <a:t> 타인을 향했던 </a:t>
              </a:r>
              <a:r>
                <a:rPr lang="en-US" altLang="ko-KR" dirty="0" smtClean="0"/>
                <a:t>‘</a:t>
              </a:r>
              <a:r>
                <a:rPr lang="ko-KR" altLang="en-US" dirty="0" smtClean="0"/>
                <a:t>돌멩이</a:t>
              </a:r>
              <a:r>
                <a:rPr lang="en-US" altLang="ko-KR" dirty="0" smtClean="0"/>
                <a:t>’</a:t>
              </a:r>
              <a:r>
                <a:rPr lang="ko-KR" altLang="en-US" dirty="0" smtClean="0"/>
                <a:t>는 언제까지나 타인만을 지향하지는 않고 자아를 향함</a:t>
              </a:r>
              <a:endParaRPr lang="en-US" altLang="ko-KR" dirty="0" smtClean="0"/>
            </a:p>
            <a:p>
              <a:pPr>
                <a:buFont typeface="Wingdings" pitchFamily="2" charset="2"/>
                <a:buChar char="l"/>
              </a:pPr>
              <a:r>
                <a:rPr lang="ko-KR" altLang="en-US" dirty="0" smtClean="0"/>
                <a:t> 욕망 충족의 한계선에 다다르면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또 다른 타인을 향하게 되고 그 돌멩이에 나 또한 맞게 된다</a:t>
              </a:r>
              <a:r>
                <a:rPr lang="en-US" altLang="ko-KR" dirty="0" smtClean="0"/>
                <a:t>.</a:t>
              </a:r>
            </a:p>
            <a:p>
              <a:endParaRPr lang="en-US" altLang="ko-KR" dirty="0" smtClean="0"/>
            </a:p>
            <a:p>
              <a:r>
                <a:rPr lang="ko-KR" altLang="en-US" b="1" dirty="0" smtClean="0">
                  <a:solidFill>
                    <a:schemeClr val="tx2"/>
                  </a:solidFill>
                </a:rPr>
                <a:t>→ 그럼으로써 갖게 되는 비극적 절망과 고통은 인간으로서 어쩔 수 없는 운명이다</a:t>
              </a:r>
              <a:r>
                <a:rPr lang="en-US" altLang="ko-KR" b="1" dirty="0" smtClean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4282" y="571480"/>
            <a:ext cx="2071702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내용분석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135729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[</a:t>
            </a:r>
            <a:r>
              <a:rPr lang="ko-KR" altLang="en-US" b="1" dirty="0" smtClean="0">
                <a:solidFill>
                  <a:schemeClr val="tx2"/>
                </a:solidFill>
              </a:rPr>
              <a:t>시어를 통한 내용분석</a:t>
            </a:r>
            <a:r>
              <a:rPr lang="en-US" altLang="ko-KR" b="1" dirty="0" smtClean="0">
                <a:solidFill>
                  <a:schemeClr val="tx2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2071702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내용분석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그룹 3"/>
          <p:cNvGrpSpPr/>
          <p:nvPr/>
        </p:nvGrpSpPr>
        <p:grpSpPr>
          <a:xfrm>
            <a:off x="285720" y="1785926"/>
            <a:ext cx="4500594" cy="3877985"/>
            <a:chOff x="285720" y="1643050"/>
            <a:chExt cx="4500594" cy="3877985"/>
          </a:xfrm>
        </p:grpSpPr>
        <p:sp>
          <p:nvSpPr>
            <p:cNvPr id="5" name="TextBox 4"/>
            <p:cNvSpPr txBox="1"/>
            <p:nvPr/>
          </p:nvSpPr>
          <p:spPr>
            <a:xfrm>
              <a:off x="285720" y="1643050"/>
              <a:ext cx="3929090" cy="387798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우리가 서로 사랑해야 하는 이유는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세상의 강물을 나눠 마시고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세상의</a:t>
              </a:r>
              <a:r>
                <a:rPr lang="en-US" altLang="ko-KR" sz="1600" dirty="0" smtClean="0"/>
                <a:t> </a:t>
              </a:r>
              <a:r>
                <a:rPr lang="ko-KR" altLang="en-US" sz="1600" dirty="0" smtClean="0"/>
                <a:t>채소를 나누어 먹고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똑같은 해와 달 아래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똑같은 주름을 만들고 산다는 것이라네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우리가 서로 사랑해야 하는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또 하나의 이유는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세상의 강가에서 똑같이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시간의 돌멩이를 던지며 운다는 것이라네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바람에 나뒹굴다가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서로 누군지도 모르는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나뭇잎이나 쇠똥구리 같은 것으로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똑같이 흩어지는 것이라네</a:t>
              </a:r>
              <a:endParaRPr lang="en-US" altLang="ko-KR" sz="1600" dirty="0" smtClean="0"/>
            </a:p>
            <a:p>
              <a:endParaRPr lang="en-US" altLang="ko-KR" sz="1600" dirty="0" smtClean="0"/>
            </a:p>
            <a:p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문정희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「사랑해야 하는 이유」 전문</a:t>
              </a:r>
              <a:endParaRPr lang="en-US" altLang="ko-KR" sz="1600" dirty="0" smtClean="0"/>
            </a:p>
          </p:txBody>
        </p:sp>
        <p:sp>
          <p:nvSpPr>
            <p:cNvPr id="6" name="원호 5"/>
            <p:cNvSpPr/>
            <p:nvPr/>
          </p:nvSpPr>
          <p:spPr>
            <a:xfrm>
              <a:off x="2643174" y="4000504"/>
              <a:ext cx="1500198" cy="1214446"/>
            </a:xfrm>
            <a:prstGeom prst="arc">
              <a:avLst>
                <a:gd name="adj1" fmla="val 15408338"/>
                <a:gd name="adj2" fmla="val 3572414"/>
              </a:avLst>
            </a:prstGeom>
            <a:ln w="2540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 rot="5400000" flipH="1" flipV="1">
              <a:off x="3143240" y="2357430"/>
              <a:ext cx="2071702" cy="1214446"/>
            </a:xfrm>
            <a:prstGeom prst="straightConnector1">
              <a:avLst/>
            </a:prstGeom>
            <a:ln w="25400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857752" y="1928802"/>
            <a:ext cx="642942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3</a:t>
            </a:r>
            <a:r>
              <a:rPr lang="ko-KR" altLang="en-US" b="1" dirty="0" smtClean="0"/>
              <a:t>연</a:t>
            </a:r>
            <a:endParaRPr lang="ko-KR" altLang="en-US" b="1" dirty="0"/>
          </a:p>
        </p:txBody>
      </p:sp>
      <p:grpSp>
        <p:nvGrpSpPr>
          <p:cNvPr id="4" name="그룹 8"/>
          <p:cNvGrpSpPr/>
          <p:nvPr/>
        </p:nvGrpSpPr>
        <p:grpSpPr>
          <a:xfrm>
            <a:off x="4429124" y="2428868"/>
            <a:ext cx="4500594" cy="3286148"/>
            <a:chOff x="4429124" y="2571744"/>
            <a:chExt cx="4500594" cy="2808390"/>
          </a:xfrm>
        </p:grpSpPr>
        <p:sp>
          <p:nvSpPr>
            <p:cNvPr id="10" name="TextBox 9"/>
            <p:cNvSpPr txBox="1"/>
            <p:nvPr/>
          </p:nvSpPr>
          <p:spPr>
            <a:xfrm>
              <a:off x="5357818" y="2571744"/>
              <a:ext cx="2571768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‘</a:t>
              </a:r>
              <a:r>
                <a:rPr lang="ko-KR" altLang="en-US" b="1" dirty="0" smtClean="0"/>
                <a:t>흩어지는</a:t>
              </a:r>
              <a:r>
                <a:rPr lang="en-US" altLang="ko-KR" b="1" dirty="0" smtClean="0"/>
                <a:t>’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9124" y="3071810"/>
              <a:ext cx="4500594" cy="230832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ko-KR" altLang="en-US" dirty="0" smtClean="0"/>
                <a:t> 모든 인간적 고뇌와 절망을 이겨내게 함</a:t>
              </a:r>
              <a:endParaRPr lang="en-US" altLang="ko-KR" dirty="0" smtClean="0"/>
            </a:p>
            <a:p>
              <a:pPr>
                <a:buFont typeface="Wingdings" pitchFamily="2" charset="2"/>
                <a:buChar char="l"/>
              </a:pPr>
              <a:r>
                <a:rPr lang="en-US" altLang="ko-KR" dirty="0" smtClean="0"/>
                <a:t> ‘</a:t>
              </a:r>
              <a:r>
                <a:rPr lang="ko-KR" altLang="en-US" dirty="0" smtClean="0"/>
                <a:t>흩어지는</a:t>
              </a:r>
              <a:r>
                <a:rPr lang="en-US" altLang="ko-KR" dirty="0" smtClean="0"/>
                <a:t>’</a:t>
              </a:r>
              <a:r>
                <a:rPr lang="ko-KR" altLang="en-US" dirty="0" smtClean="0"/>
                <a:t>의 주체는 </a:t>
              </a:r>
              <a:r>
                <a:rPr lang="en-US" altLang="ko-KR" dirty="0" smtClean="0"/>
                <a:t>‘</a:t>
              </a:r>
              <a:r>
                <a:rPr lang="ko-KR" altLang="en-US" dirty="0" smtClean="0"/>
                <a:t>우리</a:t>
              </a:r>
              <a:r>
                <a:rPr lang="en-US" altLang="ko-KR" dirty="0" smtClean="0"/>
                <a:t>’</a:t>
              </a:r>
              <a:r>
                <a:rPr lang="ko-KR" altLang="en-US" dirty="0" smtClean="0"/>
                <a:t> 모두임</a:t>
              </a:r>
              <a:endParaRPr lang="en-US" altLang="ko-KR" dirty="0" smtClean="0"/>
            </a:p>
            <a:p>
              <a:pPr>
                <a:buFont typeface="Wingdings" pitchFamily="2" charset="2"/>
                <a:buChar char="l"/>
              </a:pPr>
              <a:r>
                <a:rPr lang="en-US" altLang="ko-KR" dirty="0" smtClean="0"/>
                <a:t> ‘</a:t>
              </a:r>
              <a:r>
                <a:rPr lang="ko-KR" altLang="en-US" dirty="0" smtClean="0"/>
                <a:t>우리</a:t>
              </a:r>
              <a:r>
                <a:rPr lang="en-US" altLang="ko-KR" dirty="0" smtClean="0"/>
                <a:t>’</a:t>
              </a:r>
              <a:r>
                <a:rPr lang="ko-KR" altLang="en-US" dirty="0" smtClean="0"/>
                <a:t>는 존재감 없이 사라지는 자연물들의 존재를 무가치하다고 여김</a:t>
              </a:r>
              <a:endParaRPr lang="en-US" altLang="ko-KR" dirty="0" smtClean="0"/>
            </a:p>
            <a:p>
              <a:pPr>
                <a:buFont typeface="Wingdings" pitchFamily="2" charset="2"/>
                <a:buChar char="l"/>
              </a:pPr>
              <a:r>
                <a:rPr lang="en-US" altLang="ko-KR" dirty="0" smtClean="0"/>
                <a:t> </a:t>
              </a:r>
              <a:r>
                <a:rPr lang="ko-KR" altLang="en-US" dirty="0" smtClean="0"/>
                <a:t>시인은 그러한 인식에 새로운 가치 요구</a:t>
              </a:r>
              <a:endParaRPr lang="en-US" altLang="ko-KR" dirty="0" smtClean="0"/>
            </a:p>
            <a:p>
              <a:pPr>
                <a:buFont typeface="Wingdings" pitchFamily="2" charset="2"/>
                <a:buChar char="l"/>
              </a:pPr>
              <a:r>
                <a:rPr lang="en-US" altLang="ko-KR" dirty="0" smtClean="0"/>
                <a:t> </a:t>
              </a:r>
              <a:r>
                <a:rPr lang="ko-KR" altLang="en-US" dirty="0" smtClean="0"/>
                <a:t>나뭇잎이나 쇠똥구리가 존재감 없이 사라지는 것처럼 우리 인간들도 똑같이 흩어진다고 이야기한다</a:t>
              </a:r>
              <a:r>
                <a:rPr lang="en-US" altLang="ko-KR" dirty="0" smtClean="0"/>
                <a:t>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0" y="135729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[</a:t>
            </a:r>
            <a:r>
              <a:rPr lang="ko-KR" altLang="en-US" b="1" dirty="0" smtClean="0">
                <a:solidFill>
                  <a:schemeClr val="tx2"/>
                </a:solidFill>
              </a:rPr>
              <a:t>시어를 통한 내용분석</a:t>
            </a:r>
            <a:r>
              <a:rPr lang="en-US" altLang="ko-KR" b="1" dirty="0" smtClean="0">
                <a:solidFill>
                  <a:schemeClr val="tx2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1285884" cy="400110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내용정리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1500174"/>
            <a:ext cx="5143536" cy="400110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이 시가 말하는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사랑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의 의미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714620"/>
            <a:ext cx="7715304" cy="20313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우리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사랑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해야 할 대상은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만이 아니다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우리는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이라는 자연물로 태어났기 때문에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다른 자연물들이 하지 못 하는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돌멩이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던졌다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결국은 우리 스스로가 눈물짓고 있다는 사실을 알아야 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반성을 통하여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사랑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을 실천해야 할 때이다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사랑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은 이 우주의 모든 대상물을 지향해야 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그것이야말로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인간의 참 사랑 실천이며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참된 가치를 느끼는 것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2071702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소재파악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142985"/>
            <a:ext cx="4714908" cy="5262979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사랑으로 나는 내가 보았던 매미 날개와 매미 날개에 머무는 햇살과 그 햇살의 순간의 예민한 </a:t>
            </a:r>
            <a:r>
              <a:rPr lang="ko-KR" altLang="en-US" sz="1600" dirty="0" err="1" smtClean="0"/>
              <a:t>망설임들을</a:t>
            </a:r>
            <a:r>
              <a:rPr lang="ko-KR" altLang="en-US" sz="1600" dirty="0" smtClean="0"/>
              <a:t> 이해한다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사랑으로 나는 내가 보지 못했던 오로라와 그 오로라가 우주 먼 곳 태어나지 않은 역사와 맺는 관계를 이해한다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사랑으로 나는 내 내장 깊은 곳까지 박힌 칼들을 이해한다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사랑으로 나는 언젠가 그 칼들이 나를 더 이상 아프게 하지 못할 날이 올 것이라는 것을 이해한다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</a:t>
            </a:r>
            <a:r>
              <a:rPr lang="ko-KR" altLang="en-US" sz="1600" dirty="0" smtClean="0"/>
              <a:t>사랑으로 나는 죽어가는 세계의 모든 생명들과 이제 막 태어나는 어린 생명들과 하나가 되고 싶다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될 것이라고 믿는다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될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사랑으로 나는 나이며 너이며 그들이다 사랑으로 나는 중심이며 주변이다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사랑으로 나는 나의 상처의 노예이며 주인이다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사랑으로 나는 나의 상처를 세계의 상처 위에 겸손하게 포개어놓는다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세계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나의 아들이며 나의 지아비인 세계의 상처 위에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나처럼 아프고 불행한 세계의 상처 위에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가만히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다만 가만히</a:t>
            </a:r>
            <a:r>
              <a:rPr lang="en-US" altLang="ko-KR" sz="1600" dirty="0" smtClean="0"/>
              <a:t>.</a:t>
            </a:r>
          </a:p>
          <a:p>
            <a:pPr algn="r"/>
            <a:endParaRPr lang="en-US" altLang="ko-KR" sz="1600" dirty="0" smtClean="0"/>
          </a:p>
          <a:p>
            <a:pPr algn="r"/>
            <a:r>
              <a:rPr lang="en-US" altLang="ko-KR" sz="1600" dirty="0" smtClean="0"/>
              <a:t>- </a:t>
            </a:r>
            <a:r>
              <a:rPr lang="ko-KR" altLang="en-US" sz="1600" dirty="0" smtClean="0"/>
              <a:t>김정란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「사랑으로 나는」 전문</a:t>
            </a:r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114298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소재파악</a:t>
            </a:r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4214818"/>
            <a:ext cx="3786214" cy="923330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농협희망" pitchFamily="18" charset="-127"/>
                <a:ea typeface="농협희망" pitchFamily="18" charset="-127"/>
              </a:rPr>
              <a:t>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 작품에서는 </a:t>
            </a:r>
            <a:r>
              <a:rPr lang="en-US" altLang="ko-KR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사랑</a:t>
            </a:r>
            <a:r>
              <a:rPr lang="en-US" altLang="ko-KR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으로 서로를 이해하고</a:t>
            </a:r>
            <a:r>
              <a:rPr lang="en-US" altLang="ko-KR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세계에 대한 상처 치유 가능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하다고 말함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하트 5"/>
          <p:cNvSpPr/>
          <p:nvPr/>
        </p:nvSpPr>
        <p:spPr>
          <a:xfrm rot="690252">
            <a:off x="5944449" y="2181766"/>
            <a:ext cx="2000264" cy="1785950"/>
          </a:xfrm>
          <a:prstGeom prst="hear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사랑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2071702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내용분석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그룹 7"/>
          <p:cNvGrpSpPr/>
          <p:nvPr/>
        </p:nvGrpSpPr>
        <p:grpSpPr>
          <a:xfrm>
            <a:off x="642910" y="1142984"/>
            <a:ext cx="3929090" cy="500066"/>
            <a:chOff x="642910" y="1643050"/>
            <a:chExt cx="3929090" cy="500066"/>
          </a:xfrm>
        </p:grpSpPr>
        <p:sp>
          <p:nvSpPr>
            <p:cNvPr id="3" name="TextBox 2"/>
            <p:cNvSpPr txBox="1"/>
            <p:nvPr/>
          </p:nvSpPr>
          <p:spPr>
            <a:xfrm>
              <a:off x="1857356" y="1714488"/>
              <a:ext cx="2714644" cy="369332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이해의 대상이 드러남</a:t>
              </a:r>
              <a:r>
                <a:rPr lang="en-US" altLang="ko-KR" dirty="0" smtClean="0"/>
                <a:t>.</a:t>
              </a:r>
            </a:p>
          </p:txBody>
        </p:sp>
        <p:sp>
          <p:nvSpPr>
            <p:cNvPr id="4" name="모서리가 둥근 직사각형 3"/>
            <p:cNvSpPr/>
            <p:nvPr/>
          </p:nvSpPr>
          <p:spPr>
            <a:xfrm>
              <a:off x="642910" y="1643050"/>
              <a:ext cx="1214446" cy="5000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농협희망" pitchFamily="18" charset="-127"/>
                  <a:ea typeface="농협희망" pitchFamily="18" charset="-127"/>
                </a:rPr>
                <a:t>1</a:t>
              </a:r>
              <a:r>
                <a:rPr lang="ko-KR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농협희망" pitchFamily="18" charset="-127"/>
                  <a:ea typeface="농협희망" pitchFamily="18" charset="-127"/>
                </a:rPr>
                <a:t>연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농협희망" pitchFamily="18" charset="-127"/>
                <a:ea typeface="농협희망" pitchFamily="18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14348" y="1785926"/>
            <a:ext cx="785818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그 대상으로 </a:t>
            </a:r>
            <a:r>
              <a:rPr lang="en-US" altLang="ko-KR" b="1" dirty="0" smtClean="0">
                <a:solidFill>
                  <a:schemeClr val="tx2"/>
                </a:solidFill>
              </a:rPr>
              <a:t>‘</a:t>
            </a:r>
            <a:r>
              <a:rPr lang="ko-KR" altLang="en-US" b="1" dirty="0" smtClean="0">
                <a:solidFill>
                  <a:schemeClr val="tx2"/>
                </a:solidFill>
              </a:rPr>
              <a:t>햇살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과 </a:t>
            </a:r>
            <a:r>
              <a:rPr lang="en-US" altLang="ko-KR" b="1" dirty="0" smtClean="0">
                <a:solidFill>
                  <a:schemeClr val="tx2"/>
                </a:solidFill>
              </a:rPr>
              <a:t>‘</a:t>
            </a:r>
            <a:r>
              <a:rPr lang="ko-KR" altLang="en-US" b="1" dirty="0" smtClean="0">
                <a:solidFill>
                  <a:schemeClr val="tx2"/>
                </a:solidFill>
              </a:rPr>
              <a:t>그 햇살의 순간의 예민한 망설임</a:t>
            </a:r>
            <a:r>
              <a:rPr lang="en-US" altLang="ko-KR" b="1" dirty="0" smtClean="0">
                <a:solidFill>
                  <a:schemeClr val="tx2"/>
                </a:solidFill>
              </a:rPr>
              <a:t>’</a:t>
            </a:r>
            <a:r>
              <a:rPr lang="ko-KR" altLang="en-US" dirty="0" smtClean="0"/>
              <a:t>을 드러냈다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‘</a:t>
            </a:r>
            <a:r>
              <a:rPr lang="ko-KR" altLang="en-US" dirty="0" smtClean="0"/>
              <a:t>햇살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머무는 곳은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매미의 날개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그것은 가장 얇고 찢어지기 쉬우며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햇살을 투과하기도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반사하기도 한다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‘</a:t>
            </a:r>
            <a:r>
              <a:rPr lang="ko-KR" altLang="en-US" b="1" dirty="0" smtClean="0"/>
              <a:t>햇살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은 전부 투과되지도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전부 반사되지도 않는다</a:t>
            </a:r>
            <a:r>
              <a:rPr lang="en-US" altLang="ko-KR" b="1" dirty="0" smtClean="0"/>
              <a:t>.</a:t>
            </a:r>
          </a:p>
          <a:p>
            <a:r>
              <a:rPr lang="ko-KR" altLang="en-US" b="1" dirty="0" smtClean="0">
                <a:solidFill>
                  <a:schemeClr val="tx2"/>
                </a:solidFill>
              </a:rPr>
              <a:t>시인은 그 적절한 투과와 반사의 순간을 바라보며 </a:t>
            </a:r>
            <a:r>
              <a:rPr lang="en-US" altLang="ko-KR" b="1" dirty="0" smtClean="0">
                <a:solidFill>
                  <a:schemeClr val="tx2"/>
                </a:solidFill>
              </a:rPr>
              <a:t>‘</a:t>
            </a:r>
            <a:r>
              <a:rPr lang="ko-KR" altLang="en-US" b="1" dirty="0" smtClean="0">
                <a:solidFill>
                  <a:schemeClr val="tx2"/>
                </a:solidFill>
              </a:rPr>
              <a:t>망설임</a:t>
            </a:r>
            <a:r>
              <a:rPr lang="en-US" altLang="ko-KR" b="1" dirty="0" smtClean="0">
                <a:solidFill>
                  <a:schemeClr val="tx2"/>
                </a:solidFill>
              </a:rPr>
              <a:t>’</a:t>
            </a:r>
            <a:r>
              <a:rPr lang="ko-KR" altLang="en-US" b="1" dirty="0" smtClean="0">
                <a:solidFill>
                  <a:schemeClr val="tx2"/>
                </a:solidFill>
              </a:rPr>
              <a:t>이라고 표현한다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6" name="그룹 9"/>
          <p:cNvGrpSpPr/>
          <p:nvPr/>
        </p:nvGrpSpPr>
        <p:grpSpPr>
          <a:xfrm>
            <a:off x="714348" y="3357562"/>
            <a:ext cx="3929090" cy="500066"/>
            <a:chOff x="642910" y="1643050"/>
            <a:chExt cx="3929090" cy="500066"/>
          </a:xfrm>
        </p:grpSpPr>
        <p:sp>
          <p:nvSpPr>
            <p:cNvPr id="11" name="TextBox 10"/>
            <p:cNvSpPr txBox="1"/>
            <p:nvPr/>
          </p:nvSpPr>
          <p:spPr>
            <a:xfrm>
              <a:off x="1857356" y="1714488"/>
              <a:ext cx="2714644" cy="369332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믿음에 대해 이야기 함</a:t>
              </a:r>
              <a:r>
                <a:rPr lang="en-US" altLang="ko-KR" dirty="0" smtClean="0"/>
                <a:t>.</a:t>
              </a: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642910" y="1643050"/>
              <a:ext cx="1214446" cy="5000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농협희망" pitchFamily="18" charset="-127"/>
                  <a:ea typeface="농협희망" pitchFamily="18" charset="-127"/>
                </a:rPr>
                <a:t>2</a:t>
              </a:r>
              <a:r>
                <a:rPr lang="ko-KR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농협희망" pitchFamily="18" charset="-127"/>
                  <a:ea typeface="농협희망" pitchFamily="18" charset="-127"/>
                </a:rPr>
                <a:t>연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농협희망" pitchFamily="18" charset="-127"/>
                <a:ea typeface="농협희망" pitchFamily="18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5786" y="4000504"/>
            <a:ext cx="7858180" cy="236988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‘</a:t>
            </a:r>
            <a:r>
              <a:rPr lang="ko-KR" altLang="en-US" dirty="0" smtClean="0"/>
              <a:t>사랑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으로 상처를 치유할 수 있다는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믿음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sz="1600" dirty="0" smtClean="0"/>
              <a:t>상처 </a:t>
            </a:r>
            <a:r>
              <a:rPr lang="en-US" altLang="ko-KR" sz="1600" dirty="0" smtClean="0"/>
              <a:t>1. “</a:t>
            </a:r>
            <a:r>
              <a:rPr lang="ko-KR" altLang="en-US" sz="1600" dirty="0" smtClean="0"/>
              <a:t>나는 나이며 너이며 그들이다</a:t>
            </a:r>
            <a:r>
              <a:rPr lang="en-US" altLang="ko-KR" sz="1600" dirty="0" smtClean="0"/>
              <a:t>” </a:t>
            </a:r>
            <a:r>
              <a:rPr lang="ko-KR" altLang="en-US" sz="1600" dirty="0" smtClean="0"/>
              <a:t>에서 </a:t>
            </a:r>
            <a:r>
              <a:rPr lang="en-US" altLang="ko-KR" sz="1600" dirty="0" smtClean="0"/>
              <a:t>‘</a:t>
            </a:r>
            <a:r>
              <a:rPr lang="ko-KR" altLang="en-US" sz="1600" dirty="0" smtClean="0"/>
              <a:t>나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와 </a:t>
            </a:r>
            <a:r>
              <a:rPr lang="en-US" altLang="ko-KR" sz="1600" dirty="0" smtClean="0"/>
              <a:t>‘</a:t>
            </a:r>
            <a:r>
              <a:rPr lang="ko-KR" altLang="en-US" sz="1600" dirty="0" smtClean="0"/>
              <a:t>너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를 구분하는 이분법에서 출발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나의 아픔과 너의 아픔이 동일시 되지 못하고 도외시되고 발생한 상처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       2. “</a:t>
            </a:r>
            <a:r>
              <a:rPr lang="ko-KR" altLang="en-US" sz="1600" dirty="0" smtClean="0"/>
              <a:t>중심과 주변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에 대한 구분으로 이루어진 아픔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주변에 포함된 이들이 </a:t>
            </a:r>
            <a:r>
              <a:rPr lang="en-US" altLang="ko-KR" sz="1600" dirty="0" smtClean="0"/>
              <a:t>‘</a:t>
            </a:r>
            <a:r>
              <a:rPr lang="ko-KR" altLang="en-US" sz="1600" dirty="0" smtClean="0"/>
              <a:t>중심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의 인간을 구분함으로써 생긴 상처의 </a:t>
            </a:r>
            <a:r>
              <a:rPr lang="en-US" altLang="ko-KR" sz="1600" dirty="0" smtClean="0"/>
              <a:t>	</a:t>
            </a:r>
            <a:r>
              <a:rPr lang="ko-KR" altLang="en-US" sz="1600" dirty="0" smtClean="0"/>
              <a:t>깊이를 다시 느껴볼 수 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       3. “</a:t>
            </a:r>
            <a:r>
              <a:rPr lang="ko-KR" altLang="en-US" sz="1600" dirty="0" smtClean="0"/>
              <a:t>노예와 주인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의 상처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인간의 노동력을 착취하기 위해 다른 인간들의 인권을 묵살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가장 깊은 상처를 남김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따라서 치유의 방법 또한 다양하고 오랫동안 </a:t>
            </a:r>
            <a:r>
              <a:rPr lang="ko-KR" altLang="en-US" sz="1600" dirty="0" err="1" smtClean="0"/>
              <a:t>이루어져야함</a:t>
            </a:r>
            <a:endParaRPr lang="en-US" altLang="ko-KR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Local Settings\Temporary Internet Files\Content.IE5\ME6ITILE\MP900422801[1]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071670" y="714356"/>
            <a:ext cx="5143536" cy="5143536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6" name="그림 5" descr="로고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85720" y="500042"/>
            <a:ext cx="4000528" cy="42862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  <a:cs typeface="+mj-cs"/>
              </a:rPr>
              <a:t>2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목각파임B" pitchFamily="18" charset="-127"/>
                <a:ea typeface="HY목각파임B" pitchFamily="18" charset="-127"/>
                <a:cs typeface="+mj-cs"/>
              </a:rPr>
              <a:t>)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  <a:cs typeface="+mj-cs"/>
              </a:rPr>
              <a:t>모성의 위기 의식 표출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목각파임B" pitchFamily="18" charset="-127"/>
              <a:ea typeface="HY목각파임B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500570"/>
            <a:ext cx="8358246" cy="175432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dirty="0" smtClean="0">
                <a:latin typeface="농협희망" pitchFamily="18" charset="-127"/>
                <a:ea typeface="농협희망" pitchFamily="18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인간 관계의 기본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어머니와의 관계에서 시작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어머니는 아기의 안전한 육체적인 성장 뿐만 아니라 아기의 정서적인 측면에서도 가장 중요한 역할을 하게 됨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아기는 이때 어머니의 사랑을 느끼게 되고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절대적 신뢰를 구축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신뢰를 바탕으로 어머니와의 관계가 형성되고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이후 타인과의 관계를 정립하는 데에서도 신뢰를 기본으로 하게 됨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571480"/>
            <a:ext cx="2071702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내용분석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285720" y="1285860"/>
            <a:ext cx="8501122" cy="2071702"/>
            <a:chOff x="285720" y="1285860"/>
            <a:chExt cx="8501122" cy="2071702"/>
          </a:xfrm>
        </p:grpSpPr>
        <p:sp>
          <p:nvSpPr>
            <p:cNvPr id="7" name="TextBox 6"/>
            <p:cNvSpPr txBox="1"/>
            <p:nvPr/>
          </p:nvSpPr>
          <p:spPr>
            <a:xfrm>
              <a:off x="285720" y="1285860"/>
              <a:ext cx="8501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atin typeface="맑은 고딕" pitchFamily="50" charset="-127"/>
                  <a:ea typeface="맑은 고딕" pitchFamily="50" charset="-127"/>
                </a:rPr>
                <a:t>시적 화자 </a:t>
              </a:r>
              <a:r>
                <a:rPr lang="en-US" altLang="ko-KR" b="1" dirty="0" smtClean="0">
                  <a:latin typeface="맑은 고딕" pitchFamily="50" charset="-127"/>
                  <a:ea typeface="맑은 고딕" pitchFamily="50" charset="-127"/>
                </a:rPr>
                <a:t>‘</a:t>
              </a:r>
              <a:r>
                <a:rPr lang="ko-KR" altLang="en-US" b="1" dirty="0" smtClean="0">
                  <a:latin typeface="맑은 고딕" pitchFamily="50" charset="-127"/>
                  <a:ea typeface="맑은 고딕" pitchFamily="50" charset="-127"/>
                </a:rPr>
                <a:t>나</a:t>
              </a:r>
              <a:r>
                <a:rPr lang="en-US" altLang="ko-KR" b="1" dirty="0" smtClean="0">
                  <a:latin typeface="맑은 고딕" pitchFamily="50" charset="-127"/>
                  <a:ea typeface="맑은 고딕" pitchFamily="50" charset="-127"/>
                </a:rPr>
                <a:t>’</a:t>
              </a:r>
              <a:r>
                <a:rPr lang="ko-KR" altLang="en-US" b="1" dirty="0" smtClean="0">
                  <a:latin typeface="맑은 고딕" pitchFamily="50" charset="-127"/>
                  <a:ea typeface="맑은 고딕" pitchFamily="50" charset="-127"/>
                </a:rPr>
                <a:t>가 주체로서 대상물을 바라보고 이해하는 과정</a:t>
              </a:r>
              <a:endParaRPr lang="ko-KR" altLang="en-US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071538" y="2071678"/>
              <a:ext cx="2714644" cy="128588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자연의 순간순간에 빛을 발하는 아름다운 것들에 대한 관심</a:t>
              </a: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286380" y="2071678"/>
              <a:ext cx="2714644" cy="128588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우주로 확대</a:t>
              </a: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오른쪽 화살표 10"/>
            <p:cNvSpPr/>
            <p:nvPr/>
          </p:nvSpPr>
          <p:spPr>
            <a:xfrm>
              <a:off x="4071934" y="2357430"/>
              <a:ext cx="1000132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4348" y="3857628"/>
            <a:ext cx="785818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‘</a:t>
            </a:r>
            <a:r>
              <a:rPr lang="ko-KR" altLang="en-US" dirty="0" smtClean="0"/>
              <a:t>우주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를 통해 인간뿐만 아니라 </a:t>
            </a:r>
            <a:r>
              <a:rPr lang="ko-KR" altLang="en-US" b="1" dirty="0" smtClean="0"/>
              <a:t>생명체의 발생과 생존하는 근본 원리에 대해 인식하면서 공간적 확대뿐만 아니라 시간적 확대의 경험을 </a:t>
            </a:r>
            <a:r>
              <a:rPr lang="ko-KR" altLang="en-US" dirty="0" smtClean="0"/>
              <a:t>갖는다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곧</a:t>
            </a:r>
            <a:r>
              <a:rPr lang="en-US" altLang="ko-KR" dirty="0" smtClean="0"/>
              <a:t>, “</a:t>
            </a:r>
            <a:r>
              <a:rPr lang="ko-KR" altLang="en-US" dirty="0" smtClean="0"/>
              <a:t>역사와 맺는 관계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에 인식이 미친다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그리고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역사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안에서 이루어졌던 많은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칼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로 인한 욕망 채우기의 상처를 찾게 된다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칼들이 준 상처의 아픔을 되새기며 그 </a:t>
            </a:r>
            <a:r>
              <a:rPr lang="ko-KR" altLang="en-US" b="1" dirty="0" smtClean="0"/>
              <a:t>상처를 거부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857628"/>
            <a:ext cx="785818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거부의 몸짓은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연에서 적극적으로 이루어진다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시적화자는</a:t>
            </a:r>
            <a:r>
              <a:rPr lang="ko-KR" altLang="en-US" dirty="0" smtClean="0"/>
              <a:t> 우주 순환 법칙에 의하여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생명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에 대한 믿음을 가지고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죽어가는 세계의 모든 생명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과 이제 막 태어나는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어린 생명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들을 동일시 하고 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마지막 부분에서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다른 이들의 상처에 손을 댄다</a:t>
            </a:r>
            <a:r>
              <a:rPr lang="en-US" altLang="ko-KR" dirty="0" smtClean="0"/>
              <a:t>. </a:t>
            </a:r>
            <a:r>
              <a:rPr lang="ko-KR" altLang="en-US" b="1" dirty="0" smtClean="0">
                <a:solidFill>
                  <a:srgbClr val="C00000"/>
                </a:solidFill>
              </a:rPr>
              <a:t>그럼으로써 자신이 여성임을 밝힌다</a:t>
            </a:r>
            <a:r>
              <a:rPr lang="en-US" altLang="ko-KR" b="1" dirty="0" smtClean="0">
                <a:solidFill>
                  <a:srgbClr val="C00000"/>
                </a:solidFill>
              </a:rPr>
              <a:t>.</a:t>
            </a:r>
            <a:r>
              <a:rPr lang="en-US" altLang="ko-KR" dirty="0" smtClean="0"/>
              <a:t> (‘</a:t>
            </a:r>
            <a:r>
              <a:rPr lang="ko-KR" altLang="en-US" dirty="0" smtClean="0"/>
              <a:t>아들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지아비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라는 시어의 사용</a:t>
            </a:r>
            <a:r>
              <a:rPr lang="en-US" altLang="ko-KR" dirty="0" smtClean="0"/>
              <a:t>)</a:t>
            </a:r>
          </a:p>
        </p:txBody>
      </p:sp>
      <p:grpSp>
        <p:nvGrpSpPr>
          <p:cNvPr id="3" name="그룹 3"/>
          <p:cNvGrpSpPr/>
          <p:nvPr/>
        </p:nvGrpSpPr>
        <p:grpSpPr>
          <a:xfrm>
            <a:off x="285720" y="1285860"/>
            <a:ext cx="8501122" cy="2071702"/>
            <a:chOff x="285720" y="1285860"/>
            <a:chExt cx="8501122" cy="2071702"/>
          </a:xfrm>
        </p:grpSpPr>
        <p:sp>
          <p:nvSpPr>
            <p:cNvPr id="5" name="TextBox 4"/>
            <p:cNvSpPr txBox="1"/>
            <p:nvPr/>
          </p:nvSpPr>
          <p:spPr>
            <a:xfrm>
              <a:off x="285720" y="1285860"/>
              <a:ext cx="8501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atin typeface="농협희망" pitchFamily="18" charset="-127"/>
                  <a:ea typeface="농협희망" pitchFamily="18" charset="-127"/>
                </a:rPr>
                <a:t>시적 화자 </a:t>
              </a:r>
              <a:r>
                <a:rPr lang="en-US" altLang="ko-KR" b="1" dirty="0" smtClean="0">
                  <a:latin typeface="농협희망" pitchFamily="18" charset="-127"/>
                  <a:ea typeface="농협희망" pitchFamily="18" charset="-127"/>
                </a:rPr>
                <a:t>‘</a:t>
              </a:r>
              <a:r>
                <a:rPr lang="ko-KR" altLang="en-US" b="1" dirty="0" smtClean="0">
                  <a:latin typeface="농협희망" pitchFamily="18" charset="-127"/>
                  <a:ea typeface="농협희망" pitchFamily="18" charset="-127"/>
                </a:rPr>
                <a:t>나</a:t>
              </a:r>
              <a:r>
                <a:rPr lang="en-US" altLang="ko-KR" b="1" dirty="0" smtClean="0">
                  <a:latin typeface="농협희망" pitchFamily="18" charset="-127"/>
                  <a:ea typeface="농협희망" pitchFamily="18" charset="-127"/>
                </a:rPr>
                <a:t>’</a:t>
              </a:r>
              <a:r>
                <a:rPr lang="ko-KR" altLang="en-US" b="1" dirty="0" smtClean="0">
                  <a:latin typeface="농협희망" pitchFamily="18" charset="-127"/>
                  <a:ea typeface="농협희망" pitchFamily="18" charset="-127"/>
                </a:rPr>
                <a:t>가 주체로서 대상물을 바라보고 이해하는 과정</a:t>
              </a:r>
              <a:endParaRPr lang="ko-KR" altLang="en-US" b="1" dirty="0">
                <a:latin typeface="농협희망" pitchFamily="18" charset="-127"/>
                <a:ea typeface="농협희망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071538" y="2071678"/>
              <a:ext cx="2714644" cy="128588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농협희망" pitchFamily="18" charset="-127"/>
                  <a:ea typeface="농협희망" pitchFamily="18" charset="-127"/>
                </a:rPr>
                <a:t>자연의 순간순간에 빛을 발하는 아름다운 것들에 대한 관심</a:t>
              </a:r>
              <a:endParaRPr lang="ko-KR" altLang="en-US" dirty="0">
                <a:latin typeface="농협희망" pitchFamily="18" charset="-127"/>
                <a:ea typeface="농협희망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286380" y="2071678"/>
              <a:ext cx="2714644" cy="128588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농협희망" pitchFamily="18" charset="-127"/>
                  <a:ea typeface="농협희망" pitchFamily="18" charset="-127"/>
                </a:rPr>
                <a:t>우주로 확대</a:t>
              </a:r>
              <a:endParaRPr lang="ko-KR" altLang="en-US" dirty="0">
                <a:latin typeface="농협희망" pitchFamily="18" charset="-127"/>
                <a:ea typeface="농협희망" pitchFamily="18" charset="-127"/>
              </a:endParaRPr>
            </a:p>
          </p:txBody>
        </p:sp>
        <p:sp>
          <p:nvSpPr>
            <p:cNvPr id="8" name="오른쪽 화살표 7"/>
            <p:cNvSpPr/>
            <p:nvPr/>
          </p:nvSpPr>
          <p:spPr>
            <a:xfrm>
              <a:off x="4071934" y="2357430"/>
              <a:ext cx="1000132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4282" y="571480"/>
            <a:ext cx="2071702" cy="400110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농협희망" pitchFamily="18" charset="-127"/>
                <a:ea typeface="농협희망" pitchFamily="18" charset="-127"/>
              </a:rPr>
              <a:t>작품</a:t>
            </a:r>
            <a:r>
              <a:rPr lang="en-US" altLang="ko-KR" sz="2000" dirty="0" smtClean="0">
                <a:latin typeface="농협희망" pitchFamily="18" charset="-127"/>
                <a:ea typeface="농협희망" pitchFamily="18" charset="-127"/>
              </a:rPr>
              <a:t>3 + </a:t>
            </a:r>
            <a:r>
              <a:rPr lang="ko-KR" altLang="en-US" sz="2000" dirty="0" smtClean="0">
                <a:latin typeface="농협희망" pitchFamily="18" charset="-127"/>
                <a:ea typeface="농협희망" pitchFamily="18" charset="-127"/>
              </a:rPr>
              <a:t>내용분석</a:t>
            </a:r>
            <a:endParaRPr lang="ko-KR" altLang="en-US" sz="2000" dirty="0">
              <a:latin typeface="농협희망" pitchFamily="18" charset="-127"/>
              <a:ea typeface="농협희망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2071702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내용분석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1357298"/>
            <a:ext cx="435771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작품에 등장하는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여성화자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 의미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428868"/>
            <a:ext cx="7715304" cy="175432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>
                <a:latin typeface="+mn-ea"/>
              </a:rPr>
              <a:t> 한 집안의 어머니는 자신의 생만을 돌보지 않는다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latin typeface="+mn-ea"/>
              </a:rPr>
              <a:t> 그들은 </a:t>
            </a:r>
            <a:r>
              <a:rPr lang="en-US" altLang="ko-KR" dirty="0" smtClean="0">
                <a:latin typeface="+mn-ea"/>
              </a:rPr>
              <a:t>‘</a:t>
            </a:r>
            <a:r>
              <a:rPr lang="ko-KR" altLang="en-US" dirty="0" smtClean="0">
                <a:latin typeface="+mn-ea"/>
              </a:rPr>
              <a:t>아들</a:t>
            </a:r>
            <a:r>
              <a:rPr lang="en-US" altLang="ko-KR" dirty="0" smtClean="0">
                <a:latin typeface="+mn-ea"/>
              </a:rPr>
              <a:t>’</a:t>
            </a:r>
            <a:r>
              <a:rPr lang="ko-KR" altLang="en-US" dirty="0" smtClean="0">
                <a:latin typeface="+mn-ea"/>
              </a:rPr>
              <a:t>과 </a:t>
            </a:r>
            <a:r>
              <a:rPr lang="en-US" altLang="ko-KR" dirty="0" smtClean="0">
                <a:latin typeface="+mn-ea"/>
              </a:rPr>
              <a:t>‘</a:t>
            </a:r>
            <a:r>
              <a:rPr lang="ko-KR" altLang="en-US" dirty="0" smtClean="0">
                <a:latin typeface="+mn-ea"/>
              </a:rPr>
              <a:t>지아비</a:t>
            </a:r>
            <a:r>
              <a:rPr lang="en-US" altLang="ko-KR" dirty="0" smtClean="0">
                <a:latin typeface="+mn-ea"/>
              </a:rPr>
              <a:t>’</a:t>
            </a:r>
            <a:r>
              <a:rPr lang="ko-KR" altLang="en-US" dirty="0" smtClean="0">
                <a:latin typeface="+mn-ea"/>
              </a:rPr>
              <a:t>의 세계를 이해하고 그들의 </a:t>
            </a:r>
            <a:r>
              <a:rPr lang="en-US" altLang="ko-KR" dirty="0" smtClean="0">
                <a:latin typeface="+mn-ea"/>
              </a:rPr>
              <a:t>“</a:t>
            </a:r>
            <a:r>
              <a:rPr lang="ko-KR" altLang="en-US" dirty="0" smtClean="0">
                <a:latin typeface="+mn-ea"/>
              </a:rPr>
              <a:t>상처</a:t>
            </a:r>
            <a:r>
              <a:rPr lang="en-US" altLang="ko-KR" dirty="0" smtClean="0">
                <a:latin typeface="+mn-ea"/>
              </a:rPr>
              <a:t>”</a:t>
            </a:r>
            <a:r>
              <a:rPr lang="ko-KR" altLang="en-US" dirty="0" smtClean="0">
                <a:latin typeface="+mn-ea"/>
              </a:rPr>
              <a:t>를 본다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어머니의 세계에서도 </a:t>
            </a:r>
            <a:r>
              <a:rPr lang="en-US" altLang="ko-KR" dirty="0" smtClean="0">
                <a:latin typeface="+mn-ea"/>
              </a:rPr>
              <a:t>“</a:t>
            </a:r>
            <a:r>
              <a:rPr lang="ko-KR" altLang="en-US" dirty="0" smtClean="0">
                <a:latin typeface="+mn-ea"/>
              </a:rPr>
              <a:t>상처</a:t>
            </a:r>
            <a:r>
              <a:rPr lang="en-US" altLang="ko-KR" dirty="0" smtClean="0">
                <a:latin typeface="+mn-ea"/>
              </a:rPr>
              <a:t>”</a:t>
            </a:r>
            <a:r>
              <a:rPr lang="ko-KR" altLang="en-US" dirty="0" smtClean="0">
                <a:latin typeface="+mn-ea"/>
              </a:rPr>
              <a:t>는 존재한다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그러나 어머니로서의 </a:t>
            </a:r>
            <a:r>
              <a:rPr lang="en-US" altLang="ko-KR" dirty="0" smtClean="0">
                <a:latin typeface="+mn-ea"/>
              </a:rPr>
              <a:t>‘</a:t>
            </a:r>
            <a:r>
              <a:rPr lang="ko-KR" altLang="en-US" dirty="0" smtClean="0">
                <a:latin typeface="+mn-ea"/>
              </a:rPr>
              <a:t>상처</a:t>
            </a:r>
            <a:r>
              <a:rPr lang="en-US" altLang="ko-KR" dirty="0" smtClean="0">
                <a:latin typeface="+mn-ea"/>
              </a:rPr>
              <a:t>’</a:t>
            </a:r>
            <a:r>
              <a:rPr lang="ko-KR" altLang="en-US" dirty="0" smtClean="0">
                <a:latin typeface="+mn-ea"/>
              </a:rPr>
              <a:t>때문에 가족의 </a:t>
            </a:r>
            <a:r>
              <a:rPr lang="en-US" altLang="ko-KR" dirty="0" smtClean="0">
                <a:latin typeface="+mn-ea"/>
              </a:rPr>
              <a:t>‘</a:t>
            </a:r>
            <a:r>
              <a:rPr lang="ko-KR" altLang="en-US" dirty="0" smtClean="0">
                <a:latin typeface="+mn-ea"/>
              </a:rPr>
              <a:t>상처</a:t>
            </a:r>
            <a:r>
              <a:rPr lang="en-US" altLang="ko-KR" dirty="0" smtClean="0">
                <a:latin typeface="+mn-ea"/>
              </a:rPr>
              <a:t>’</a:t>
            </a:r>
            <a:r>
              <a:rPr lang="ko-KR" altLang="en-US" dirty="0" smtClean="0">
                <a:latin typeface="+mn-ea"/>
              </a:rPr>
              <a:t>를 잊지 않는다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어머니의 삶에도 아픔은 있지만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어머니는 자신의 아픔을 외치지 않고 다만 가만히 가족의 </a:t>
            </a:r>
            <a:r>
              <a:rPr lang="en-US" altLang="ko-KR" dirty="0" smtClean="0">
                <a:latin typeface="+mn-ea"/>
              </a:rPr>
              <a:t>‘</a:t>
            </a:r>
            <a:r>
              <a:rPr lang="ko-KR" altLang="en-US" dirty="0" smtClean="0">
                <a:latin typeface="+mn-ea"/>
              </a:rPr>
              <a:t>불행한 상처</a:t>
            </a:r>
            <a:r>
              <a:rPr lang="en-US" altLang="ko-KR" dirty="0" smtClean="0">
                <a:latin typeface="+mn-ea"/>
              </a:rPr>
              <a:t>’</a:t>
            </a:r>
            <a:r>
              <a:rPr lang="ko-KR" altLang="en-US" dirty="0" smtClean="0">
                <a:latin typeface="+mn-ea"/>
              </a:rPr>
              <a:t>위에 자신을 </a:t>
            </a:r>
            <a:r>
              <a:rPr lang="en-US" altLang="ko-KR" dirty="0" smtClean="0">
                <a:latin typeface="+mn-ea"/>
              </a:rPr>
              <a:t>‘</a:t>
            </a:r>
            <a:r>
              <a:rPr lang="ko-KR" altLang="en-US" dirty="0" smtClean="0">
                <a:latin typeface="+mn-ea"/>
              </a:rPr>
              <a:t>포개 놓는다</a:t>
            </a:r>
            <a:r>
              <a:rPr lang="en-US" altLang="ko-KR" dirty="0" smtClean="0">
                <a:latin typeface="+mn-ea"/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4786322"/>
            <a:ext cx="7500990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아들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’, 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지아비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상처와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내 세계의 상처가 하나 되고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상처가 하나 될 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치유 방법이 다양하게 시도될 것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/>
          <p:nvPr/>
        </p:nvGrpSpPr>
        <p:grpSpPr>
          <a:xfrm>
            <a:off x="0" y="357166"/>
            <a:ext cx="2428860" cy="1714512"/>
            <a:chOff x="0" y="357166"/>
            <a:chExt cx="2428860" cy="1714512"/>
          </a:xfrm>
        </p:grpSpPr>
        <p:pic>
          <p:nvPicPr>
            <p:cNvPr id="8194" name="Picture 2" descr="C:\Documents and Settings\user\Local Settings\Temporary Internet Files\Content.IE5\ZTCF94XC\MP900439423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57166"/>
              <a:ext cx="1714512" cy="1714512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14282" y="1000108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들어가기에 앞서</a:t>
              </a:r>
              <a:r>
                <a:rPr lang="en-US" altLang="ko-KR" dirty="0" smtClean="0">
                  <a:latin typeface="농협희망" pitchFamily="18" charset="-127"/>
                  <a:ea typeface="농협희망" pitchFamily="18" charset="-127"/>
                </a:rPr>
                <a:t>…</a:t>
              </a:r>
              <a:endParaRPr lang="ko-KR" altLang="en-US" sz="2000" dirty="0">
                <a:latin typeface="농협희망" pitchFamily="18" charset="-127"/>
                <a:ea typeface="농협희망" pitchFamily="18" charset="-127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6" name="그림 5" descr="로고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143380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여성의 시각을 통해 남성들의 의식을 일깨운다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남성들의 삶의 내용이 바뀔 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여성들의 삶 또한 의미 있고 행복한 삶으로 변화할 수 있기 때문이다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함께 하는 삶의 중요성을 인식하고 미래를 바라보는 인간의 예지력을 보여준다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714620"/>
            <a:ext cx="435771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김선우의 「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어미목의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자살」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「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폐소공포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」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허수경의 「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폐병쟁이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내 사내 」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최문자의 「 나무고아원 」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28596" y="1714488"/>
            <a:ext cx="8229600" cy="54291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ko-KR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희생과 인내라는 여성성에 기반을 둔 작품</a:t>
            </a:r>
            <a:endParaRPr lang="en-US" altLang="ko-KR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Local Settings\Temporary Internet Files\Content.IE5\X0P5A32L\MC90011232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786322"/>
            <a:ext cx="1512622" cy="12858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71480"/>
            <a:ext cx="2143140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소재파악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6" name="그림 5" descr="로고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1285860"/>
            <a:ext cx="43577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우리집</a:t>
            </a:r>
            <a:r>
              <a:rPr lang="ko-KR" altLang="en-US" sz="1200" dirty="0" smtClean="0"/>
              <a:t> 아이들은</a:t>
            </a:r>
            <a:endParaRPr lang="en-US" altLang="ko-KR" sz="1200" dirty="0" smtClean="0"/>
          </a:p>
          <a:p>
            <a:r>
              <a:rPr lang="ko-KR" altLang="en-US" sz="1200" dirty="0" smtClean="0"/>
              <a:t>딸기를 먹을 때마다</a:t>
            </a:r>
            <a:endParaRPr lang="en-US" altLang="ko-KR" sz="1200" dirty="0" smtClean="0"/>
          </a:p>
          <a:p>
            <a:r>
              <a:rPr lang="ko-KR" altLang="en-US" sz="1200" dirty="0" smtClean="0"/>
              <a:t>신을 느낀다고 한다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태양의 속살</a:t>
            </a:r>
            <a:endParaRPr lang="en-US" altLang="ko-KR" sz="1200" dirty="0" smtClean="0"/>
          </a:p>
          <a:p>
            <a:r>
              <a:rPr lang="ko-KR" altLang="en-US" sz="1200" dirty="0" smtClean="0"/>
              <a:t>사이 사이</a:t>
            </a:r>
            <a:endParaRPr lang="en-US" altLang="ko-KR" sz="1200" dirty="0" smtClean="0"/>
          </a:p>
          <a:p>
            <a:r>
              <a:rPr lang="ko-KR" altLang="en-US" sz="1200" dirty="0" err="1" smtClean="0"/>
              <a:t>깨알같은</a:t>
            </a:r>
            <a:r>
              <a:rPr lang="ko-KR" altLang="en-US" sz="1200" dirty="0" smtClean="0"/>
              <a:t> 별을 박아 놓으시고</a:t>
            </a:r>
            <a:endParaRPr lang="en-US" altLang="ko-KR" sz="1200" dirty="0" smtClean="0"/>
          </a:p>
          <a:p>
            <a:r>
              <a:rPr lang="ko-KR" altLang="en-US" sz="1200" dirty="0" smtClean="0"/>
              <a:t>혀 속에 넣으면</a:t>
            </a:r>
            <a:endParaRPr lang="en-US" altLang="ko-KR" sz="1200" dirty="0" smtClean="0"/>
          </a:p>
          <a:p>
            <a:r>
              <a:rPr lang="ko-KR" altLang="en-US" sz="1200" dirty="0" smtClean="0"/>
              <a:t>오호</a:t>
            </a:r>
            <a:r>
              <a:rPr lang="en-US" altLang="ko-KR" sz="1200" dirty="0" smtClean="0"/>
              <a:t>! </a:t>
            </a:r>
            <a:r>
              <a:rPr lang="ko-KR" altLang="en-US" sz="1200" dirty="0" smtClean="0"/>
              <a:t>하고 비명을 지를 만큼</a:t>
            </a:r>
            <a:endParaRPr lang="en-US" altLang="ko-KR" sz="1200" dirty="0" smtClean="0"/>
          </a:p>
          <a:p>
            <a:r>
              <a:rPr lang="ko-KR" altLang="en-US" sz="1200" dirty="0" smtClean="0"/>
              <a:t>상큼하게 스며드는 아름다움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잇새에 별이 씹히는 재미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아무래도 딸기는 </a:t>
            </a:r>
            <a:endParaRPr lang="en-US" altLang="ko-KR" sz="1200" dirty="0" smtClean="0"/>
          </a:p>
          <a:p>
            <a:r>
              <a:rPr lang="ko-KR" altLang="en-US" sz="1200" dirty="0" smtClean="0"/>
              <a:t>신 중에서도 가장 예쁜 신이</a:t>
            </a:r>
            <a:endParaRPr lang="en-US" altLang="ko-KR" sz="1200" dirty="0" smtClean="0"/>
          </a:p>
          <a:p>
            <a:r>
              <a:rPr lang="ko-KR" altLang="en-US" sz="1200" dirty="0" smtClean="0"/>
              <a:t>만들어 주신 것이다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그런데 오늘 나는 딸기를 씻다 말고</a:t>
            </a:r>
            <a:endParaRPr lang="en-US" altLang="ko-KR" sz="1200" dirty="0" smtClean="0"/>
          </a:p>
          <a:p>
            <a:r>
              <a:rPr lang="ko-KR" altLang="en-US" sz="1200" dirty="0" smtClean="0"/>
              <a:t>부르르 떤다</a:t>
            </a:r>
            <a:endParaRPr lang="en-US" altLang="ko-KR" sz="1200" dirty="0" smtClean="0"/>
          </a:p>
          <a:p>
            <a:r>
              <a:rPr lang="ko-KR" altLang="en-US" sz="1200" dirty="0" smtClean="0"/>
              <a:t>씻어도 씻어도 씻기지 않는 </a:t>
            </a:r>
            <a:r>
              <a:rPr lang="ko-KR" altLang="en-US" sz="1200" dirty="0" err="1" smtClean="0"/>
              <a:t>도그</a:t>
            </a:r>
            <a:endParaRPr lang="en-US" altLang="ko-KR" sz="1200" dirty="0" smtClean="0"/>
          </a:p>
          <a:p>
            <a:r>
              <a:rPr lang="ko-KR" altLang="en-US" sz="1200" dirty="0" smtClean="0"/>
              <a:t>사흘을 두어도 썩지 않는 </a:t>
            </a:r>
            <a:endParaRPr lang="en-US" altLang="ko-KR" sz="1200" dirty="0" smtClean="0"/>
          </a:p>
          <a:p>
            <a:r>
              <a:rPr lang="ko-KR" altLang="en-US" sz="1200" dirty="0" smtClean="0"/>
              <a:t>저 요염한 살기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할 수 없이 딸기를 칼로 </a:t>
            </a:r>
            <a:r>
              <a:rPr lang="ko-KR" altLang="en-US" sz="1200" dirty="0" err="1" smtClean="0"/>
              <a:t>깍는다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날카로운 칼로 태양의 속살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신의 손길을 저며 낸다</a:t>
            </a:r>
            <a:endParaRPr lang="en-US" altLang="ko-KR" sz="1200" dirty="0" smtClean="0"/>
          </a:p>
          <a:p>
            <a:r>
              <a:rPr lang="ko-KR" altLang="en-US" sz="1200" dirty="0" smtClean="0"/>
              <a:t>별을 떨어뜨린다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아이들이 곁에서 운다</a:t>
            </a:r>
            <a:r>
              <a:rPr lang="en-US" altLang="ko-KR" sz="1200" dirty="0" smtClean="0"/>
              <a:t>.</a:t>
            </a:r>
            <a:endParaRPr lang="en-US" altLang="ko-KR" dirty="0" smtClean="0"/>
          </a:p>
          <a:p>
            <a:pPr algn="r"/>
            <a:r>
              <a:rPr lang="en-US" altLang="ko-KR" sz="1600" dirty="0" smtClean="0"/>
              <a:t>- </a:t>
            </a:r>
            <a:r>
              <a:rPr lang="ko-KR" altLang="en-US" sz="1400" dirty="0" smtClean="0"/>
              <a:t>문정희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「딸기를 </a:t>
            </a:r>
            <a:r>
              <a:rPr lang="ko-KR" altLang="en-US" sz="1400" dirty="0" err="1" smtClean="0"/>
              <a:t>깍으며</a:t>
            </a:r>
            <a:r>
              <a:rPr lang="ko-KR" altLang="en-US" sz="1400" dirty="0" smtClean="0"/>
              <a:t>」전문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1285860"/>
            <a:ext cx="40005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소재파악</a:t>
            </a:r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딸기</a:t>
            </a:r>
            <a:endParaRPr lang="en-US" altLang="ko-KR" sz="2800" b="1" dirty="0" smtClean="0">
              <a:solidFill>
                <a:schemeClr val="accent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2800" dirty="0" smtClean="0">
              <a:solidFill>
                <a:schemeClr val="accent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사계절 중에서 가장 먼저인 봄에 나오는 과일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연하고 부드러운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아이의 속살처럼 부드러움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여린 속살에 칼을 대는 섬뜩한 행위는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우리들의 깨달음으로 이어짐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이것은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곧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생태 환경에 대한 인식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으로 귀결 됨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71480"/>
            <a:ext cx="2357454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내용분석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6" name="그림 5" descr="로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1357298"/>
            <a:ext cx="8429684" cy="507831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b="1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연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현재시제이지만</a:t>
            </a:r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내용은 과거 지향</a:t>
            </a:r>
            <a:endParaRPr lang="en-US" altLang="ko-KR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우리집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아이들이 신을 느낀다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고 말하는 것은 현재이지만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딸기를 먹으며 신을 느낀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것은 과거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은 맛을 통해 구체화 됨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b="1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연</a:t>
            </a:r>
            <a:r>
              <a:rPr lang="en-US" altLang="ko-KR" b="1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우주적 시간으로 인간이 말할 수 없는 시간 개념</a:t>
            </a:r>
            <a:endParaRPr lang="en-US" altLang="ko-KR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깨알같은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별은 박아 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놓으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 손길→ 현실적 시간 개념이 사라짐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				   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신의 행위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별을 박아 놓은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 구체화 됨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혀 속에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넣으면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 “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별이 씹히는 재미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→ 딸기를 통해 신이 만들어 주신 선물인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을 느낄 수 있음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b="1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연</a:t>
            </a:r>
            <a:r>
              <a:rPr lang="en-US" altLang="ko-KR" b="1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인간의 시간</a:t>
            </a:r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현재</a:t>
            </a:r>
            <a:endParaRPr lang="en-US" altLang="ko-KR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▶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오늘 나는 딸기를 씻다 몸을 부르르 떤다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→ 신의 영역을 벗어나 인간의 추악함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물질적 욕망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에 신의 선물을 맛볼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	 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수 없음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“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독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 “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사흘을 두어도 썩지 않는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→ 인간이 만들어낸 딸기에는 독이 들어 있음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과학적 사실도 거스르는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		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딸기는 인간에 의해 만들어 진 것임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그 딸기는 아이들이 먹을 음식에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		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숨어 있음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인간이 만들어 낸 것과 신이 만들어 낸 것의 대조적 </a:t>
            </a:r>
            <a:r>
              <a:rPr lang="ko-KR" altLang="en-US" sz="1600" dirty="0" smtClean="0"/>
              <a:t>측면</a:t>
            </a:r>
            <a:r>
              <a:rPr lang="en-US" altLang="ko-KR" sz="1600" dirty="0" smtClean="0"/>
              <a:t>)</a:t>
            </a:r>
          </a:p>
        </p:txBody>
      </p:sp>
      <p:pic>
        <p:nvPicPr>
          <p:cNvPr id="3074" name="Picture 2" descr="C:\Documents and Settings\user\Local Settings\Temporary Internet Files\Content.IE5\ZLJHLLCW\MC90035028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000892" y="214290"/>
            <a:ext cx="1801640" cy="1462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6" name="그림 5" descr="로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571480"/>
            <a:ext cx="3000396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내용분석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및 정리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428736"/>
            <a:ext cx="8429684" cy="184665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600" b="1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연</a:t>
            </a: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인간의 시간</a:t>
            </a:r>
            <a:r>
              <a:rPr lang="en-US" altLang="ko-KR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현재</a:t>
            </a:r>
            <a:endParaRPr lang="en-US" altLang="ko-KR" sz="1600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딸기를 칼로 </a:t>
            </a:r>
            <a:r>
              <a:rPr lang="ko-KR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깍는다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→ 인간적인 대처이나 아이의 생명에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영향을 미침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600" b="1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연</a:t>
            </a: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인간의 시간</a:t>
            </a:r>
            <a:r>
              <a:rPr lang="en-US" altLang="ko-KR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현재</a:t>
            </a:r>
            <a:endParaRPr lang="en-US" altLang="ko-KR" sz="1600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아이들이 곁에서 운다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 </a:t>
            </a: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→ 아이의 울음은 시적 화자의 마음 뿐만 아니라 청자에게도 호소함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	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현재형으로 끝맺음을 통하여 아이의 고통이 지속되고 있음을 드러낸다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2" descr="C:\Documents and Settings\user\Local Settings\Temporary Internet Files\Content.IE5\ZLJHLLCW\MC90035028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000892" y="214290"/>
            <a:ext cx="1801640" cy="14621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3571876"/>
            <a:ext cx="8358246" cy="36933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 시는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이런 상황에서 독자들은 과연 어떻게 할 수 있을까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?’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생각하게 만듦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4643446"/>
            <a:ext cx="8358246" cy="175432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dirty="0" smtClean="0"/>
              <a:t>아이들에게 먹이기 위해 딸기를 씻어 준비하는 과정</a:t>
            </a:r>
            <a:r>
              <a:rPr lang="en-US" altLang="ko-KR" dirty="0" smtClean="0"/>
              <a:t>(</a:t>
            </a:r>
            <a:r>
              <a:rPr lang="ko-KR" altLang="en-US" dirty="0" smtClean="0"/>
              <a:t>모성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딸기를 만들어낸 신의 손길과 다르지 않다</a:t>
            </a:r>
            <a:r>
              <a:rPr lang="en-US" altLang="ko-KR" dirty="0" smtClean="0"/>
              <a:t>. 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/>
              <a:t>곧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모성과 신의 손길은 동일시 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그를 통해 아이들은 자연의 섭리를 알고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그에 대한 감사의 마음을 가졌던 것이다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/>
              <a:t>그런데 딸기를 통해 신의 섭리를 파괴한 독을 발견하고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인간의 가해 행위에 대한 반성을 하게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4143380"/>
            <a:ext cx="1000132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  <a:latin typeface="HY바다M" pitchFamily="18" charset="-127"/>
                <a:ea typeface="HY바다M" pitchFamily="18" charset="-127"/>
              </a:rPr>
              <a:t>정리</a:t>
            </a:r>
            <a:endParaRPr lang="ko-KR" altLang="en-US" sz="2400" b="1" dirty="0">
              <a:solidFill>
                <a:srgbClr val="C00000"/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user\Local Settings\Temporary Internet Files\Content.IE5\ZLJHLLCW\MP900439174[1].jpg"/>
          <p:cNvPicPr>
            <a:picLocks noChangeAspect="1" noChangeArrowheads="1"/>
          </p:cNvPicPr>
          <p:nvPr/>
        </p:nvPicPr>
        <p:blipFill>
          <a:blip r:embed="rId3">
            <a:lum bright="-2000"/>
          </a:blip>
          <a:srcRect/>
          <a:stretch>
            <a:fillRect/>
          </a:stretch>
        </p:blipFill>
        <p:spPr bwMode="auto">
          <a:xfrm>
            <a:off x="214282" y="1285860"/>
            <a:ext cx="4429156" cy="5072098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2357454" cy="400110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2 +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소재파악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로고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1285860"/>
            <a:ext cx="4429124" cy="507831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(</a:t>
            </a:r>
            <a:r>
              <a:rPr lang="ko-KR" altLang="en-US" sz="1200" dirty="0" smtClean="0"/>
              <a:t>씨앗사람들을 데리고 도요새 떼 여길 지나갔네 비 많이 와 늙은 도요의 눈 속이 흠뻑 젖어 있었네 그들의 마지막 말을 누군가 편집했지만</a:t>
            </a:r>
            <a:r>
              <a:rPr lang="en-US" altLang="ko-KR" sz="1200" dirty="0" smtClean="0"/>
              <a:t>.)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여기가 좋아요 </a:t>
            </a:r>
            <a:endParaRPr lang="en-US" altLang="ko-KR" sz="1200" dirty="0" smtClean="0"/>
          </a:p>
          <a:p>
            <a:r>
              <a:rPr lang="ko-KR" altLang="en-US" sz="1200" dirty="0" smtClean="0"/>
              <a:t>뭍도 아니고 바다도 아닌</a:t>
            </a:r>
            <a:endParaRPr lang="en-US" altLang="ko-KR" sz="1200" dirty="0" smtClean="0"/>
          </a:p>
          <a:p>
            <a:r>
              <a:rPr lang="ko-KR" altLang="en-US" sz="1200" dirty="0" smtClean="0"/>
              <a:t>중음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中陰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의 보드라움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몽유하는 혼들이 숨구멍처럼 열렸네요 오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예뻐요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빗방울처럼 제각각 몸을 둥글린 시간들</a:t>
            </a:r>
            <a:endParaRPr lang="en-US" altLang="ko-KR" sz="1200" dirty="0" smtClean="0"/>
          </a:p>
          <a:p>
            <a:r>
              <a:rPr lang="ko-KR" altLang="en-US" sz="1200" dirty="0" smtClean="0"/>
              <a:t>우리가 오직 날개의 무게로만 와도</a:t>
            </a:r>
            <a:endParaRPr lang="en-US" altLang="ko-KR" sz="1200" dirty="0" smtClean="0"/>
          </a:p>
          <a:p>
            <a:r>
              <a:rPr lang="ko-KR" altLang="en-US" sz="1200" dirty="0" smtClean="0"/>
              <a:t>씨앗들 퍼지네요 음악처럼 별빛처럼 무화과 </a:t>
            </a:r>
            <a:r>
              <a:rPr lang="ko-KR" altLang="en-US" sz="1200" dirty="0" err="1" smtClean="0"/>
              <a:t>입속처럼</a:t>
            </a:r>
            <a:endParaRPr lang="en-US" altLang="ko-KR" sz="1200" dirty="0" smtClean="0"/>
          </a:p>
          <a:p>
            <a:r>
              <a:rPr lang="ko-KR" altLang="en-US" sz="1200" dirty="0" smtClean="0"/>
              <a:t>여기가 좋아요</a:t>
            </a:r>
            <a:endParaRPr lang="en-US" altLang="ko-KR" sz="1200" dirty="0" smtClean="0"/>
          </a:p>
          <a:p>
            <a:r>
              <a:rPr lang="ko-KR" altLang="en-US" sz="1200" dirty="0" smtClean="0"/>
              <a:t>뭍이기도 하고 바다이기도 한</a:t>
            </a:r>
            <a:endParaRPr lang="en-US" altLang="ko-KR" sz="1200" dirty="0" smtClean="0"/>
          </a:p>
          <a:p>
            <a:r>
              <a:rPr lang="ko-KR" altLang="en-US" sz="1200" dirty="0" smtClean="0"/>
              <a:t>살가운 접촉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흔적이 흔적 속에 잘 스며들어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당신이 나를 낳기 좋은 아침이 왔죠 내가 당신을 낳기 좋은 저녁이 왔죠 젖멍울 짠한 노을이 땀 냄새를 풍기며 우리에게 젖을 물려주었어요 여러 겹의 수평이 번져간 발치엔 </a:t>
            </a:r>
            <a:r>
              <a:rPr lang="ko-KR" altLang="en-US" sz="1200" dirty="0" err="1" smtClean="0"/>
              <a:t>오래전의</a:t>
            </a:r>
            <a:r>
              <a:rPr lang="ko-KR" altLang="en-US" sz="1200" dirty="0" smtClean="0"/>
              <a:t> 목숨들이 </a:t>
            </a:r>
            <a:r>
              <a:rPr lang="ko-KR" altLang="en-US" sz="1200" dirty="0" err="1" smtClean="0"/>
              <a:t>세족식의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r>
              <a:rPr lang="ko-KR" altLang="en-US" sz="1200" dirty="0" smtClean="0"/>
              <a:t>물 대야를 받치고 있었죠</a:t>
            </a:r>
            <a:endParaRPr lang="en-US" altLang="ko-KR" sz="1200" dirty="0" smtClean="0"/>
          </a:p>
          <a:p>
            <a:r>
              <a:rPr lang="ko-KR" altLang="en-US" sz="1200" dirty="0" smtClean="0"/>
              <a:t>이 틈이 좋아요</a:t>
            </a:r>
            <a:endParaRPr lang="en-US" altLang="ko-KR" sz="1200" dirty="0" smtClean="0"/>
          </a:p>
          <a:p>
            <a:r>
              <a:rPr lang="ko-KR" altLang="en-US" sz="1200" dirty="0" smtClean="0"/>
              <a:t>중략</a:t>
            </a:r>
            <a:endParaRPr lang="en-US" altLang="ko-KR" sz="1200" dirty="0" smtClean="0"/>
          </a:p>
          <a:p>
            <a:r>
              <a:rPr lang="ko-KR" altLang="en-US" sz="1200" dirty="0" smtClean="0"/>
              <a:t>이 드넓은 틈 사이에 씨앗사람들을 내려놓을게요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(</a:t>
            </a:r>
            <a:r>
              <a:rPr lang="ko-KR" altLang="en-US" sz="1200" dirty="0" smtClean="0"/>
              <a:t>그런데 혹시 이 모호함이 두려운가요</a:t>
            </a:r>
            <a:r>
              <a:rPr lang="en-US" altLang="ko-KR" sz="1200" dirty="0" smtClean="0"/>
              <a:t>? </a:t>
            </a:r>
            <a:r>
              <a:rPr lang="ko-KR" altLang="en-US" sz="1200" dirty="0" smtClean="0"/>
              <a:t>그래서 자꾸 딱딱해지고 </a:t>
            </a:r>
            <a:r>
              <a:rPr lang="ko-KR" altLang="en-US" sz="1200" dirty="0" err="1" smtClean="0"/>
              <a:t>싶은건가요</a:t>
            </a:r>
            <a:r>
              <a:rPr lang="en-US" altLang="ko-KR" sz="1200" dirty="0" smtClean="0"/>
              <a:t>?)</a:t>
            </a:r>
          </a:p>
          <a:p>
            <a:pPr algn="r">
              <a:buFontTx/>
              <a:buChar char="-"/>
            </a:pPr>
            <a:r>
              <a:rPr lang="ko-KR" altLang="en-US" sz="1200" dirty="0" smtClean="0"/>
              <a:t>김선우 「뻘에 울다」 전문</a:t>
            </a:r>
            <a:endParaRPr lang="en-US" altLang="ko-KR" sz="1200" dirty="0" smtClean="0"/>
          </a:p>
          <a:p>
            <a:pPr algn="r">
              <a:buFontTx/>
              <a:buChar char="-"/>
            </a:pPr>
            <a:endParaRPr lang="en-US" altLang="ko-KR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14876" y="1000108"/>
            <a:ext cx="4214810" cy="529375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소재파악</a:t>
            </a:r>
            <a:r>
              <a:rPr lang="en-US" altLang="ko-KR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4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대지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여성을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은유한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표현으로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여성은 씨앗을 품어 싹을 틔울 수 있는 존재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자신의 육체 안에서 생명체를 품고 자신의 살과 피를 먹이는 행위는 대지가 자신의 영양분으로 씨앗을 품고 싹을 틔워 만물을 먹이는 행위와 마찬가지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임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이 작품에서는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뻘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이라는 공간이 가지고 있는 포용력을 통해 생명 탄생의 가능성을 확인함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 ‘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뻘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은 뒤에서 자세히 살펴봄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4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씨앗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스스로 번식하는 존재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그런데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요즘에는 씨앗이 실험실에서 상품화 되어 그 재생 능력을 잃어버림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씨앗이 씨앗으로 기능하지 못하고 일회용품으로 전락하여 도외시 됨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71480"/>
            <a:ext cx="3571900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소재를 통한 내용분석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6" name="그림 5" descr="로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pic>
        <p:nvPicPr>
          <p:cNvPr id="6146" name="Picture 2" descr="C:\Documents and Settings\user\Local Settings\Temporary Internet Files\Content.IE5\ZLJHLLCW\MP9004255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3286148" cy="22155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00364" y="1285860"/>
            <a:ext cx="6143636" cy="230832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/>
              <a:t>‘</a:t>
            </a:r>
            <a:r>
              <a:rPr lang="ko-KR" altLang="en-US" sz="2800" dirty="0" smtClean="0"/>
              <a:t>뻘</a:t>
            </a:r>
            <a:r>
              <a:rPr lang="en-US" altLang="ko-KR" sz="2800" dirty="0" smtClean="0"/>
              <a:t>’</a:t>
            </a:r>
            <a:endParaRPr lang="ko-KR" altLang="en-US" sz="2800" dirty="0" smtClean="0"/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1600" dirty="0" smtClean="0"/>
              <a:t> ‘</a:t>
            </a:r>
            <a:r>
              <a:rPr lang="ko-KR" altLang="en-US" sz="1600" dirty="0" smtClean="0"/>
              <a:t>보드라움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의 속성과 </a:t>
            </a:r>
            <a:r>
              <a:rPr lang="en-US" altLang="ko-KR" sz="1600" dirty="0" smtClean="0"/>
              <a:t>‘</a:t>
            </a:r>
            <a:r>
              <a:rPr lang="ko-KR" altLang="en-US" sz="1600" dirty="0" smtClean="0"/>
              <a:t>숨구멍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을 통해 다양한 생명체를 품는다</a:t>
            </a:r>
            <a:r>
              <a:rPr lang="en-US" altLang="ko-KR" sz="1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1600" dirty="0" smtClean="0"/>
              <a:t> </a:t>
            </a:r>
            <a:r>
              <a:rPr lang="ko-KR" altLang="en-US" sz="1600" dirty="0" smtClean="0"/>
              <a:t>시의 마지막에서 그 뻘이 딱딱해지고 있음을 보여준다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뻘의 생명력에 위기</a:t>
            </a:r>
            <a:r>
              <a:rPr lang="en-US" altLang="ko-KR" sz="16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1600" dirty="0" smtClean="0"/>
              <a:t> </a:t>
            </a:r>
            <a:r>
              <a:rPr lang="ko-KR" altLang="en-US" sz="1600" dirty="0" smtClean="0"/>
              <a:t>뻘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모체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이 딱딱해지면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생명력을 잃게 되면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그 안에 생명체는 살 수 없다</a:t>
            </a:r>
            <a:r>
              <a:rPr lang="en-US" altLang="ko-KR" sz="1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chemeClr val="tx2"/>
                </a:solidFill>
              </a:rPr>
              <a:t> 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결국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죽음에 이른다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364331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세족식의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물대야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4214818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물대야는</a:t>
            </a:r>
            <a:r>
              <a:rPr lang="ko-KR" altLang="en-US" sz="1600" dirty="0" smtClean="0"/>
              <a:t> 어떤 형상을 가진 형태로 물을 모을 수 있다</a:t>
            </a:r>
            <a:r>
              <a:rPr lang="en-US" altLang="ko-KR" sz="1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1600" dirty="0" smtClean="0"/>
              <a:t>시적 화자는 뻘의 생성 과정과 다양한 생명체의 삶의 터전이라는 점에 착안하여 </a:t>
            </a:r>
            <a:r>
              <a:rPr lang="ko-KR" altLang="en-US" sz="1600" dirty="0" err="1" smtClean="0"/>
              <a:t>물대야를</a:t>
            </a:r>
            <a:r>
              <a:rPr lang="ko-KR" altLang="en-US" sz="1600" dirty="0" smtClean="0"/>
              <a:t> 상상해낸다</a:t>
            </a:r>
            <a:r>
              <a:rPr lang="en-US" altLang="ko-KR" sz="1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1600" dirty="0" err="1" smtClean="0"/>
              <a:t>물대야는</a:t>
            </a:r>
            <a:r>
              <a:rPr lang="ko-KR" altLang="en-US" sz="1600" dirty="0" smtClean="0"/>
              <a:t> 그 발 밑에 몇 천 년 또는 몇 억 년 동안 수많은 생명체의 삶을 통해 이루어 졌음을 알린다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즉 수많은 생명체들의 삶의 연속이 있었기에 현재 우리가 발 딛고 서있음을 인식한다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5857892"/>
            <a:ext cx="8358246" cy="36933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수 억 년 전의 시간을 인식하지 못한다면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우리들의 의식도 딱딱해 질것을 경고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71480"/>
            <a:ext cx="3500462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 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소재를 통한 내용분석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여성과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6" name="그림 5" descr="로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157161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씨앗사람들</a:t>
            </a:r>
            <a:r>
              <a:rPr lang="ko-KR" altLang="en-US" sz="2000" dirty="0" smtClean="0"/>
              <a:t> </a:t>
            </a:r>
            <a:endParaRPr lang="ko-KR" altLang="en-US" sz="2000" dirty="0"/>
          </a:p>
        </p:txBody>
      </p:sp>
      <p:pic>
        <p:nvPicPr>
          <p:cNvPr id="5122" name="Picture 2" descr="C:\Documents and Settings\user\Local Settings\Temporary Internet Files\Content.IE5\ZTCF94XC\MC90029346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1428760" cy="24298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5984" y="2428868"/>
            <a:ext cx="6286576" cy="36933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사람들 중에서도 가장 씨앗의 역할을 하는 사람은 누구일까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12" y="3000372"/>
            <a:ext cx="5786478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ko-KR" altLang="en-US" dirty="0" smtClean="0"/>
              <a:t>이것은 비유적으로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도요새 떼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에게 관심을 가질 수 있는 주체가 되어야 함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ko-KR" altLang="en-US" dirty="0" smtClean="0"/>
              <a:t>그 주체는 곧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도요새 떼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말을 듣고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늙은 도요의 눈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응시할 수 있는 사람</a:t>
            </a:r>
            <a:endParaRPr lang="en-US" altLang="ko-K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785918" y="4857760"/>
            <a:ext cx="7072362" cy="707886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늙은 도요새가 좋아하는 곳을 알고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그곳을 지켜낼 수 있는 사람으로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환경에 대한 새로운 인식을 가진 주체이다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714348" y="4786322"/>
            <a:ext cx="928694" cy="71438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2462</Words>
  <Application>Microsoft Office PowerPoint</Application>
  <PresentationFormat>화면 슬라이드 쇼(4:3)</PresentationFormat>
  <Paragraphs>329</Paragraphs>
  <Slides>22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양혜경 교수의 한국문학과 생태시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Company>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양혜경 교수의 한국문학과 생태시</dc:title>
  <dc:creator>home</dc:creator>
  <cp:lastModifiedBy>home</cp:lastModifiedBy>
  <cp:revision>18</cp:revision>
  <dcterms:created xsi:type="dcterms:W3CDTF">2011-12-15T05:37:25Z</dcterms:created>
  <dcterms:modified xsi:type="dcterms:W3CDTF">2011-12-15T06:37:09Z</dcterms:modified>
</cp:coreProperties>
</file>