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0B43A-3DA9-427C-A25F-79394C7F103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D2FB9-6F95-48EA-9DC0-747E40BAC5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사용자 지정 레이아웃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earch.naver.com/search.naver?where=nexearch&amp;sm=tab_txc&amp;ie=utf8&amp;query=%EB%A9%94%EC%9D%B4%EC%A7%80%EB%8C%80%ED%95%99%EA%B5%90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 idx="4294967295"/>
          </p:nvPr>
        </p:nvSpPr>
        <p:spPr>
          <a:xfrm>
            <a:off x="571472" y="1500174"/>
            <a:ext cx="8215370" cy="1470025"/>
          </a:xfrm>
        </p:spPr>
        <p:txBody>
          <a:bodyPr/>
          <a:lstStyle/>
          <a:p>
            <a:r>
              <a:rPr lang="ko-KR" altLang="en-US" sz="3200" dirty="0" smtClean="0">
                <a:latin typeface="HY목각파임B" pitchFamily="18" charset="-127"/>
                <a:ea typeface="HY목각파임B" pitchFamily="18" charset="-127"/>
              </a:rPr>
              <a:t>양혜경 교수의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한국문학과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생태시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0" name="그림 9" descr="로고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8794" y="2928934"/>
            <a:ext cx="5500726" cy="40011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주차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생태시의 작품 분석과 이해 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오장환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642910" y="1142984"/>
            <a:ext cx="7786742" cy="4071966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8.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박물관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사원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불각 교회당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……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뾰족한 피뢰침들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시민들은 이러한 곳을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별창처럼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다닌다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시민들은 이러한 곳을 공원처럼 다닌다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이런 곳에는 많은 남자가 온다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이런 곳에는 많은 여자가 온다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수려한 자연을 피하여 온 사람들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모조된 자연이 있는 공원으로 물리어온다</a:t>
            </a:r>
            <a:endParaRPr lang="ko-KR" altLang="en-US" sz="2000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00034" y="0"/>
            <a:ext cx="8143932" cy="6572272"/>
          </a:xfrm>
          <a:solidFill>
            <a:schemeClr val="bg1">
              <a:alpha val="5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9. </a:t>
            </a:r>
          </a:p>
          <a:p>
            <a:pPr>
              <a:buNone/>
            </a:pP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수부는 어느 때 시작되고 어느 때 그치는 것이냐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카페와 빠는 나날이 늘어가고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제비처럼 날씬한 예복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대체 이놈의 </a:t>
            </a:r>
            <a:r>
              <a:rPr lang="ko-KR" altLang="en-US" sz="7200" dirty="0" err="1" smtClean="0">
                <a:latin typeface="농협희망" pitchFamily="18" charset="-127"/>
                <a:ea typeface="농협희망" pitchFamily="18" charset="-127"/>
              </a:rPr>
              <a:t>안조화폐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7200" dirty="0" err="1" smtClean="0">
                <a:latin typeface="농협희망" pitchFamily="18" charset="-127"/>
                <a:ea typeface="농협희망" pitchFamily="18" charset="-127"/>
              </a:rPr>
              <a:t>안조화폐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들은 </a:t>
            </a:r>
            <a:r>
              <a:rPr lang="ko-KR" altLang="en-US" sz="7200" dirty="0" err="1" smtClean="0">
                <a:latin typeface="농협희망" pitchFamily="18" charset="-127"/>
                <a:ea typeface="농협희망" pitchFamily="18" charset="-127"/>
              </a:rPr>
              <a:t>어데서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7200" dirty="0" err="1" smtClean="0">
                <a:latin typeface="농협희망" pitchFamily="18" charset="-127"/>
                <a:ea typeface="농협희망" pitchFamily="18" charset="-127"/>
              </a:rPr>
              <a:t>만들어내이는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 것이냐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사기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음모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횡령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매수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중혼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중혼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) ……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돌이킬 수 없는 회한과 건질 수 없는 비애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 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퇴폐한 절망에 젖은 대학생들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의사와 의학사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err="1" smtClean="0">
                <a:latin typeface="농협희망" pitchFamily="18" charset="-127"/>
                <a:ea typeface="농협희망" pitchFamily="18" charset="-127"/>
              </a:rPr>
              <a:t>너들은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 푸른 등불 밑에서 무슨 물고기와 같은 우수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우수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들이냐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하수도공사비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도로포장공사비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제방공사비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인건비 창창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창창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이 활짝 열어제치고 잇몸을 드러내고 웃는 </a:t>
            </a:r>
            <a:r>
              <a:rPr lang="ko-KR" altLang="en-US" sz="7200" dirty="0" err="1" smtClean="0">
                <a:latin typeface="농협희망" pitchFamily="18" charset="-127"/>
                <a:ea typeface="농협희망" pitchFamily="18" charset="-127"/>
              </a:rPr>
              <a:t>중소상업자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 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중소상인들의 비장한 애교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“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어서요 옵쇼 오십쇼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”</a:t>
            </a:r>
          </a:p>
          <a:p>
            <a:pPr>
              <a:buNone/>
            </a:pP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18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간 대로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병립된 가로등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가로수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다람쥐처럼 골목으로 드나드는 택시들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외길로만 달아나는 전차들 전차는 목적이 없기 때문에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저놈은 차고로 되들어간다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트랙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모터 사이클 그냥 사이클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무진회사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무진회사</a:t>
            </a:r>
            <a:r>
              <a:rPr lang="en-US" altLang="ko-KR" sz="72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7200" dirty="0" smtClean="0">
                <a:latin typeface="농협희망" pitchFamily="18" charset="-127"/>
                <a:ea typeface="농협희망" pitchFamily="18" charset="-127"/>
              </a:rPr>
              <a:t>의 외교원들은 자전거로 다니며 조사에 교통비를 받는다</a:t>
            </a:r>
            <a:endParaRPr lang="en-US" altLang="ko-KR" sz="72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8229600" cy="5572164"/>
          </a:xfrm>
          <a:solidFill>
            <a:schemeClr val="bg1">
              <a:alpha val="5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10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대체 저널리즘이란 어째서 과부처럼 살찌기를 좋아하는 것인가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광고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광고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광고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화장품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식료품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범람하는 광고들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메인 스트리트 한낮을 속이는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숙난한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메인 스트리트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이곳을 거니는 신상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紳商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들은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관능을 어금니처럼 아낀다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밤이면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더더더욱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열란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熱亂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키를 바라고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당구장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마작구락부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베비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골프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문이 마음대로 열리는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술막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카푸에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빠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레스트란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차완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茶碗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)-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젊은 남작도 아닌 사람들은 왜 그리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야위인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몸뚱이로 단장을 두르며 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비만한 상가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비만한 건물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휘황한 등불 밑으로 기어들기를 좋아하느냐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너는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늬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애비의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슬픈 교훈을 가졌다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늬들은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돌아오는 앞길 동방의 태양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한낮이 솟을 제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가시뼉다귀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같은 네 모양이 무섭지는 않니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어른거리는 등롱에 수부는 한층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부어오른다</a:t>
            </a:r>
            <a:endParaRPr lang="ko-KR" altLang="en-US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714348" y="1643050"/>
            <a:ext cx="7572428" cy="2643206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>
              <a:buNone/>
            </a:pP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11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수부는 지도 속에 한낱 화농된 오점이었다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숙란하여가는 수부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숩주의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대확장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인근 읍의 편입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285720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5400" dirty="0" smtClean="0">
                <a:latin typeface="HY목각파임B" pitchFamily="18" charset="-127"/>
                <a:ea typeface="HY목각파임B" pitchFamily="18" charset="-127"/>
              </a:rPr>
              <a:t>Ⅱ. </a:t>
            </a:r>
            <a:r>
              <a:rPr lang="ko-KR" altLang="en-US" sz="5400" dirty="0" smtClean="0">
                <a:latin typeface="HY목각파임B" pitchFamily="18" charset="-127"/>
                <a:ea typeface="HY목각파임B" pitchFamily="18" charset="-127"/>
              </a:rPr>
              <a:t>작품 분석</a:t>
            </a:r>
            <a:endParaRPr lang="ko-KR" altLang="en-US" sz="54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1571604" y="2857496"/>
            <a:ext cx="6286500" cy="2000250"/>
          </a:xfrm>
        </p:spPr>
        <p:txBody>
          <a:bodyPr>
            <a:noAutofit/>
          </a:bodyPr>
          <a:lstStyle/>
          <a:p>
            <a:pPr algn="l"/>
            <a:r>
              <a:rPr lang="ko-KR" altLang="en-US" sz="28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교재 </a:t>
            </a:r>
            <a:r>
              <a:rPr lang="en-US" altLang="ko-KR" sz="28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8~15</a:t>
            </a:r>
            <a:r>
              <a:rPr lang="ko-KR" altLang="en-US" sz="2800" dirty="0" smtClean="0">
                <a:solidFill>
                  <a:schemeClr val="tx2"/>
                </a:solidFill>
                <a:latin typeface="HY목각파임B" pitchFamily="18" charset="-127"/>
                <a:ea typeface="HY목각파임B" pitchFamily="18" charset="-127"/>
              </a:rPr>
              <a:t>쪽</a:t>
            </a:r>
            <a:endParaRPr lang="en-US" altLang="ko-KR" sz="2800" dirty="0" smtClean="0">
              <a:solidFill>
                <a:schemeClr val="tx2"/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36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수부</a:t>
            </a:r>
            <a:r>
              <a:rPr lang="en-US" altLang="ko-KR" sz="36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36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首府</a:t>
            </a:r>
            <a:r>
              <a:rPr lang="en-US" altLang="ko-KR" sz="36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) </a:t>
            </a:r>
          </a:p>
          <a:p>
            <a:pPr>
              <a:buFontTx/>
              <a:buChar char="-"/>
            </a:pPr>
            <a:r>
              <a:rPr lang="ko-KR" altLang="en-US" sz="28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수부는 비만하였다</a:t>
            </a:r>
            <a:r>
              <a:rPr lang="en-US" altLang="ko-KR" sz="28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. </a:t>
            </a:r>
            <a:r>
              <a:rPr lang="ko-KR" altLang="en-US" sz="28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신사와 같이</a:t>
            </a:r>
            <a:endParaRPr lang="en-US" altLang="ko-KR" sz="28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endParaRPr>
          </a:p>
          <a:p>
            <a:pPr algn="r"/>
            <a:r>
              <a:rPr lang="ko-KR" altLang="en-US" sz="36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오장환</a:t>
            </a:r>
            <a:endParaRPr lang="en-US" altLang="ko-KR" sz="3600" dirty="0" smtClean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3600" dirty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시인 오장환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214678" y="2071678"/>
            <a:ext cx="5357850" cy="3500461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출생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사망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 1918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일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충청북도 보은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) - 1951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6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월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학력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  <a:hlinkClick r:id="rId2" action="ppaction://hlinkfile"/>
              </a:rPr>
              <a:t>메이지대학교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전문부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데뷔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 1933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년 시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'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목욕간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' </a:t>
            </a:r>
          </a:p>
          <a:p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경력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문학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대중화운동위원회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위원</a:t>
            </a:r>
            <a:b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</a:b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1946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조선문학가동맹 가담</a:t>
            </a:r>
            <a:b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</a:b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1937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자오선 동인</a:t>
            </a:r>
            <a:b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</a:b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        시인부락 동인</a:t>
            </a:r>
            <a:endParaRPr lang="ko-KR" altLang="en-US" sz="2400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85992"/>
            <a:ext cx="2500330" cy="301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596" y="1643050"/>
            <a:ext cx="8286808" cy="4357718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1800" dirty="0" smtClean="0">
                <a:latin typeface="농협희망" pitchFamily="18" charset="-127"/>
                <a:ea typeface="농협희망" pitchFamily="18" charset="-127"/>
              </a:rPr>
              <a:t>1</a:t>
            </a:r>
            <a:endParaRPr lang="en-US" altLang="ko-KR" sz="16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en-US" altLang="ko-KR" sz="18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수부의 화장터는 번성하였다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산마루턱에 드높은 굴뚝을 세우고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자그르르 기름이 튀는 소리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시체가 타오르는 타오르는 끄름은 맑은 하늘을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어지러놓는다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시민들은 기계와 무감각을 가장 즐기어 한다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금빛 금빛 금빛 금빛 교착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交錯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되는 영구차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호화로운 울음소리에 영구차는 몰리어오고 쫓겨간다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번잡을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존숭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尊崇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하는 수부의 생명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화장장이 앉은 황천고개와 같은 언덕 밑으로 시가도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市街圖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는 나래를 펼쳤다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 </a:t>
            </a:r>
            <a:endParaRPr lang="ko-KR" altLang="en-US" sz="2000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5" name="그림 4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285728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농협희망" pitchFamily="18" charset="-127"/>
                <a:ea typeface="농협희망" pitchFamily="18" charset="-127"/>
              </a:rPr>
              <a:t>수부</a:t>
            </a:r>
            <a:r>
              <a:rPr lang="en-US" altLang="ko-KR" sz="28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800" dirty="0" smtClean="0">
                <a:latin typeface="농협희망" pitchFamily="18" charset="-127"/>
                <a:ea typeface="농협희망" pitchFamily="18" charset="-127"/>
              </a:rPr>
              <a:t>首府</a:t>
            </a:r>
            <a:r>
              <a:rPr lang="en-US" altLang="ko-KR" sz="2800" dirty="0" smtClean="0">
                <a:latin typeface="농협희망" pitchFamily="18" charset="-127"/>
                <a:ea typeface="농협희망" pitchFamily="18" charset="-127"/>
              </a:rPr>
              <a:t>) </a:t>
            </a:r>
          </a:p>
          <a:p>
            <a:pPr>
              <a:buFontTx/>
              <a:buChar char="-"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수부는 비만하였다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 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신사와 같이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 algn="r"/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오장환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28596" y="571480"/>
            <a:ext cx="8229600" cy="5554683"/>
          </a:xfrm>
          <a:solidFill>
            <a:schemeClr val="bg1">
              <a:alpha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2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덜크덩덜크덩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화물열차가 철교를 건널 제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그는 포식하였다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사처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四處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에서 운집하는 화물들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수레 안에는 꿀꿀거리는 도야지 도야지도 있고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가축류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식료품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원료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원료품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재목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아름드리 소화되지 않은 재목들 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– 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석탄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중석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아연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동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철류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보따리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멱대기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가마니 콩 쌀 팥 목화 누에고치 등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거대한 수부의 거대한 위장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胃腸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</a:t>
            </a: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관공용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官公用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의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민사용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民私用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의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화물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화물들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적행낭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赤行囊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우편물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묻어 들어오는 기밀비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운동비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주선비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기업비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세입비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수부에는 변장한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연공품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年貢品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들이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낙역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絡繹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하였다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  <a:endParaRPr lang="ko-KR" altLang="en-US" sz="2000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00034" y="285729"/>
            <a:ext cx="8001056" cy="5000660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3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강변가로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위집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蝟集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한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공장촌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–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그리고 연돌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煙突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피혁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고무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제과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방적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양주장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釀酒場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전매국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……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공장 속에선 무작정하고 연기를 품고 무작정하고 생산을 한다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끼익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끼익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기름 마른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피대가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외마디 소리로 떠들 제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직공들은 키가 줄었다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 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어제도 오늘도 동무는 죽어나갔다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켜도 날리는 먼지처럼 먼지처럼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산등거리 파고 오르는 토막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土幕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썩은 새에 굼벵이 떨어지는 추녀들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이런 집에선 먼 촌 일가로 부쳐온 공녀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工女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들이 폐를 앓고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세멘의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쓰레기통 룸펜의 우거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寓居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다리 밑 거적때기 노동숙박소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행려병자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무주시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無主屍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깡통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수부는 등줄기가 피가 나도록 긁는다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  <a:endParaRPr lang="ko-KR" altLang="en-US" sz="2000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57158" y="928670"/>
            <a:ext cx="8358246" cy="4857784"/>
          </a:xfrm>
          <a:solidFill>
            <a:schemeClr val="bg1">
              <a:alpha val="5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4</a:t>
            </a:r>
          </a:p>
          <a:p>
            <a:pPr>
              <a:buNone/>
            </a:pP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신사들이 </a:t>
            </a: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드난하는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곳</a:t>
            </a: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주삣주삣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하늘을 찔러 위협을 보이는 고층 건물</a:t>
            </a: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둥그름한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주탑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柱塔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)-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점잖은 높게 뵈려는 인격</a:t>
            </a: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꼭대기 꼭대기 발돋움을 하여 소속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所屬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의 깃발이 날린다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무던히도 펄럭이는 깃발들이다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씩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씩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뽑아 올라간 고층 건물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공식적으로 나열해 나가는 도시의 미관</a:t>
            </a: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수부는 가장 적은 면적 안에서 가장 많은 건물을 갖는다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수부는 무엇을 먹으며 </a:t>
            </a: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화미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華美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로이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춤추는 것인가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sz="2400" dirty="0" err="1" smtClean="0">
                <a:latin typeface="농협희망" pitchFamily="18" charset="-127"/>
                <a:ea typeface="농협희망" pitchFamily="18" charset="-127"/>
              </a:rPr>
              <a:t>뿡따라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뿡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뿡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연극단의 군악은 어린이들을 꼬리처럼 달고 사잇길로 돌아 나가고</a:t>
            </a: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유한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有閑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의 큰 아기들은 연애를 애완견처럼 외진 곳으로 끌고 간다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“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호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호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사랑을 투우처럼 하는 것은 고풍이에요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”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411230" y="123513"/>
            <a:ext cx="8304174" cy="6234446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5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쉿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쉿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물러서거라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쉿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쉿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조용하거라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외국 사신의 행렬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각하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각하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각하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간판이 넓어서 거추장스럽다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가차이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 오면 걸려들면 부상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눈을 가린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마차마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馬車馬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가 아스팔트 위로 멋진 발굽 소리를 흥겨워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내뻗는 것도 이럴 때다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6</a:t>
            </a:r>
          </a:p>
          <a:p>
            <a:pPr>
              <a:buNone/>
            </a:pP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초대장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독주회 독창회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악성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樂聖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가성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歌聖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)-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천재적 작곡가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남작의 아들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- 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자작의 집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수부의 예술이 언제부터 이토록 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화미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000" dirty="0" err="1" smtClean="0">
                <a:latin typeface="농협희망" pitchFamily="18" charset="-127"/>
                <a:ea typeface="농협희망" pitchFamily="18" charset="-127"/>
              </a:rPr>
              <a:t>華美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한 비극이었느냐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!</a:t>
            </a: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향연과 향연</a:t>
            </a:r>
            <a:endParaRPr lang="en-US" altLang="ko-KR" sz="20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농협희망" pitchFamily="18" charset="-127"/>
                <a:ea typeface="농협희망" pitchFamily="18" charset="-127"/>
              </a:rPr>
              <a:t>예술가들이 건질 수 없는 수렁 속으로 빠져 들어가는 일은 슬픈 일이다</a:t>
            </a:r>
            <a:r>
              <a:rPr lang="en-US" altLang="ko-KR" sz="20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71472" y="857232"/>
            <a:ext cx="7929618" cy="4857784"/>
          </a:xfrm>
          <a:solidFill>
            <a:schemeClr val="bg1">
              <a:alpha val="5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7.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여행들을 합니다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똑똑하다고 자처하는 사람은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서울을 옵니다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영미어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英米語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),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화어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화어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), 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내지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내지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말 조선말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똑똑하다는 사람들은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뒤리뒤섞어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이야기를 합니다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돈을 모은 이는 수부로 이주합니다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평안한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성금법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성금법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이외다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조선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조선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의 토호질한 유산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금광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일확천금 투기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-</a:t>
            </a: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돈을 많이 모은 사람은 고향을 떠납니다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돈을 많이 모은 사람은 고향을 떠나옵니다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ko-KR" altLang="en-US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930</Words>
  <Application>Microsoft Office PowerPoint</Application>
  <PresentationFormat>화면 슬라이드 쇼(4:3)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양혜경 교수의 한국문학과 생태시</vt:lpstr>
      <vt:lpstr>Ⅱ. 작품 분석</vt:lpstr>
      <vt:lpstr>시인 오장환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교수의 한국문학과 생태시</dc:title>
  <dc:creator>home</dc:creator>
  <cp:lastModifiedBy>home</cp:lastModifiedBy>
  <cp:revision>6</cp:revision>
  <dcterms:created xsi:type="dcterms:W3CDTF">2011-12-15T05:37:25Z</dcterms:created>
  <dcterms:modified xsi:type="dcterms:W3CDTF">2011-12-15T05:54:52Z</dcterms:modified>
</cp:coreProperties>
</file>