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0B43A-3DA9-427C-A25F-79394C7F103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D2FB9-6F95-48EA-9DC0-747E40BAC5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search.naver.com/search.naver?where=nexearch&amp;sm=tab_txc&amp;ie=utf8&amp;query=%EB%8B%88%ED%98%BC%EB%8C%80%ED%95%99%EA%B5%9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 idx="4294967295"/>
          </p:nvPr>
        </p:nvSpPr>
        <p:spPr>
          <a:xfrm>
            <a:off x="571472" y="1500174"/>
            <a:ext cx="8215370" cy="1470025"/>
          </a:xfrm>
        </p:spPr>
        <p:txBody>
          <a:bodyPr/>
          <a:lstStyle/>
          <a:p>
            <a:r>
              <a:rPr lang="ko-KR" altLang="en-US" sz="3200" dirty="0" smtClean="0">
                <a:latin typeface="HY목각파임B" pitchFamily="18" charset="-127"/>
                <a:ea typeface="HY목각파임B" pitchFamily="18" charset="-127"/>
              </a:rPr>
              <a:t>양혜경 교수의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한국문학과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생태시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0" name="그림 9" descr="로고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28794" y="2928934"/>
            <a:ext cx="5500726" cy="40011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주차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생태시의 작품 분석과 이해 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3"/>
            <a:ext cx="84296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HY목각파임B" pitchFamily="18" charset="-127"/>
                <a:ea typeface="HY목각파임B" pitchFamily="18" charset="-127"/>
              </a:rPr>
              <a:t>1) </a:t>
            </a:r>
            <a:r>
              <a:rPr lang="ko-KR" altLang="en-US" sz="2800" dirty="0" smtClean="0">
                <a:latin typeface="HY목각파임B" pitchFamily="18" charset="-127"/>
                <a:ea typeface="HY목각파임B" pitchFamily="18" charset="-127"/>
              </a:rPr>
              <a:t>휴머니즘과 명상</a:t>
            </a:r>
            <a:r>
              <a:rPr lang="en-US" altLang="ko-KR" sz="2800" dirty="0" smtClean="0">
                <a:latin typeface="HY목각파임B" pitchFamily="18" charset="-127"/>
                <a:ea typeface="HY목각파임B" pitchFamily="18" charset="-127"/>
              </a:rPr>
              <a:t>·</a:t>
            </a:r>
            <a:r>
              <a:rPr lang="ko-KR" altLang="en-US" sz="2800" dirty="0" smtClean="0">
                <a:latin typeface="HY목각파임B" pitchFamily="18" charset="-127"/>
                <a:ea typeface="HY목각파임B" pitchFamily="18" charset="-127"/>
              </a:rPr>
              <a:t>기도의 내면적 자유 구현</a:t>
            </a:r>
            <a:endParaRPr lang="en-US" altLang="ko-KR" sz="2800" dirty="0" smtClean="0"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48291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그룹 7"/>
          <p:cNvGrpSpPr/>
          <p:nvPr/>
        </p:nvGrpSpPr>
        <p:grpSpPr>
          <a:xfrm>
            <a:off x="714348" y="1285860"/>
            <a:ext cx="7858180" cy="4653636"/>
            <a:chOff x="642910" y="1142984"/>
            <a:chExt cx="7858180" cy="4653636"/>
          </a:xfrm>
        </p:grpSpPr>
        <p:sp>
          <p:nvSpPr>
            <p:cNvPr id="5" name="TextBox 4"/>
            <p:cNvSpPr txBox="1"/>
            <p:nvPr/>
          </p:nvSpPr>
          <p:spPr>
            <a:xfrm>
              <a:off x="785786" y="1142984"/>
              <a:ext cx="7072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smtClean="0">
                  <a:latin typeface="농협희망" pitchFamily="18" charset="-127"/>
                  <a:ea typeface="농협희망" pitchFamily="18" charset="-127"/>
                </a:rPr>
                <a:t>구상의 시에는 차원 높은 휴머니즘이 숨쉬고 있다</a:t>
              </a:r>
              <a:r>
                <a:rPr lang="en-US" altLang="ko-KR" dirty="0" smtClean="0">
                  <a:latin typeface="농협희망" pitchFamily="18" charset="-127"/>
                  <a:ea typeface="농협희망" pitchFamily="18" charset="-127"/>
                </a:rPr>
                <a:t>.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2910" y="3857628"/>
              <a:ext cx="7858180" cy="193899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 「적군 묘지 앞에서」 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- </a:t>
              </a: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피아를 떠나서 미움과 사랑을 초월한 인간의 실존적 신비와 미묘한 감정이 엄숙하게 정리 되어 있다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. </a:t>
              </a: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인간의 존재 의미의 상실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, </a:t>
              </a: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역사 내면의 비극적인 문제를 두고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 </a:t>
              </a: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인류의 문제를 고민하였고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, </a:t>
              </a: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모두 한 가족이라는 근원적인 존재의 공동 운명체를 강조 하였다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.</a:t>
              </a:r>
            </a:p>
            <a:p>
              <a:pPr>
                <a:buFont typeface="Arial" pitchFamily="34" charset="0"/>
                <a:buChar char="•"/>
              </a:pPr>
              <a:endParaRPr lang="en-US" altLang="ko-KR" sz="2000" dirty="0" smtClean="0">
                <a:latin typeface="농협희망" pitchFamily="18" charset="-127"/>
                <a:ea typeface="농협희망" pitchFamily="18" charset="-127"/>
              </a:endParaRPr>
            </a:p>
            <a:p>
              <a:pPr>
                <a:buFont typeface="Arial" pitchFamily="34" charset="0"/>
                <a:buChar char="•"/>
              </a:pP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 「기도」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 - </a:t>
              </a:r>
              <a:r>
                <a:rPr lang="ko-KR" altLang="en-US" sz="2000" dirty="0" smtClean="0">
                  <a:latin typeface="농협희망" pitchFamily="18" charset="-127"/>
                  <a:ea typeface="농협희망" pitchFamily="18" charset="-127"/>
                </a:rPr>
                <a:t>명상과 기도의 심오한 내면적 자유를 구현 하였다</a:t>
              </a:r>
              <a:r>
                <a:rPr lang="en-US" altLang="ko-KR" sz="2000" dirty="0" smtClean="0">
                  <a:latin typeface="농협희망" pitchFamily="18" charset="-127"/>
                  <a:ea typeface="농협희망" pitchFamily="18" charset="-127"/>
                </a:rPr>
                <a:t>.</a:t>
              </a:r>
            </a:p>
          </p:txBody>
        </p:sp>
      </p:grpSp>
      <p:pic>
        <p:nvPicPr>
          <p:cNvPr id="7" name="그림 6" descr="로고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500034" y="3786190"/>
            <a:ext cx="7929563" cy="2257425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「강」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 -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우주 만물의 생성 근원과 소멸의 신비에 대한 형이상학적 명상과 깨달음을 기독교 세계관으로 파악하였다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 </a:t>
            </a:r>
          </a:p>
          <a:p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「조화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造化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속에서」는 존재의 신령함을 추구한 시이다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  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	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시인은 어떤 절대나 본체의 모습 내지 의미를 상징해 주는 것들로 생각하려는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삶에 대한 본원적인 갈구 때문에 자연으로 하여금 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‘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완미한 조화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’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를 보여주는 데 뜻을 두고 있다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endParaRPr lang="ko-KR" altLang="en-US" dirty="0">
              <a:latin typeface="농협희망" pitchFamily="18" charset="-127"/>
              <a:ea typeface="농협희망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00042"/>
            <a:ext cx="82153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HY목각파임B" pitchFamily="18" charset="-127"/>
                <a:ea typeface="HY목각파임B" pitchFamily="18" charset="-127"/>
              </a:rPr>
              <a:t>2) </a:t>
            </a:r>
            <a:r>
              <a:rPr lang="ko-KR" altLang="en-US" sz="2800" dirty="0" smtClean="0">
                <a:latin typeface="HY목각파임B" pitchFamily="18" charset="-127"/>
                <a:ea typeface="HY목각파임B" pitchFamily="18" charset="-127"/>
              </a:rPr>
              <a:t>삶의 실상과 기독교에 대한 영원한 믿음의 조화</a:t>
            </a:r>
            <a:endParaRPr lang="en-US" altLang="ko-KR" sz="2800" dirty="0" smtClean="0">
              <a:latin typeface="HY목각파임B" pitchFamily="18" charset="-127"/>
              <a:ea typeface="HY목각파임B" pitchFamily="18" charset="-127"/>
            </a:endParaRPr>
          </a:p>
          <a:p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85860"/>
            <a:ext cx="1928826" cy="214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그림 5" descr="로고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시인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‘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구상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’</a:t>
            </a:r>
            <a:endParaRPr lang="ko-KR" altLang="en-US" dirty="0"/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2357454" cy="2861887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143240" y="2000240"/>
            <a:ext cx="5786478" cy="369331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출생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-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사망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1919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9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월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16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일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- 2004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년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5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월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11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일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본명  구상준 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학력 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  <a:hlinkClick r:id="rId4" action="ppaction://hlinkfile"/>
              </a:rPr>
              <a:t>니혼대학교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종교학 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수상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1993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년 제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38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회 대한민국 예술원상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</a:b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        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대한민국 문학상 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경력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1999.07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박정희 대통령 기념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사업회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이사</a:t>
            </a:r>
            <a:b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</a:b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        1998.05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흥사단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명예단우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시집 「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응향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(1946),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「구상시집」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(1951),</a:t>
            </a:r>
          </a:p>
          <a:p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       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「초토의 시」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(1956), </a:t>
            </a:r>
          </a:p>
          <a:p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       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「연작시 밭 일기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100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편」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(1967)</a:t>
            </a:r>
          </a:p>
          <a:p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       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「말씀의 실상」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(1980),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「까마귀」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(1981)</a:t>
            </a:r>
          </a:p>
          <a:p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       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「구상 연작시집」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(1985)</a:t>
            </a:r>
          </a:p>
          <a:p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        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「구상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시전집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」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(1986)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등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idx="4294967295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들어가기에 앞서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…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85720" y="1857364"/>
          <a:ext cx="850112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3429024"/>
                <a:gridCol w="3214709"/>
              </a:tblGrid>
              <a:tr h="2143140">
                <a:tc>
                  <a:txBody>
                    <a:bodyPr/>
                    <a:lstStyle/>
                    <a:p>
                      <a:pPr algn="ctr" latinLnBrk="1"/>
                      <a:endParaRPr lang="en-US" altLang="ko-KR" sz="2800" dirty="0" smtClean="0">
                        <a:solidFill>
                          <a:schemeClr val="bg1"/>
                        </a:solidFill>
                        <a:latin typeface="HY목각파임B" pitchFamily="18" charset="-127"/>
                        <a:ea typeface="HY목각파임B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목각파임B" pitchFamily="18" charset="-127"/>
                          <a:ea typeface="HY목각파임B" pitchFamily="18" charset="-127"/>
                        </a:rPr>
                        <a:t>구상의</a:t>
                      </a:r>
                      <a:endParaRPr lang="en-US" altLang="ko-KR" sz="2400" dirty="0" smtClean="0">
                        <a:solidFill>
                          <a:schemeClr val="bg1"/>
                        </a:solidFill>
                        <a:latin typeface="HY목각파임B" pitchFamily="18" charset="-127"/>
                        <a:ea typeface="HY목각파임B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dirty="0" err="1" smtClean="0">
                          <a:solidFill>
                            <a:schemeClr val="bg1"/>
                          </a:solidFill>
                          <a:latin typeface="HY목각파임B" pitchFamily="18" charset="-127"/>
                          <a:ea typeface="HY목각파임B" pitchFamily="18" charset="-127"/>
                        </a:rPr>
                        <a:t>시적태도</a:t>
                      </a:r>
                      <a:endParaRPr lang="en-US" altLang="ko-KR" sz="2400" dirty="0" smtClean="0">
                        <a:solidFill>
                          <a:schemeClr val="bg1"/>
                        </a:solidFill>
                        <a:latin typeface="HY목각파임B" pitchFamily="18" charset="-127"/>
                        <a:ea typeface="HY목각파임B" pitchFamily="18" charset="-127"/>
                      </a:endParaRPr>
                    </a:p>
                    <a:p>
                      <a:pPr algn="ctr" latinLnBrk="1"/>
                      <a:endParaRPr lang="ko-KR" altLang="en-US" sz="2800" dirty="0">
                        <a:solidFill>
                          <a:schemeClr val="bg1"/>
                        </a:solidFill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농협희망" pitchFamily="18" charset="-127"/>
                          <a:ea typeface="농협희망" pitchFamily="18" charset="-127"/>
                        </a:rPr>
                        <a:t>전통적인 서정시가</a:t>
                      </a:r>
                      <a:r>
                        <a:rPr lang="ko-KR" altLang="en-US" b="0" baseline="0" dirty="0" smtClean="0">
                          <a:solidFill>
                            <a:schemeClr val="tx1"/>
                          </a:solidFill>
                          <a:latin typeface="농협희망" pitchFamily="18" charset="-127"/>
                          <a:ea typeface="농협희망" pitchFamily="18" charset="-127"/>
                        </a:rPr>
                        <a:t> 개인의 정서에 몰입하여 체관에 머무는 것에 거부</a:t>
                      </a:r>
                      <a:endParaRPr lang="en-US" altLang="ko-KR" b="0" baseline="0" dirty="0" smtClean="0">
                        <a:solidFill>
                          <a:schemeClr val="tx1"/>
                        </a:solidFill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ko-KR" altLang="en-US" b="0" baseline="0" dirty="0" smtClean="0">
                          <a:solidFill>
                            <a:schemeClr val="tx1"/>
                          </a:solidFill>
                          <a:latin typeface="농협희망" pitchFamily="18" charset="-127"/>
                          <a:ea typeface="농협희망" pitchFamily="18" charset="-127"/>
                        </a:rPr>
                        <a:t>즉물적인 언어와 물질주의적인 현대문명을 지향하는 모더니즘의 세계에 대해서도 비판적</a:t>
                      </a:r>
                      <a:endParaRPr lang="en-US" altLang="ko-KR" b="0" baseline="0" dirty="0" smtClean="0">
                        <a:solidFill>
                          <a:schemeClr val="tx1"/>
                        </a:solidFill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ko-KR" altLang="en-US" b="0" baseline="0" dirty="0" smtClean="0">
                          <a:solidFill>
                            <a:schemeClr val="tx1"/>
                          </a:solidFill>
                          <a:latin typeface="농협희망" pitchFamily="18" charset="-127"/>
                          <a:ea typeface="농협희망" pitchFamily="18" charset="-127"/>
                        </a:rPr>
                        <a:t>철저하게 존재론적인 기반 위에서 미의식을 추구하는 방향으로 고정</a:t>
                      </a:r>
                      <a:endParaRPr lang="en-US" altLang="ko-KR" b="0" baseline="0" dirty="0" smtClean="0">
                        <a:solidFill>
                          <a:schemeClr val="tx1"/>
                        </a:solidFill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ko-KR" altLang="en-US" b="0" baseline="0" dirty="0" smtClean="0">
                          <a:solidFill>
                            <a:schemeClr val="tx1"/>
                          </a:solidFill>
                          <a:latin typeface="농협희망" pitchFamily="18" charset="-127"/>
                          <a:ea typeface="농협희망" pitchFamily="18" charset="-127"/>
                        </a:rPr>
                        <a:t>존재에 대한 깊이 있는 인식이 없는 감성을 받아들이지 않고</a:t>
                      </a:r>
                      <a:r>
                        <a:rPr lang="en-US" altLang="ko-KR" b="0" baseline="0" dirty="0" smtClean="0">
                          <a:solidFill>
                            <a:schemeClr val="tx1"/>
                          </a:solidFill>
                          <a:latin typeface="농협희망" pitchFamily="18" charset="-127"/>
                          <a:ea typeface="농협희망" pitchFamily="18" charset="-127"/>
                        </a:rPr>
                        <a:t>, </a:t>
                      </a:r>
                      <a:r>
                        <a:rPr lang="ko-KR" altLang="en-US" b="0" baseline="0" dirty="0" smtClean="0">
                          <a:solidFill>
                            <a:schemeClr val="tx1"/>
                          </a:solidFill>
                          <a:latin typeface="농협희망" pitchFamily="18" charset="-127"/>
                          <a:ea typeface="농협희망" pitchFamily="18" charset="-127"/>
                        </a:rPr>
                        <a:t>역사의식에 기초하지 않은 생경한 지성도 신뢰하지 않음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농협희망" pitchFamily="18" charset="-127"/>
                        <a:ea typeface="농협희망" pitchFamily="18" charset="-127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10602">
                <a:tc>
                  <a:txBody>
                    <a:bodyPr/>
                    <a:lstStyle/>
                    <a:p>
                      <a:pPr algn="ctr" latinLnBrk="1"/>
                      <a:endParaRPr lang="en-US" altLang="ko-KR" sz="2800" dirty="0" smtClean="0">
                        <a:solidFill>
                          <a:schemeClr val="bg1"/>
                        </a:solidFill>
                        <a:latin typeface="HY목각파임B" pitchFamily="18" charset="-127"/>
                        <a:ea typeface="HY목각파임B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목각파임B" pitchFamily="18" charset="-127"/>
                          <a:ea typeface="HY목각파임B" pitchFamily="18" charset="-127"/>
                        </a:rPr>
                        <a:t>구상의</a:t>
                      </a:r>
                      <a:r>
                        <a:rPr lang="en-US" altLang="ko-KR" sz="2400" baseline="0" dirty="0" smtClean="0">
                          <a:solidFill>
                            <a:schemeClr val="bg1"/>
                          </a:solidFill>
                          <a:latin typeface="HY목각파임B" pitchFamily="18" charset="-127"/>
                          <a:ea typeface="HY목각파임B" pitchFamily="18" charset="-127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2400" dirty="0" err="1" smtClean="0">
                          <a:solidFill>
                            <a:schemeClr val="bg1"/>
                          </a:solidFill>
                          <a:latin typeface="HY목각파임B" pitchFamily="18" charset="-127"/>
                          <a:ea typeface="HY목각파임B" pitchFamily="18" charset="-127"/>
                        </a:rPr>
                        <a:t>시세계</a:t>
                      </a:r>
                      <a:endParaRPr lang="en-US" altLang="ko-KR" sz="2400" dirty="0" smtClean="0">
                        <a:solidFill>
                          <a:schemeClr val="bg1"/>
                        </a:solidFill>
                        <a:latin typeface="HY목각파임B" pitchFamily="18" charset="-127"/>
                        <a:ea typeface="HY목각파임B" pitchFamily="18" charset="-127"/>
                      </a:endParaRPr>
                    </a:p>
                    <a:p>
                      <a:pPr algn="ctr" latinLnBrk="1"/>
                      <a:endParaRPr lang="ko-KR" altLang="en-US" sz="2800" dirty="0">
                        <a:solidFill>
                          <a:schemeClr val="bg1"/>
                        </a:solidFill>
                        <a:latin typeface="HY목각파임B" pitchFamily="18" charset="-127"/>
                        <a:ea typeface="HY목각파임B" pitchFamily="18" charset="-127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 latinLnBrk="1"/>
                      <a:r>
                        <a:rPr lang="ko-KR" altLang="en-US" dirty="0" smtClean="0">
                          <a:latin typeface="농협희망" pitchFamily="18" charset="-127"/>
                          <a:ea typeface="농협희망" pitchFamily="18" charset="-127"/>
                        </a:rPr>
                        <a:t>한국의 건국신화</a:t>
                      </a:r>
                      <a:r>
                        <a:rPr lang="en-US" altLang="ko-KR" dirty="0" smtClean="0">
                          <a:latin typeface="농협희망" pitchFamily="18" charset="-127"/>
                          <a:ea typeface="농협희망" pitchFamily="18" charset="-127"/>
                        </a:rPr>
                        <a:t>, </a:t>
                      </a:r>
                      <a:r>
                        <a:rPr lang="ko-KR" altLang="en-US" dirty="0" smtClean="0">
                          <a:latin typeface="농협희망" pitchFamily="18" charset="-127"/>
                          <a:ea typeface="농협희망" pitchFamily="18" charset="-127"/>
                        </a:rPr>
                        <a:t>전통문화</a:t>
                      </a:r>
                      <a:r>
                        <a:rPr lang="en-US" altLang="ko-KR" dirty="0" smtClean="0">
                          <a:latin typeface="농협희망" pitchFamily="18" charset="-127"/>
                          <a:ea typeface="농협희망" pitchFamily="18" charset="-127"/>
                        </a:rPr>
                        <a:t>, </a:t>
                      </a:r>
                      <a:r>
                        <a:rPr lang="ko-KR" altLang="en-US" dirty="0" smtClean="0">
                          <a:latin typeface="농협희망" pitchFamily="18" charset="-127"/>
                          <a:ea typeface="농협희망" pitchFamily="18" charset="-127"/>
                        </a:rPr>
                        <a:t>한자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 문화권의 고등 교양</a:t>
                      </a:r>
                      <a:r>
                        <a:rPr lang="en-US" altLang="ko-KR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, 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자연 탐구</a:t>
                      </a:r>
                      <a:r>
                        <a:rPr lang="en-US" altLang="ko-KR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, 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선불교적 명상과 노장사상</a:t>
                      </a:r>
                      <a:r>
                        <a:rPr lang="en-US" altLang="ko-KR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, 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기독교적 구원 의식</a:t>
                      </a:r>
                      <a:endParaRPr lang="ko-KR" altLang="en-US" dirty="0">
                        <a:latin typeface="농협희망" pitchFamily="18" charset="-127"/>
                        <a:ea typeface="농협희망" pitchFamily="18" charset="-127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 latinLnBrk="1"/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     역사의 의미와 인간 존재의       </a:t>
                      </a:r>
                      <a:endParaRPr lang="en-US" altLang="ko-KR" baseline="0" dirty="0" smtClean="0"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     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궁극을 동시에 포괄하고자   </a:t>
                      </a:r>
                      <a:endParaRPr lang="en-US" altLang="ko-KR" baseline="0" dirty="0" smtClean="0"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     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한 시인의 의욕 </a:t>
                      </a:r>
                      <a:endParaRPr lang="en-US" altLang="ko-KR" baseline="0" dirty="0" smtClean="0">
                        <a:latin typeface="농협희망" pitchFamily="18" charset="-127"/>
                        <a:ea typeface="농협희망" pitchFamily="18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         : 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구상 </a:t>
                      </a:r>
                      <a:r>
                        <a:rPr lang="ko-KR" altLang="en-US" baseline="0" dirty="0" err="1" smtClean="0">
                          <a:latin typeface="농협희망" pitchFamily="18" charset="-127"/>
                          <a:ea typeface="농협희망" pitchFamily="18" charset="-127"/>
                        </a:rPr>
                        <a:t>시세계의</a:t>
                      </a:r>
                      <a:r>
                        <a:rPr lang="ko-KR" altLang="en-US" baseline="0" dirty="0" smtClean="0">
                          <a:latin typeface="농협희망" pitchFamily="18" charset="-127"/>
                          <a:ea typeface="농협희망" pitchFamily="18" charset="-127"/>
                        </a:rPr>
                        <a:t> 견고함 </a:t>
                      </a:r>
                      <a:endParaRPr lang="en-US" altLang="ko-KR" baseline="0" dirty="0" smtClean="0">
                        <a:latin typeface="농협희망" pitchFamily="18" charset="-127"/>
                        <a:ea typeface="농협희망" pitchFamily="18" charset="-127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오른쪽 화살표 5"/>
          <p:cNvSpPr/>
          <p:nvPr/>
        </p:nvSpPr>
        <p:spPr>
          <a:xfrm>
            <a:off x="5500694" y="4357694"/>
            <a:ext cx="500066" cy="857256"/>
          </a:xfrm>
          <a:prstGeom prst="rightArrow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idx="4294967295"/>
          </p:nvPr>
        </p:nvSpPr>
        <p:spPr>
          <a:xfrm>
            <a:off x="4714876" y="142852"/>
            <a:ext cx="4257676" cy="1643074"/>
          </a:xfrm>
        </p:spPr>
        <p:txBody>
          <a:bodyPr>
            <a:normAutofit fontScale="90000"/>
          </a:bodyPr>
          <a:lstStyle/>
          <a:p>
            <a:pPr algn="r"/>
            <a:r>
              <a:rPr lang="ko-KR" altLang="en-US" sz="4900" dirty="0" smtClean="0">
                <a:latin typeface="HY목각파임B" pitchFamily="18" charset="-127"/>
                <a:ea typeface="HY목각파임B" pitchFamily="18" charset="-127"/>
              </a:rPr>
              <a:t>작품분석 </a:t>
            </a:r>
            <a:r>
              <a:rPr lang="en-US" altLang="ko-KR" sz="4900" dirty="0" smtClean="0">
                <a:latin typeface="HY목각파임B" pitchFamily="18" charset="-127"/>
                <a:ea typeface="HY목각파임B" pitchFamily="18" charset="-127"/>
              </a:rPr>
              <a:t>1</a:t>
            </a:r>
            <a:br>
              <a:rPr lang="en-US" altLang="ko-KR" sz="4900" dirty="0" smtClean="0">
                <a:latin typeface="HY목각파임B" pitchFamily="18" charset="-127"/>
                <a:ea typeface="HY목각파임B" pitchFamily="18" charset="-127"/>
              </a:rPr>
            </a:b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- </a:t>
            </a:r>
            <a:r>
              <a:rPr lang="ko-KR" altLang="en-US" sz="1800" dirty="0" smtClean="0">
                <a:latin typeface="HY목각파임B" pitchFamily="18" charset="-127"/>
                <a:ea typeface="HY목각파임B" pitchFamily="18" charset="-127"/>
              </a:rPr>
              <a:t>적군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 묘지 앞에서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</a:b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5" name="그림 4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214282" y="357166"/>
            <a:ext cx="4786346" cy="62865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	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오호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,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여기 줄지어 </a:t>
            </a: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누웠는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 넋들은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눈도 감지 못하였겠구나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.</a:t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/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어제까지 너희의 목숨을 겨눠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방아쇠를 당기던 우리의 그 손으로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썩어 문드러진 살덩이와 뼈를 추려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그래도 양지 바른 두메를 골라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고이 파묻어 떼마저 입혔거니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죽음은 이렇듯 미움보다도 사랑보다도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더욱 신비로운 것이로다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.</a:t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/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이곳서 나와 너희의 넋들이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돌아가야 할 고향 땅은 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30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리면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가로막히고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무인 공산의 적막만이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천만 근 나의 가슴을 억누르는데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/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살아서는 너희가 나와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미움으로 맺혔건만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이제는 오히려 너희의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풀지 못한 원한이 나의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바램 속에 깃들어 있도다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.</a:t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/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손에 닿을 듯한 봄 하늘에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구름은 </a:t>
            </a: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무심히도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/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북으로 흘러 가고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어디서 울려오는 포성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몇 발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나는 그만 이 은원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(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恩怨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)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의 무덤 앞에</a:t>
            </a:r>
            <a:b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</a:b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목놓아 버린다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농협희망" pitchFamily="18" charset="-127"/>
                <a:ea typeface="농협희망" pitchFamily="18" charset="-127"/>
              </a:rPr>
              <a:t>.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714752"/>
            <a:ext cx="29337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5886456" y="0"/>
            <a:ext cx="3257544" cy="1000108"/>
          </a:xfrm>
        </p:spPr>
        <p:txBody>
          <a:bodyPr>
            <a:normAutofit/>
          </a:bodyPr>
          <a:lstStyle/>
          <a:p>
            <a:pPr algn="r"/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작품분석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1</a:t>
            </a:r>
            <a:endParaRPr lang="ko-KR" altLang="en-US" dirty="0"/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pic>
        <p:nvPicPr>
          <p:cNvPr id="4098" name="Picture 2" descr="http://postfiles8.naver.net/20110912_135/hoebok_1315802610652W6B6K_JPEG/%B1%E2%B5%B5_%BC%D5.jpg?type=w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357430"/>
            <a:ext cx="2857500" cy="3429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14744" y="1142984"/>
            <a:ext cx="4857784" cy="507831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땅이 꺼지는 이 요란 속에서도</a:t>
            </a:r>
            <a:br>
              <a:rPr lang="ko-KR" altLang="en-US" dirty="0" smtClean="0">
                <a:latin typeface="농협희망" pitchFamily="18" charset="-127"/>
                <a:ea typeface="농협희망" pitchFamily="18" charset="-127"/>
              </a:rPr>
            </a:b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언제나 당신의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속사귐에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/>
            </a:r>
            <a:br>
              <a:rPr lang="ko-KR" altLang="en-US" dirty="0" smtClean="0">
                <a:latin typeface="농협희망" pitchFamily="18" charset="-127"/>
                <a:ea typeface="농협희망" pitchFamily="18" charset="-127"/>
              </a:rPr>
            </a:b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귀 기울이게 하옵소서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내 눈을 스쳐가는 허깨비와 무지개가</a:t>
            </a:r>
            <a:br>
              <a:rPr lang="ko-KR" altLang="en-US" dirty="0" smtClean="0">
                <a:latin typeface="농협희망" pitchFamily="18" charset="-127"/>
                <a:ea typeface="농협희망" pitchFamily="18" charset="-127"/>
              </a:rPr>
            </a:b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당신 빛으로 스러지게 하옵소서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부끄러운 이 알몸을 가리울</a:t>
            </a:r>
            <a:br>
              <a:rPr lang="ko-KR" altLang="en-US" dirty="0" smtClean="0">
                <a:latin typeface="농협희망" pitchFamily="18" charset="-127"/>
                <a:ea typeface="농협희망" pitchFamily="18" charset="-127"/>
              </a:rPr>
            </a:b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풀잎 하나 주옵소서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       </a:t>
            </a:r>
          </a:p>
          <a:p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나의 노래는 당신의 사랑입니다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  <a:br>
              <a:rPr lang="en-US" altLang="ko-KR" dirty="0" smtClean="0">
                <a:latin typeface="농협희망" pitchFamily="18" charset="-127"/>
                <a:ea typeface="농협희망" pitchFamily="18" charset="-127"/>
              </a:rPr>
            </a:b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당신의 이름이 내 혀를 닳게 하옵소서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이제 다가오는 불 장마 속에서</a:t>
            </a:r>
            <a:br>
              <a:rPr lang="ko-KR" altLang="en-US" dirty="0" smtClean="0">
                <a:latin typeface="농협희망" pitchFamily="18" charset="-127"/>
                <a:ea typeface="농협희망" pitchFamily="18" charset="-127"/>
              </a:rPr>
            </a:b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'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노아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'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의 배를 타게 하옵소서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 </a:t>
            </a:r>
          </a:p>
          <a:p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그러나 저기 꽃잎 모양 스러져 가는</a:t>
            </a:r>
            <a:br>
              <a:rPr lang="ko-KR" altLang="en-US" dirty="0" smtClean="0">
                <a:latin typeface="농협희망" pitchFamily="18" charset="-127"/>
                <a:ea typeface="농협희망" pitchFamily="18" charset="-127"/>
              </a:rPr>
            </a:b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어린 양들과 한 가지로 있게 하옵소서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3108" y="114298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/>
              <a:t> </a:t>
            </a:r>
            <a:r>
              <a:rPr lang="ko-KR" altLang="en-US" sz="3600" dirty="0" smtClean="0">
                <a:latin typeface="농협희망" pitchFamily="18" charset="-127"/>
                <a:ea typeface="농협희망" pitchFamily="18" charset="-127"/>
              </a:rPr>
              <a:t>기도</a:t>
            </a:r>
            <a:endParaRPr lang="ko-KR" altLang="en-US" sz="3600" dirty="0">
              <a:latin typeface="농협희망" pitchFamily="18" charset="-127"/>
              <a:ea typeface="농협희망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6315084" y="0"/>
            <a:ext cx="2828916" cy="93978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작품분석 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714348" y="1071546"/>
            <a:ext cx="7500990" cy="5286412"/>
          </a:xfrm>
          <a:solidFill>
            <a:schemeClr val="bg1">
              <a:alpha val="50000"/>
            </a:schemeClr>
          </a:solidFill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en-US" altLang="ko-KR" sz="8000" dirty="0" smtClean="0">
                <a:latin typeface="농협희망" pitchFamily="18" charset="-127"/>
                <a:ea typeface="농협희망" pitchFamily="18" charset="-127"/>
              </a:rPr>
              <a:t>1</a:t>
            </a: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 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과거에 이어져 있으면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과거에 사로잡히지 않는다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오늘을 살면서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미래를 산다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헤아릴 수 없는 집합이면서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단일과 평등을 유지한다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 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스스로를 거울같이 비워서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모든 것의 제 모습을 비춘다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 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어느 때 어느 곳에서나 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가장 낮은 자리를 택한다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 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그 어떤 폭력이나 굴욕에도 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무저항으로 임하지만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결코 자기를 잃지 않는다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뭇 생명에게 무조건 베풀고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아예 갚음을 바라지 않는다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스스로가 스스로를 다스려서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어떤 구속에도 자유롭다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생성과 소멸을 거듭하면서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무상 속의 영원을 보여준다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강은 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날마다 팬터마임으로</a:t>
            </a:r>
            <a:endParaRPr lang="en-US" altLang="ko-KR" sz="6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나에게 </a:t>
            </a:r>
            <a:r>
              <a:rPr lang="ko-KR" altLang="en-US" sz="6400" dirty="0" err="1" smtClean="0">
                <a:latin typeface="농협희망" pitchFamily="18" charset="-127"/>
                <a:ea typeface="농협희망" pitchFamily="18" charset="-127"/>
              </a:rPr>
              <a:t>여러가지를</a:t>
            </a:r>
            <a:r>
              <a:rPr lang="ko-KR" altLang="en-US" sz="6400" dirty="0" smtClean="0">
                <a:latin typeface="농협희망" pitchFamily="18" charset="-127"/>
                <a:ea typeface="농협희망" pitchFamily="18" charset="-127"/>
              </a:rPr>
              <a:t> 가르친다</a:t>
            </a:r>
            <a:r>
              <a:rPr lang="en-US" altLang="ko-KR" sz="6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endParaRPr lang="ko-KR" altLang="en-US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500034" y="785794"/>
            <a:ext cx="8258204" cy="5286411"/>
          </a:xfrm>
          <a:solidFill>
            <a:schemeClr val="bg1">
              <a:alpha val="50000"/>
            </a:schemeClr>
          </a:solidFill>
        </p:spPr>
        <p:txBody>
          <a:bodyPr numCol="2">
            <a:noAutofit/>
          </a:bodyPr>
          <a:lstStyle/>
          <a:p>
            <a:pPr>
              <a:buNone/>
            </a:pPr>
            <a:r>
              <a:rPr lang="en-US" altLang="ko-KR" sz="1800" dirty="0" smtClean="0"/>
              <a:t>2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강은 구지레한 마음이 없이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순수한 육신만으로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영원 속의 시간처럼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흐르고 있다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강은 허접스런 육신이 없이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순수한 마음으로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시간 속의 영원처럼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흐르고 있다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강은 마음도 육신도 아닌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허무의 </a:t>
            </a:r>
            <a:r>
              <a:rPr lang="ko-KR" altLang="en-US" sz="1400" dirty="0" err="1" smtClean="0"/>
              <a:t>실유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實有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로 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흐르고 있다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2000" dirty="0" smtClean="0"/>
              <a:t>3</a:t>
            </a:r>
          </a:p>
          <a:p>
            <a:pPr>
              <a:buNone/>
            </a:pPr>
            <a:r>
              <a:rPr lang="ko-KR" altLang="en-US" sz="1400" dirty="0" smtClean="0"/>
              <a:t>붉은 산굽이를 감돌아 흘러오는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강물을 바라보며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어느 소슬한 산정 옹달샘 속에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한 방울의 이슬이 지각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地殼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을 뚫은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그 순간을 </a:t>
            </a:r>
            <a:r>
              <a:rPr lang="ko-KR" altLang="en-US" sz="1400" dirty="0" err="1" smtClean="0"/>
              <a:t>생각는다네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푸른 들판을 휘돌아 흘러가는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강물을 바라보며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마침내 다다른 망망대해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err="1" smtClean="0"/>
              <a:t>넘실</a:t>
            </a:r>
            <a:r>
              <a:rPr lang="ko-KR" altLang="en-US" sz="1400" dirty="0" smtClean="0"/>
              <a:t> 파도에 </a:t>
            </a:r>
            <a:r>
              <a:rPr lang="ko-KR" altLang="en-US" sz="1400" dirty="0" err="1" smtClean="0"/>
              <a:t>흘러들어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억겁의 시간을 뒤치고 있을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그 모습을 </a:t>
            </a:r>
            <a:r>
              <a:rPr lang="ko-KR" altLang="en-US" sz="1400" dirty="0" err="1" smtClean="0"/>
              <a:t>생각는다네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내 앞을 유연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悠然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히 흐르는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강물을 바라보며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err="1" smtClean="0"/>
              <a:t>증화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蒸化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를 거듭한 윤회의 강이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인업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因業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의 허물을 벗은 나와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현존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現存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으로 이곳에 다시 만날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그날을 </a:t>
            </a:r>
            <a:r>
              <a:rPr lang="ko-KR" altLang="en-US" sz="1400" dirty="0" err="1" smtClean="0"/>
              <a:t>생각는다네</a:t>
            </a:r>
            <a:r>
              <a:rPr lang="en-US" altLang="ko-KR" sz="1400" dirty="0" smtClean="0"/>
              <a:t>.</a:t>
            </a: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2714612" y="571480"/>
            <a:ext cx="5186370" cy="5715040"/>
          </a:xfrm>
          <a:solidFill>
            <a:schemeClr val="bg1">
              <a:alpha val="5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ko-KR" sz="4400" dirty="0" smtClean="0">
                <a:latin typeface="농협희망" pitchFamily="18" charset="-127"/>
                <a:ea typeface="농협희망" pitchFamily="18" charset="-127"/>
              </a:rPr>
              <a:t>4</a:t>
            </a:r>
          </a:p>
          <a:p>
            <a:pPr>
              <a:buNone/>
            </a:pPr>
            <a:endParaRPr lang="en-US" altLang="ko-KR" sz="4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저 산골짜기 이 산골짜기에다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육신의 허물을 벗어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흙 한 줌으로 남겨놓고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사자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死者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들이 여기 흐른다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그래서 강은 뭇 인간의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갈원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渴願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과 오열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(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嗚咽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)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을 안으로 안고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흐른다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None/>
            </a:pP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나도 머지 않아 여기를 흘러가며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지금 내 옆에 앉아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낚시를 드리고 있는 이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막내애의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그 아들이나 아니면 그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손주놈의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무심한 눈빛과 마주치겠지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?</a:t>
            </a:r>
          </a:p>
          <a:p>
            <a:pPr>
              <a:buNone/>
            </a:pP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그리고 </a:t>
            </a:r>
            <a:r>
              <a:rPr lang="ko-KR" altLang="en-US" dirty="0" err="1" smtClean="0">
                <a:latin typeface="농협희망" pitchFamily="18" charset="-127"/>
                <a:ea typeface="농협희망" pitchFamily="18" charset="-127"/>
              </a:rPr>
              <a:t>어느날</a:t>
            </a: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 이 자리에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또 다시 내가 찬미만의 모습으로</a:t>
            </a:r>
            <a:endParaRPr lang="en-US" altLang="ko-KR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농협희망" pitchFamily="18" charset="-127"/>
                <a:ea typeface="농협희망" pitchFamily="18" charset="-127"/>
              </a:rPr>
              <a:t>앉아있겠지</a:t>
            </a:r>
            <a:r>
              <a:rPr lang="en-US" altLang="ko-KR" dirty="0" smtClean="0">
                <a:latin typeface="농협희망" pitchFamily="18" charset="-127"/>
                <a:ea typeface="농협희망" pitchFamily="18" charset="-127"/>
              </a:rPr>
              <a:t>.</a:t>
            </a:r>
            <a:endParaRPr lang="ko-KR" altLang="en-US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3529013" y="571500"/>
            <a:ext cx="5614987" cy="79692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「구상의 시 세계」</a:t>
            </a:r>
            <a:endParaRPr lang="ko-KR" altLang="en-US" dirty="0"/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714488"/>
            <a:ext cx="8143932" cy="406265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altLang="ko-KR" sz="2400" dirty="0" smtClean="0">
              <a:latin typeface="농협희망" pitchFamily="18" charset="-127"/>
              <a:ea typeface="농협희망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400" dirty="0" err="1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가톨리시즘을</a:t>
            </a:r>
            <a:r>
              <a:rPr lang="ko-KR" altLang="en-US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 형상화한 기독교적 세계관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이다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시와 삶의 믿음을 인생의 존재 의미와 역사적 의의에 집약시켜 살아왔다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400" dirty="0" err="1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주요소는</a:t>
            </a:r>
            <a:r>
              <a:rPr lang="ko-KR" altLang="en-US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 윤리적</a:t>
            </a:r>
            <a:r>
              <a:rPr lang="en-US" altLang="ko-KR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신앙적으로 인간 존재의 문제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를 탐구함으로써 삶에 있어서의 모순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·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분열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·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대립의 인간고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그리스도의 고난의 십자가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그리고 사랑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·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진실 등이 총체적으로 다루어져 신의 구원 의지로 귀납된다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 </a:t>
            </a:r>
            <a:r>
              <a:rPr lang="ko-KR" altLang="en-US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역사적</a:t>
            </a:r>
            <a:r>
              <a:rPr lang="en-US" altLang="ko-KR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형이상학적인 주제들은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그의 명징한 사고와 예민한 감각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,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지성적 겸손이라는 </a:t>
            </a:r>
            <a:r>
              <a:rPr lang="ko-KR" altLang="en-US" sz="2400" dirty="0" smtClean="0">
                <a:solidFill>
                  <a:schemeClr val="tx2"/>
                </a:solidFill>
                <a:latin typeface="농협희망" pitchFamily="18" charset="-127"/>
                <a:ea typeface="농협희망" pitchFamily="18" charset="-127"/>
              </a:rPr>
              <a:t>자기 성찰을 통해서 구체화 </a:t>
            </a:r>
            <a:r>
              <a:rPr lang="ko-KR" altLang="en-US" sz="2400" dirty="0" smtClean="0">
                <a:latin typeface="농협희망" pitchFamily="18" charset="-127"/>
                <a:ea typeface="농협희망" pitchFamily="18" charset="-127"/>
              </a:rPr>
              <a:t>된다</a:t>
            </a:r>
            <a:r>
              <a:rPr lang="en-US" altLang="ko-KR" sz="2400" dirty="0" smtClean="0">
                <a:latin typeface="농협희망" pitchFamily="18" charset="-127"/>
                <a:ea typeface="농협희망" pitchFamily="18" charset="-127"/>
              </a:rPr>
              <a:t>.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627</Words>
  <Application>Microsoft Office PowerPoint</Application>
  <PresentationFormat>화면 슬라이드 쇼(4:3)</PresentationFormat>
  <Paragraphs>171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양혜경 교수의 한국문학과 생태시</vt:lpstr>
      <vt:lpstr>시인 ‘구상’</vt:lpstr>
      <vt:lpstr>들어가기에 앞서…</vt:lpstr>
      <vt:lpstr>작품분석 1 - 적군 묘지 앞에서  </vt:lpstr>
      <vt:lpstr>작품분석 1</vt:lpstr>
      <vt:lpstr>작품분석 3</vt:lpstr>
      <vt:lpstr>슬라이드 7</vt:lpstr>
      <vt:lpstr>슬라이드 8</vt:lpstr>
      <vt:lpstr>「구상의 시 세계」</vt:lpstr>
      <vt:lpstr>슬라이드 10</vt:lpstr>
      <vt:lpstr>슬라이드 11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교수의 한국문학과 생태시</dc:title>
  <dc:creator>home</dc:creator>
  <cp:lastModifiedBy>home</cp:lastModifiedBy>
  <cp:revision>9</cp:revision>
  <dcterms:created xsi:type="dcterms:W3CDTF">2011-12-15T05:37:25Z</dcterms:created>
  <dcterms:modified xsi:type="dcterms:W3CDTF">2011-12-15T06:00:49Z</dcterms:modified>
</cp:coreProperties>
</file>