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E92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6" descr="C:\Users\전민정\Desktop\wizdata_7268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89225" y="2409825"/>
            <a:ext cx="6454775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500063" y="714375"/>
            <a:ext cx="6286500" cy="571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just" eaLnBrk="1" hangingPunct="1"/>
            <a:r>
              <a:rPr lang="ko-KR" altLang="en-US" sz="3200" smtClean="0">
                <a:solidFill>
                  <a:schemeClr val="accent2"/>
                </a:solidFill>
                <a:latin typeface="HY바다L" pitchFamily="18" charset="-127"/>
                <a:ea typeface="HY바다L" pitchFamily="18" charset="-127"/>
              </a:rPr>
              <a:t>양혜경 교수</a:t>
            </a:r>
            <a:r>
              <a:rPr lang="ko-KR" altLang="en-US" sz="3200" smtClean="0">
                <a:latin typeface="HY바다L" pitchFamily="18" charset="-127"/>
                <a:ea typeface="HY바다L" pitchFamily="18" charset="-127"/>
              </a:rPr>
              <a:t>와 함께하는 재미있는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429125" y="1130300"/>
            <a:ext cx="4429125" cy="12271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lang="ko-KR" altLang="en-US" sz="6600" b="1" kern="0" dirty="0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현</a:t>
            </a:r>
            <a:r>
              <a:rPr lang="ko-KR" altLang="en-US" sz="2800" b="1" kern="0" dirty="0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 </a:t>
            </a:r>
            <a:r>
              <a:rPr lang="ko-KR" altLang="en-US" sz="6600" b="1" kern="0" dirty="0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대</a:t>
            </a:r>
            <a:r>
              <a:rPr lang="ko-KR" altLang="en-US" sz="2800" b="1" kern="0" dirty="0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 </a:t>
            </a:r>
            <a:r>
              <a:rPr lang="ko-KR" altLang="en-US" sz="6600" b="1" kern="0" dirty="0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시</a:t>
            </a:r>
            <a:r>
              <a:rPr lang="ko-KR" altLang="en-US" sz="2800" b="1" kern="0" dirty="0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 </a:t>
            </a:r>
            <a:r>
              <a:rPr lang="ko-KR" altLang="en-US" sz="6600" b="1" kern="0" dirty="0" err="1">
                <a:solidFill>
                  <a:srgbClr val="0070C0"/>
                </a:solidFill>
                <a:latin typeface="HY바다L" pitchFamily="18" charset="-127"/>
                <a:ea typeface="HY바다L" pitchFamily="18" charset="-127"/>
                <a:cs typeface="+mj-cs"/>
              </a:rPr>
              <a:t>론</a:t>
            </a:r>
            <a:endParaRPr lang="ko-KR" altLang="en-US" sz="6600" b="1" kern="0" dirty="0">
              <a:solidFill>
                <a:srgbClr val="0070C0"/>
              </a:solidFill>
              <a:latin typeface="HY바다L" pitchFamily="18" charset="-127"/>
              <a:ea typeface="HY바다L" pitchFamily="18" charset="-127"/>
              <a:cs typeface="+mj-cs"/>
            </a:endParaRPr>
          </a:p>
        </p:txBody>
      </p:sp>
      <p:grpSp>
        <p:nvGrpSpPr>
          <p:cNvPr id="2" name="그룹 14"/>
          <p:cNvGrpSpPr>
            <a:grpSpLocks/>
          </p:cNvGrpSpPr>
          <p:nvPr/>
        </p:nvGrpSpPr>
        <p:grpSpPr bwMode="auto">
          <a:xfrm>
            <a:off x="-14288" y="5700713"/>
            <a:ext cx="3514726" cy="1157287"/>
            <a:chOff x="-14076" y="5700156"/>
            <a:chExt cx="3514506" cy="1157844"/>
          </a:xfrm>
        </p:grpSpPr>
        <p:pic>
          <p:nvPicPr>
            <p:cNvPr id="25606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62173" y="5700156"/>
              <a:ext cx="738257" cy="1157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07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43108" y="5700156"/>
              <a:ext cx="738257" cy="1157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08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07422" y="5700156"/>
              <a:ext cx="738257" cy="1157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09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94902" y="5700156"/>
              <a:ext cx="738257" cy="1157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10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9261" y="5700156"/>
              <a:ext cx="738257" cy="1157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11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14076" y="5700156"/>
              <a:ext cx="738257" cy="11578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TextBox 11"/>
          <p:cNvSpPr txBox="1"/>
          <p:nvPr/>
        </p:nvSpPr>
        <p:spPr>
          <a:xfrm>
            <a:off x="1500166" y="2786058"/>
            <a:ext cx="6143668" cy="523220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2800" dirty="0" smtClean="0">
                <a:latin typeface="HY바다M" pitchFamily="18" charset="-127"/>
                <a:ea typeface="HY바다M" pitchFamily="18" charset="-127"/>
              </a:rPr>
              <a:t>1</a:t>
            </a:r>
            <a:r>
              <a:rPr lang="ko-KR" altLang="en-US" sz="2800" dirty="0" smtClean="0">
                <a:latin typeface="HY바다M" pitchFamily="18" charset="-127"/>
                <a:ea typeface="HY바다M" pitchFamily="18" charset="-127"/>
              </a:rPr>
              <a:t>주차</a:t>
            </a:r>
            <a:r>
              <a:rPr lang="en-US" altLang="ko-KR" sz="2800" dirty="0" smtClean="0">
                <a:latin typeface="HY바다M" pitchFamily="18" charset="-127"/>
                <a:ea typeface="HY바다M" pitchFamily="18" charset="-127"/>
              </a:rPr>
              <a:t>. </a:t>
            </a:r>
            <a:r>
              <a:rPr lang="ko-KR" altLang="en-US" sz="2800" dirty="0" smtClean="0">
                <a:latin typeface="HY바다M" pitchFamily="18" charset="-127"/>
                <a:ea typeface="HY바다M" pitchFamily="18" charset="-127"/>
              </a:rPr>
              <a:t>현대시론에 대한 개요 및 설명</a:t>
            </a:r>
            <a:endParaRPr lang="ko-KR" altLang="en-US" sz="2800" dirty="0">
              <a:latin typeface="HY바다M" pitchFamily="18" charset="-127"/>
              <a:ea typeface="HY바다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5" descr="C:\Users\전민정\Desktop\wizdata_2878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1000125"/>
            <a:ext cx="9144000" cy="1000125"/>
          </a:xfrm>
          <a:solidFill>
            <a:srgbClr val="FFFFFF">
              <a:alpha val="50195"/>
            </a:srgbClr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l" eaLnBrk="1" hangingPunct="1"/>
            <a:r>
              <a:rPr lang="en-US" altLang="ko-KR" sz="6000" b="1" smtClean="0">
                <a:latin typeface="HY그래픽M" pitchFamily="18" charset="-127"/>
                <a:ea typeface="HY그래픽M" pitchFamily="18" charset="-127"/>
              </a:rPr>
              <a:t>  I. </a:t>
            </a:r>
            <a:r>
              <a:rPr lang="ko-KR" altLang="en-US" sz="6000" b="1" smtClean="0">
                <a:latin typeface="HY그래픽M" pitchFamily="18" charset="-127"/>
                <a:ea typeface="HY그래픽M" pitchFamily="18" charset="-127"/>
              </a:rPr>
              <a:t>시의 원론</a:t>
            </a:r>
            <a:r>
              <a:rPr lang="ko-KR" altLang="en-US" sz="3600" smtClean="0">
                <a:latin typeface="HY그래픽M" pitchFamily="18" charset="-127"/>
                <a:ea typeface="HY그래픽M" pitchFamily="18" charset="-127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직사각형 40"/>
          <p:cNvSpPr/>
          <p:nvPr/>
        </p:nvSpPr>
        <p:spPr>
          <a:xfrm rot="296459">
            <a:off x="3643313" y="2860675"/>
            <a:ext cx="5083175" cy="37861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3643313" y="2855913"/>
            <a:ext cx="5000625" cy="378618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rgbClr val="FFFFFF"/>
              </a:solidFill>
            </a:endParaRPr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1571625"/>
            <a:ext cx="2500312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928688" y="4357688"/>
            <a:ext cx="2500312" cy="369887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dirty="0">
                <a:solidFill>
                  <a:srgbClr val="FFFFFF"/>
                </a:solidFill>
                <a:latin typeface="굴림" charset="-127"/>
                <a:ea typeface="굴림" charset="-127"/>
              </a:rPr>
              <a:t>T.S </a:t>
            </a:r>
            <a:r>
              <a:rPr lang="ko-KR" altLang="en-US" dirty="0" err="1">
                <a:solidFill>
                  <a:srgbClr val="FFFFFF"/>
                </a:solidFill>
                <a:latin typeface="굴림" charset="-127"/>
                <a:ea typeface="굴림" charset="-127"/>
              </a:rPr>
              <a:t>엘리어트</a:t>
            </a:r>
            <a:endParaRPr lang="ko-KR" altLang="en-US" dirty="0">
              <a:solidFill>
                <a:srgbClr val="FFFFFF"/>
              </a:solidFill>
              <a:latin typeface="굴림" charset="-127"/>
              <a:ea typeface="굴림" charset="-127"/>
            </a:endParaRPr>
          </a:p>
        </p:txBody>
      </p:sp>
      <p:sp>
        <p:nvSpPr>
          <p:cNvPr id="27654" name="TextBox 3"/>
          <p:cNvSpPr txBox="1">
            <a:spLocks noChangeArrowheads="1"/>
          </p:cNvSpPr>
          <p:nvPr/>
        </p:nvSpPr>
        <p:spPr bwMode="auto">
          <a:xfrm>
            <a:off x="595313" y="534988"/>
            <a:ext cx="3786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>
                <a:solidFill>
                  <a:srgbClr val="000000"/>
                </a:solidFill>
              </a:rPr>
              <a:t>1. </a:t>
            </a:r>
            <a:r>
              <a:rPr lang="ko-KR" altLang="en-US" b="1">
                <a:solidFill>
                  <a:srgbClr val="000000"/>
                </a:solidFill>
              </a:rPr>
              <a:t>시의 정의 </a:t>
            </a:r>
            <a:r>
              <a:rPr lang="en-US" altLang="ko-KR" b="1">
                <a:solidFill>
                  <a:srgbClr val="000000"/>
                </a:solidFill>
              </a:rPr>
              <a:t>_ </a:t>
            </a:r>
            <a:r>
              <a:rPr lang="en-US" altLang="ko-KR" b="1">
                <a:solidFill>
                  <a:srgbClr val="0070C0"/>
                </a:solidFill>
              </a:rPr>
              <a:t>1) </a:t>
            </a:r>
            <a:r>
              <a:rPr lang="ko-KR" altLang="en-US" b="1">
                <a:solidFill>
                  <a:srgbClr val="0070C0"/>
                </a:solidFill>
              </a:rPr>
              <a:t>시란 무엇인가</a:t>
            </a:r>
          </a:p>
        </p:txBody>
      </p:sp>
      <p:sp>
        <p:nvSpPr>
          <p:cNvPr id="39" name="타원형 설명선 38"/>
          <p:cNvSpPr/>
          <p:nvPr/>
        </p:nvSpPr>
        <p:spPr>
          <a:xfrm>
            <a:off x="3000375" y="1000125"/>
            <a:ext cx="4786313" cy="1071563"/>
          </a:xfrm>
          <a:prstGeom prst="wedgeEllipseCallout">
            <a:avLst>
              <a:gd name="adj1" fmla="val -50606"/>
              <a:gd name="adj2" fmla="val 84489"/>
            </a:avLst>
          </a:prstGeom>
          <a:solidFill>
            <a:srgbClr val="FFFFFF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ko-KR" altLang="en-US" sz="2400" b="1" dirty="0">
                <a:solidFill>
                  <a:srgbClr val="C00000"/>
                </a:solidFill>
              </a:rPr>
              <a:t>시의 정의는 오류의 역사 </a:t>
            </a:r>
            <a:endParaRPr lang="ko-KR" altLang="en-US" sz="2400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214688" y="3141663"/>
            <a:ext cx="5357812" cy="327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lnSpc>
                <a:spcPct val="80000"/>
              </a:lnSpc>
              <a:defRPr/>
            </a:pPr>
            <a:r>
              <a:rPr lang="ko-KR" altLang="en-US" sz="2300" dirty="0">
                <a:solidFill>
                  <a:srgbClr val="000000"/>
                </a:solidFill>
                <a:latin typeface="한양해서" pitchFamily="18" charset="-127"/>
                <a:ea typeface="한양해서" pitchFamily="18" charset="-127"/>
              </a:rPr>
              <a:t>무수한 천체 뿐만 아니라</a:t>
            </a:r>
            <a:r>
              <a:rPr lang="en-US" altLang="ko-KR" sz="2300" dirty="0">
                <a:solidFill>
                  <a:srgbClr val="000000"/>
                </a:solidFill>
                <a:latin typeface="한양해서" pitchFamily="18" charset="-127"/>
                <a:ea typeface="한양해서" pitchFamily="18" charset="-127"/>
              </a:rPr>
              <a:t>, </a:t>
            </a:r>
          </a:p>
          <a:p>
            <a:pPr algn="r">
              <a:lnSpc>
                <a:spcPct val="80000"/>
              </a:lnSpc>
              <a:defRPr/>
            </a:pPr>
            <a:r>
              <a:rPr lang="ko-KR" altLang="en-US" sz="2300" dirty="0">
                <a:solidFill>
                  <a:srgbClr val="000000"/>
                </a:solidFill>
                <a:latin typeface="한양해서" pitchFamily="18" charset="-127"/>
                <a:ea typeface="한양해서" pitchFamily="18" charset="-127"/>
              </a:rPr>
              <a:t>지상의 모든 생명체와 자연물 하나하나가 시로 형상화되고</a:t>
            </a:r>
            <a:r>
              <a:rPr lang="en-US" altLang="ko-KR" sz="2300" dirty="0">
                <a:solidFill>
                  <a:srgbClr val="000000"/>
                </a:solidFill>
                <a:latin typeface="한양해서" pitchFamily="18" charset="-127"/>
                <a:ea typeface="한양해서" pitchFamily="18" charset="-127"/>
              </a:rPr>
              <a:t>, </a:t>
            </a:r>
          </a:p>
          <a:p>
            <a:pPr algn="r">
              <a:lnSpc>
                <a:spcPct val="80000"/>
              </a:lnSpc>
              <a:defRPr/>
            </a:pPr>
            <a:r>
              <a:rPr lang="ko-KR" altLang="en-US" sz="2300" dirty="0">
                <a:solidFill>
                  <a:srgbClr val="000000"/>
                </a:solidFill>
                <a:latin typeface="한양해서" pitchFamily="18" charset="-127"/>
                <a:ea typeface="한양해서" pitchFamily="18" charset="-127"/>
              </a:rPr>
              <a:t>또한 시의 본질이 되기 때문에 </a:t>
            </a:r>
            <a:endParaRPr lang="en-US" altLang="ko-KR" sz="2300" dirty="0">
              <a:solidFill>
                <a:srgbClr val="000000"/>
              </a:solidFill>
              <a:latin typeface="한양해서" pitchFamily="18" charset="-127"/>
              <a:ea typeface="한양해서" pitchFamily="18" charset="-127"/>
            </a:endParaRPr>
          </a:p>
          <a:p>
            <a:pPr algn="r">
              <a:lnSpc>
                <a:spcPct val="80000"/>
              </a:lnSpc>
              <a:defRPr/>
            </a:pPr>
            <a:r>
              <a:rPr lang="ko-KR" altLang="en-US" sz="2300" dirty="0">
                <a:solidFill>
                  <a:srgbClr val="000000"/>
                </a:solidFill>
                <a:latin typeface="한양해서" pitchFamily="18" charset="-127"/>
                <a:ea typeface="한양해서" pitchFamily="18" charset="-127"/>
              </a:rPr>
              <a:t>정의할 수 없는 것</a:t>
            </a:r>
            <a:r>
              <a:rPr lang="en-US" altLang="ko-KR" sz="2300" dirty="0">
                <a:solidFill>
                  <a:srgbClr val="000000"/>
                </a:solidFill>
                <a:latin typeface="한양해서" pitchFamily="18" charset="-127"/>
                <a:ea typeface="한양해서" pitchFamily="18" charset="-127"/>
              </a:rPr>
              <a:t>.</a:t>
            </a:r>
          </a:p>
          <a:p>
            <a:pPr marL="609600" indent="-609600" algn="r">
              <a:lnSpc>
                <a:spcPct val="80000"/>
              </a:lnSpc>
              <a:defRPr/>
            </a:pPr>
            <a:r>
              <a:rPr lang="en-US" altLang="ko-KR" sz="2300" dirty="0">
                <a:solidFill>
                  <a:srgbClr val="000000"/>
                </a:solidFill>
                <a:latin typeface="한양해서" pitchFamily="18" charset="-127"/>
                <a:ea typeface="한양해서" pitchFamily="18" charset="-127"/>
              </a:rPr>
              <a:t>     </a:t>
            </a:r>
          </a:p>
          <a:p>
            <a:pPr algn="r">
              <a:lnSpc>
                <a:spcPct val="80000"/>
              </a:lnSpc>
              <a:defRPr/>
            </a:pPr>
            <a:r>
              <a:rPr lang="ko-KR" altLang="en-US" sz="2300" dirty="0">
                <a:solidFill>
                  <a:srgbClr val="000000"/>
                </a:solidFill>
                <a:latin typeface="한양해서" pitchFamily="18" charset="-127"/>
                <a:ea typeface="한양해서" pitchFamily="18" charset="-127"/>
              </a:rPr>
              <a:t>시의 본질도 마찬가지로 수많은 사람들이 질문하고 대답하여 왔지만</a:t>
            </a:r>
            <a:r>
              <a:rPr lang="en-US" altLang="ko-KR" sz="2300" dirty="0">
                <a:solidFill>
                  <a:srgbClr val="000000"/>
                </a:solidFill>
                <a:latin typeface="한양해서" pitchFamily="18" charset="-127"/>
                <a:ea typeface="한양해서" pitchFamily="18" charset="-127"/>
              </a:rPr>
              <a:t>, </a:t>
            </a:r>
            <a:r>
              <a:rPr lang="ko-KR" altLang="en-US" sz="2300" dirty="0">
                <a:solidFill>
                  <a:srgbClr val="000000"/>
                </a:solidFill>
                <a:latin typeface="한양해서" pitchFamily="18" charset="-127"/>
                <a:ea typeface="한양해서" pitchFamily="18" charset="-127"/>
              </a:rPr>
              <a:t>아직도 그 본질이 무엇인가를 명확히 드러내어 정의하지는 못했다</a:t>
            </a:r>
            <a:r>
              <a:rPr lang="en-US" altLang="ko-KR" sz="2300" dirty="0">
                <a:solidFill>
                  <a:srgbClr val="000000"/>
                </a:solidFill>
                <a:latin typeface="한양해서" pitchFamily="18" charset="-127"/>
                <a:ea typeface="한양해서" pitchFamily="18" charset="-127"/>
              </a:rPr>
              <a:t>.</a:t>
            </a:r>
          </a:p>
          <a:p>
            <a:pPr algn="r">
              <a:defRPr/>
            </a:pPr>
            <a:endParaRPr lang="ko-KR" altLang="en-US" sz="2300" dirty="0">
              <a:solidFill>
                <a:srgbClr val="000000"/>
              </a:solidFill>
              <a:latin typeface="한양해서" pitchFamily="18" charset="-127"/>
              <a:ea typeface="한양해서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6"/>
          <p:cNvSpPr txBox="1">
            <a:spLocks noChangeArrowheads="1"/>
          </p:cNvSpPr>
          <p:nvPr/>
        </p:nvSpPr>
        <p:spPr bwMode="auto">
          <a:xfrm>
            <a:off x="595313" y="534988"/>
            <a:ext cx="3786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>
                <a:solidFill>
                  <a:srgbClr val="000000"/>
                </a:solidFill>
              </a:rPr>
              <a:t>1. </a:t>
            </a:r>
            <a:r>
              <a:rPr lang="ko-KR" altLang="en-US" b="1">
                <a:solidFill>
                  <a:srgbClr val="000000"/>
                </a:solidFill>
              </a:rPr>
              <a:t>시의 정의 </a:t>
            </a:r>
            <a:r>
              <a:rPr lang="en-US" altLang="ko-KR" b="1">
                <a:solidFill>
                  <a:srgbClr val="000000"/>
                </a:solidFill>
              </a:rPr>
              <a:t>_ </a:t>
            </a:r>
            <a:r>
              <a:rPr lang="en-US" altLang="ko-KR" b="1">
                <a:solidFill>
                  <a:srgbClr val="0070C0"/>
                </a:solidFill>
              </a:rPr>
              <a:t>1) </a:t>
            </a:r>
            <a:r>
              <a:rPr lang="ko-KR" altLang="en-US" b="1">
                <a:solidFill>
                  <a:srgbClr val="0070C0"/>
                </a:solidFill>
              </a:rPr>
              <a:t>시란 무엇인가</a:t>
            </a:r>
          </a:p>
        </p:txBody>
      </p:sp>
      <p:sp>
        <p:nvSpPr>
          <p:cNvPr id="19" name="모서리가 둥근 직사각형 18"/>
          <p:cNvSpPr/>
          <p:nvPr/>
        </p:nvSpPr>
        <p:spPr>
          <a:xfrm>
            <a:off x="428625" y="1143000"/>
            <a:ext cx="8286750" cy="785813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b="1" dirty="0">
                <a:solidFill>
                  <a:srgbClr val="000000"/>
                </a:solidFill>
                <a:latin typeface="HY강B" pitchFamily="18" charset="-127"/>
                <a:ea typeface="HY강B" pitchFamily="18" charset="-127"/>
              </a:rPr>
              <a:t>‘</a:t>
            </a:r>
            <a:r>
              <a:rPr lang="ko-KR" altLang="en-US" sz="2500" b="1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詩</a:t>
            </a:r>
            <a:r>
              <a:rPr lang="ko-KR" altLang="en-US" sz="2500" b="1" dirty="0">
                <a:solidFill>
                  <a:srgbClr val="000000"/>
                </a:solidFill>
                <a:latin typeface="HY강B" pitchFamily="18" charset="-127"/>
                <a:ea typeface="HY강B" pitchFamily="18" charset="-127"/>
              </a:rPr>
              <a:t>’의 용어로서 </a:t>
            </a:r>
            <a:r>
              <a:rPr lang="ko-KR" altLang="en-US" sz="2500" b="1" dirty="0" err="1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포엠</a:t>
            </a:r>
            <a:r>
              <a:rPr lang="ko-KR" altLang="en-US" sz="2500" b="1" dirty="0" err="1">
                <a:solidFill>
                  <a:srgbClr val="000000"/>
                </a:solidFill>
                <a:latin typeface="HY강B" pitchFamily="18" charset="-127"/>
                <a:ea typeface="HY강B" pitchFamily="18" charset="-127"/>
              </a:rPr>
              <a:t>과</a:t>
            </a:r>
            <a:r>
              <a:rPr lang="ko-KR" altLang="en-US" sz="2500" b="1" dirty="0">
                <a:solidFill>
                  <a:srgbClr val="000000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500" b="1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포에지</a:t>
            </a:r>
            <a:endParaRPr lang="ko-KR" altLang="en-US" sz="2500" dirty="0">
              <a:solidFill>
                <a:srgbClr val="333399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0" name="모서리가 접힌 도형 19"/>
          <p:cNvSpPr/>
          <p:nvPr/>
        </p:nvSpPr>
        <p:spPr>
          <a:xfrm>
            <a:off x="571500" y="2428875"/>
            <a:ext cx="3786188" cy="3857625"/>
          </a:xfrm>
          <a:prstGeom prst="foldedCorner">
            <a:avLst>
              <a:gd name="adj" fmla="val 1221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21" name="모서리가 접힌 도형 20"/>
          <p:cNvSpPr/>
          <p:nvPr/>
        </p:nvSpPr>
        <p:spPr>
          <a:xfrm>
            <a:off x="642938" y="2500313"/>
            <a:ext cx="3786187" cy="3857625"/>
          </a:xfrm>
          <a:prstGeom prst="foldedCorner">
            <a:avLst>
              <a:gd name="adj" fmla="val 12214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불어로 </a:t>
            </a:r>
            <a:r>
              <a:rPr lang="en-US" altLang="ko-KR" sz="2400" dirty="0" err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poém</a:t>
            </a:r>
            <a:r>
              <a:rPr lang="ko-KR" altLang="en-US" sz="240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으로 </a:t>
            </a:r>
            <a:endParaRPr lang="en-US" altLang="ko-KR" sz="2400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시인이 직접 만들어낸 </a:t>
            </a:r>
            <a:endParaRPr lang="en-US" altLang="ko-KR" sz="2400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defRPr/>
            </a:pPr>
            <a:r>
              <a:rPr lang="ko-KR" altLang="en-US" sz="2400" b="1" dirty="0">
                <a:solidFill>
                  <a:srgbClr val="333399"/>
                </a:solidFill>
                <a:latin typeface="맑은 고딕" pitchFamily="50" charset="-127"/>
                <a:ea typeface="맑은 고딕" pitchFamily="50" charset="-127"/>
              </a:rPr>
              <a:t>구체적인 시작품</a:t>
            </a:r>
          </a:p>
        </p:txBody>
      </p:sp>
      <p:sp>
        <p:nvSpPr>
          <p:cNvPr id="22" name="모서리가 접힌 도형 21"/>
          <p:cNvSpPr/>
          <p:nvPr/>
        </p:nvSpPr>
        <p:spPr>
          <a:xfrm>
            <a:off x="4643438" y="2428875"/>
            <a:ext cx="3786187" cy="3857625"/>
          </a:xfrm>
          <a:prstGeom prst="foldedCorner">
            <a:avLst>
              <a:gd name="adj" fmla="val 1221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23" name="모서리가 접힌 도형 22"/>
          <p:cNvSpPr/>
          <p:nvPr/>
        </p:nvSpPr>
        <p:spPr>
          <a:xfrm>
            <a:off x="4714875" y="2500313"/>
            <a:ext cx="3786188" cy="3857625"/>
          </a:xfrm>
          <a:prstGeom prst="foldedCorner">
            <a:avLst>
              <a:gd name="adj" fmla="val 12214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ko-KR" sz="2400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defRPr/>
            </a:pPr>
            <a:endParaRPr lang="en-US" altLang="ko-KR" sz="2400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불어로 </a:t>
            </a:r>
            <a:r>
              <a:rPr lang="en-US" altLang="ko-KR" sz="2400" dirty="0" err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poésie</a:t>
            </a:r>
            <a:r>
              <a:rPr lang="ko-KR" altLang="en-US" sz="240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로</a:t>
            </a:r>
            <a:endParaRPr lang="en-US" altLang="ko-KR" sz="2400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시가 구체적인 작품으로서 만들어질 때까지의</a:t>
            </a:r>
            <a:endParaRPr lang="en-US" altLang="ko-KR" sz="2400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defRPr/>
            </a:pPr>
            <a:r>
              <a:rPr lang="ko-KR" altLang="en-US" sz="2400" b="1" dirty="0">
                <a:solidFill>
                  <a:srgbClr val="333399"/>
                </a:solidFill>
                <a:latin typeface="맑은 고딕" pitchFamily="50" charset="-127"/>
                <a:ea typeface="맑은 고딕" pitchFamily="50" charset="-127"/>
              </a:rPr>
              <a:t>心意活動</a:t>
            </a:r>
            <a:r>
              <a:rPr lang="en-US" altLang="ko-KR" sz="2400" b="1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</a:p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곧 </a:t>
            </a:r>
            <a:r>
              <a:rPr lang="ko-KR" altLang="en-US" sz="2400" b="1" dirty="0" err="1">
                <a:solidFill>
                  <a:srgbClr val="333399"/>
                </a:solidFill>
                <a:latin typeface="맑은 고딕" pitchFamily="50" charset="-127"/>
                <a:ea typeface="맑은 고딕" pitchFamily="50" charset="-127"/>
              </a:rPr>
              <a:t>시정신을</a:t>
            </a:r>
            <a:r>
              <a:rPr lang="ko-KR" altLang="en-US" sz="2400" b="1" dirty="0">
                <a:solidFill>
                  <a:srgbClr val="333399"/>
                </a:solidFill>
                <a:latin typeface="맑은 고딕" pitchFamily="50" charset="-127"/>
                <a:ea typeface="맑은 고딕" pitchFamily="50" charset="-127"/>
              </a:rPr>
              <a:t> 의미</a:t>
            </a:r>
          </a:p>
        </p:txBody>
      </p:sp>
      <p:sp>
        <p:nvSpPr>
          <p:cNvPr id="25" name="모서리가 둥근 직사각형 24"/>
          <p:cNvSpPr/>
          <p:nvPr/>
        </p:nvSpPr>
        <p:spPr>
          <a:xfrm>
            <a:off x="928688" y="2714625"/>
            <a:ext cx="3214687" cy="71437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200" b="1" dirty="0" err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포엠</a:t>
            </a:r>
            <a:r>
              <a:rPr lang="en-US" altLang="ko-KR" sz="3200" b="1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(poem)</a:t>
            </a:r>
          </a:p>
        </p:txBody>
      </p:sp>
      <p:sp>
        <p:nvSpPr>
          <p:cNvPr id="26" name="모서리가 둥근 직사각형 25"/>
          <p:cNvSpPr/>
          <p:nvPr/>
        </p:nvSpPr>
        <p:spPr>
          <a:xfrm>
            <a:off x="5013325" y="2714625"/>
            <a:ext cx="3214688" cy="71437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200" b="1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포에지</a:t>
            </a:r>
            <a:r>
              <a:rPr lang="en-US" altLang="ko-KR" sz="3200" b="1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(poesy)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세로로 말린 두루마리 모양 17"/>
          <p:cNvSpPr/>
          <p:nvPr/>
        </p:nvSpPr>
        <p:spPr>
          <a:xfrm flipV="1">
            <a:off x="857250" y="2298700"/>
            <a:ext cx="7786688" cy="3357563"/>
          </a:xfrm>
          <a:prstGeom prst="verticalScroll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1000125" y="2227263"/>
            <a:ext cx="7572375" cy="500062"/>
          </a:xfrm>
          <a:prstGeom prst="roundRect">
            <a:avLst/>
          </a:prstGeom>
          <a:solidFill>
            <a:srgbClr val="FFCC9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0188" y="2941638"/>
            <a:ext cx="6429375" cy="21431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latinLnBrk="0" hangingPunct="1">
              <a:buFontTx/>
              <a:buNone/>
            </a:pPr>
            <a:r>
              <a:rPr lang="ko-KR" altLang="en-US" sz="2000" smtClean="0"/>
              <a:t>이는 </a:t>
            </a:r>
            <a:r>
              <a:rPr lang="ko-KR" altLang="en-US" sz="2000" b="1" smtClean="0"/>
              <a:t>동서의 고전시학에 공통적</a:t>
            </a:r>
            <a:r>
              <a:rPr lang="ko-KR" altLang="en-US" sz="2000" smtClean="0"/>
              <a:t>으로 나타난 요소로서</a:t>
            </a:r>
            <a:r>
              <a:rPr lang="en-US" altLang="ko-KR" sz="2000" smtClean="0"/>
              <a:t>, </a:t>
            </a:r>
            <a:r>
              <a:rPr lang="ko-KR" altLang="en-US" sz="2000" smtClean="0"/>
              <a:t>시의 교훈성을 강조한 </a:t>
            </a:r>
            <a:r>
              <a:rPr lang="ko-KR" altLang="en-US" sz="2000" b="1" smtClean="0">
                <a:solidFill>
                  <a:schemeClr val="accent2"/>
                </a:solidFill>
              </a:rPr>
              <a:t>공리적 문학관</a:t>
            </a:r>
            <a:r>
              <a:rPr lang="ko-KR" altLang="en-US" sz="2000" smtClean="0"/>
              <a:t>을 바탕으로 함</a:t>
            </a:r>
            <a:r>
              <a:rPr lang="en-US" altLang="ko-KR" sz="2000" smtClean="0"/>
              <a:t>.</a:t>
            </a:r>
          </a:p>
          <a:p>
            <a:pPr marL="0" indent="0" eaLnBrk="1" latinLnBrk="0" hangingPunct="1">
              <a:buFontTx/>
              <a:buNone/>
            </a:pPr>
            <a:endParaRPr lang="ko-KR" altLang="en-US" sz="2000" smtClean="0"/>
          </a:p>
          <a:p>
            <a:pPr marL="0" indent="0" eaLnBrk="1" hangingPunct="1">
              <a:buFontTx/>
              <a:buNone/>
            </a:pPr>
            <a:r>
              <a:rPr lang="ko-KR" altLang="en-US" sz="2000" b="1" smtClean="0"/>
              <a:t>공자</a:t>
            </a:r>
            <a:r>
              <a:rPr lang="en-US" altLang="ko-KR" sz="2000" b="1" smtClean="0"/>
              <a:t>, </a:t>
            </a:r>
            <a:r>
              <a:rPr lang="ko-KR" altLang="en-US" sz="2000" b="1" smtClean="0"/>
              <a:t>플라톤 </a:t>
            </a:r>
            <a:r>
              <a:rPr lang="en-US" altLang="ko-KR" sz="2000" smtClean="0"/>
              <a:t>:  </a:t>
            </a:r>
            <a:r>
              <a:rPr lang="ko-KR" altLang="en-US" sz="2000" smtClean="0"/>
              <a:t>시의 </a:t>
            </a:r>
            <a:r>
              <a:rPr lang="ko-KR" altLang="en-US" sz="2000" b="1" u="sng" smtClean="0"/>
              <a:t>효용</a:t>
            </a:r>
            <a:r>
              <a:rPr lang="ko-KR" altLang="en-US" sz="2000" u="sng" smtClean="0"/>
              <a:t>적 기능</a:t>
            </a:r>
            <a:r>
              <a:rPr lang="ko-KR" altLang="en-US" sz="2000" smtClean="0"/>
              <a:t>으로서 </a:t>
            </a:r>
            <a:endParaRPr lang="en-US" altLang="ko-KR" sz="2000" smtClean="0"/>
          </a:p>
          <a:p>
            <a:pPr marL="0" indent="0" eaLnBrk="1" hangingPunct="1">
              <a:buFontTx/>
              <a:buNone/>
            </a:pPr>
            <a:r>
              <a:rPr lang="en-US" altLang="ko-KR" sz="2000" b="1" smtClean="0">
                <a:solidFill>
                  <a:schemeClr val="accent2"/>
                </a:solidFill>
              </a:rPr>
              <a:t>                     </a:t>
            </a:r>
            <a:r>
              <a:rPr lang="ko-KR" altLang="en-US" sz="2000" b="1" smtClean="0">
                <a:solidFill>
                  <a:schemeClr val="accent2"/>
                </a:solidFill>
              </a:rPr>
              <a:t>교훈성</a:t>
            </a:r>
            <a:r>
              <a:rPr lang="ko-KR" altLang="en-US" sz="2000" smtClean="0"/>
              <a:t>의 가치를 중시</a:t>
            </a:r>
          </a:p>
        </p:txBody>
      </p:sp>
      <p:sp>
        <p:nvSpPr>
          <p:cNvPr id="29701" name="TextBox 4"/>
          <p:cNvSpPr txBox="1">
            <a:spLocks noChangeArrowheads="1"/>
          </p:cNvSpPr>
          <p:nvPr/>
        </p:nvSpPr>
        <p:spPr bwMode="auto">
          <a:xfrm>
            <a:off x="595313" y="534988"/>
            <a:ext cx="3786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>
                <a:solidFill>
                  <a:srgbClr val="000000"/>
                </a:solidFill>
              </a:rPr>
              <a:t>1. </a:t>
            </a:r>
            <a:r>
              <a:rPr lang="ko-KR" altLang="en-US" b="1">
                <a:solidFill>
                  <a:srgbClr val="000000"/>
                </a:solidFill>
              </a:rPr>
              <a:t>시의 정의 </a:t>
            </a:r>
            <a:r>
              <a:rPr lang="en-US" altLang="ko-KR" b="1">
                <a:solidFill>
                  <a:srgbClr val="000000"/>
                </a:solidFill>
              </a:rPr>
              <a:t>_ </a:t>
            </a:r>
            <a:r>
              <a:rPr lang="en-US" altLang="ko-KR" b="1">
                <a:solidFill>
                  <a:srgbClr val="0070C0"/>
                </a:solidFill>
              </a:rPr>
              <a:t>1) </a:t>
            </a:r>
            <a:r>
              <a:rPr lang="ko-KR" altLang="en-US" b="1">
                <a:solidFill>
                  <a:srgbClr val="0070C0"/>
                </a:solidFill>
              </a:rPr>
              <a:t>시란 무엇인가</a:t>
            </a:r>
          </a:p>
        </p:txBody>
      </p:sp>
      <p:sp>
        <p:nvSpPr>
          <p:cNvPr id="6" name="모서리가 둥근 직사각형 5"/>
          <p:cNvSpPr/>
          <p:nvPr/>
        </p:nvSpPr>
        <p:spPr>
          <a:xfrm>
            <a:off x="428625" y="1143000"/>
            <a:ext cx="8286750" cy="785813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b="1" dirty="0">
                <a:solidFill>
                  <a:srgbClr val="000000"/>
                </a:solidFill>
                <a:latin typeface="HY강B" pitchFamily="18" charset="-127"/>
                <a:ea typeface="HY강B" pitchFamily="18" charset="-127"/>
              </a:rPr>
              <a:t>시를 정의하는 세가지 유형</a:t>
            </a:r>
            <a:endParaRPr lang="ko-KR" altLang="en-US" sz="2500" dirty="0">
              <a:solidFill>
                <a:srgbClr val="333399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7" name="타원 6"/>
          <p:cNvSpPr/>
          <p:nvPr/>
        </p:nvSpPr>
        <p:spPr>
          <a:xfrm>
            <a:off x="714348" y="2214554"/>
            <a:ext cx="500066" cy="500066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2800" b="1" dirty="0">
                <a:solidFill>
                  <a:srgbClr val="FFFFFF"/>
                </a:solidFill>
              </a:rPr>
              <a:t>1</a:t>
            </a:r>
            <a:endParaRPr lang="ko-KR" altLang="en-US" sz="2800" b="1" dirty="0">
              <a:solidFill>
                <a:srgbClr val="FFFFFF"/>
              </a:solidFill>
            </a:endParaRPr>
          </a:p>
        </p:txBody>
      </p:sp>
      <p:sp>
        <p:nvSpPr>
          <p:cNvPr id="29706" name="TextBox 15"/>
          <p:cNvSpPr txBox="1">
            <a:spLocks noChangeArrowheads="1"/>
          </p:cNvSpPr>
          <p:nvPr/>
        </p:nvSpPr>
        <p:spPr bwMode="auto">
          <a:xfrm>
            <a:off x="1274763" y="2274888"/>
            <a:ext cx="45831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2000" b="1">
                <a:solidFill>
                  <a:srgbClr val="000000"/>
                </a:solidFill>
              </a:rPr>
              <a:t>시의 효용적인 기능의 면을 두고 정의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세로로 말린 두루마리 모양 17"/>
          <p:cNvSpPr/>
          <p:nvPr/>
        </p:nvSpPr>
        <p:spPr>
          <a:xfrm flipV="1">
            <a:off x="857250" y="2928938"/>
            <a:ext cx="7786688" cy="3357562"/>
          </a:xfrm>
          <a:prstGeom prst="verticalScroll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1000125" y="2227263"/>
            <a:ext cx="7572375" cy="500062"/>
          </a:xfrm>
          <a:prstGeom prst="roundRect">
            <a:avLst/>
          </a:prstGeom>
          <a:solidFill>
            <a:srgbClr val="FFCC9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0188" y="3571875"/>
            <a:ext cx="6429375" cy="21431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latinLnBrk="0" hangingPunct="1">
              <a:buFontTx/>
              <a:buNone/>
            </a:pPr>
            <a:r>
              <a:rPr lang="ko-KR" altLang="en-US" sz="2000" b="1" smtClean="0"/>
              <a:t>워즈워드</a:t>
            </a:r>
            <a:r>
              <a:rPr lang="en-US" altLang="ko-KR" sz="2000" b="1" smtClean="0"/>
              <a:t>, </a:t>
            </a:r>
            <a:r>
              <a:rPr lang="ko-KR" altLang="en-US" sz="2000" b="1" smtClean="0"/>
              <a:t>에드가 앨런 포우</a:t>
            </a:r>
          </a:p>
        </p:txBody>
      </p:sp>
      <p:sp>
        <p:nvSpPr>
          <p:cNvPr id="30725" name="TextBox 4"/>
          <p:cNvSpPr txBox="1">
            <a:spLocks noChangeArrowheads="1"/>
          </p:cNvSpPr>
          <p:nvPr/>
        </p:nvSpPr>
        <p:spPr bwMode="auto">
          <a:xfrm>
            <a:off x="595313" y="534988"/>
            <a:ext cx="3786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>
                <a:solidFill>
                  <a:srgbClr val="000000"/>
                </a:solidFill>
              </a:rPr>
              <a:t>1. </a:t>
            </a:r>
            <a:r>
              <a:rPr lang="ko-KR" altLang="en-US" b="1">
                <a:solidFill>
                  <a:srgbClr val="000000"/>
                </a:solidFill>
              </a:rPr>
              <a:t>시의 정의 </a:t>
            </a:r>
            <a:r>
              <a:rPr lang="en-US" altLang="ko-KR" b="1">
                <a:solidFill>
                  <a:srgbClr val="000000"/>
                </a:solidFill>
              </a:rPr>
              <a:t>_</a:t>
            </a:r>
            <a:r>
              <a:rPr lang="en-US" altLang="ko-KR" b="1">
                <a:solidFill>
                  <a:srgbClr val="0070C0"/>
                </a:solidFill>
              </a:rPr>
              <a:t> 1) </a:t>
            </a:r>
            <a:r>
              <a:rPr lang="ko-KR" altLang="en-US" b="1">
                <a:solidFill>
                  <a:srgbClr val="0070C0"/>
                </a:solidFill>
              </a:rPr>
              <a:t>시란 무엇인가</a:t>
            </a:r>
          </a:p>
        </p:txBody>
      </p:sp>
      <p:sp>
        <p:nvSpPr>
          <p:cNvPr id="6" name="모서리가 둥근 직사각형 5"/>
          <p:cNvSpPr/>
          <p:nvPr/>
        </p:nvSpPr>
        <p:spPr>
          <a:xfrm>
            <a:off x="428625" y="1143000"/>
            <a:ext cx="8286750" cy="785813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b="1" dirty="0">
                <a:solidFill>
                  <a:srgbClr val="000000"/>
                </a:solidFill>
                <a:latin typeface="HY강B" pitchFamily="18" charset="-127"/>
                <a:ea typeface="HY강B" pitchFamily="18" charset="-127"/>
              </a:rPr>
              <a:t>시를 정의하는 세가지 유형</a:t>
            </a:r>
            <a:endParaRPr lang="ko-KR" altLang="en-US" sz="2500" dirty="0">
              <a:solidFill>
                <a:srgbClr val="333399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7" name="타원 6"/>
          <p:cNvSpPr/>
          <p:nvPr/>
        </p:nvSpPr>
        <p:spPr>
          <a:xfrm>
            <a:off x="714348" y="2214554"/>
            <a:ext cx="500066" cy="500066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2800" b="1" dirty="0">
                <a:solidFill>
                  <a:srgbClr val="FFFFFF"/>
                </a:solidFill>
              </a:rPr>
              <a:t>1</a:t>
            </a:r>
            <a:endParaRPr lang="ko-KR" altLang="en-US" sz="2800" b="1" dirty="0">
              <a:solidFill>
                <a:srgbClr val="FFFFFF"/>
              </a:solidFill>
            </a:endParaRPr>
          </a:p>
        </p:txBody>
      </p:sp>
      <p:sp>
        <p:nvSpPr>
          <p:cNvPr id="30730" name="TextBox 15"/>
          <p:cNvSpPr txBox="1">
            <a:spLocks noChangeArrowheads="1"/>
          </p:cNvSpPr>
          <p:nvPr/>
        </p:nvSpPr>
        <p:spPr bwMode="auto">
          <a:xfrm>
            <a:off x="1274763" y="2274888"/>
            <a:ext cx="45831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2000" b="1">
                <a:solidFill>
                  <a:srgbClr val="000000"/>
                </a:solidFill>
              </a:rPr>
              <a:t>시의 효용적인 기능의 면을 두고 정의</a:t>
            </a:r>
          </a:p>
        </p:txBody>
      </p:sp>
      <p:sp>
        <p:nvSpPr>
          <p:cNvPr id="9" name="모서리가 둥근 직사각형 8"/>
          <p:cNvSpPr/>
          <p:nvPr/>
        </p:nvSpPr>
        <p:spPr>
          <a:xfrm>
            <a:off x="1000125" y="2914650"/>
            <a:ext cx="7572375" cy="500063"/>
          </a:xfrm>
          <a:prstGeom prst="roundRect">
            <a:avLst/>
          </a:prstGeom>
          <a:solidFill>
            <a:srgbClr val="FFCC9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10" name="타원 9"/>
          <p:cNvSpPr/>
          <p:nvPr/>
        </p:nvSpPr>
        <p:spPr>
          <a:xfrm>
            <a:off x="714348" y="2903323"/>
            <a:ext cx="500066" cy="500066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2800" b="1" dirty="0">
                <a:solidFill>
                  <a:srgbClr val="FFFFFF"/>
                </a:solidFill>
              </a:rPr>
              <a:t>2</a:t>
            </a:r>
            <a:endParaRPr lang="ko-KR" altLang="en-US" sz="2800" b="1" dirty="0">
              <a:solidFill>
                <a:srgbClr val="FFFFFF"/>
              </a:solidFill>
            </a:endParaRPr>
          </a:p>
        </p:txBody>
      </p:sp>
      <p:sp>
        <p:nvSpPr>
          <p:cNvPr id="30735" name="TextBox 10"/>
          <p:cNvSpPr txBox="1">
            <a:spLocks noChangeArrowheads="1"/>
          </p:cNvSpPr>
          <p:nvPr/>
        </p:nvSpPr>
        <p:spPr bwMode="auto">
          <a:xfrm>
            <a:off x="1274763" y="2963863"/>
            <a:ext cx="45831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2000" b="1">
                <a:solidFill>
                  <a:srgbClr val="000000"/>
                </a:solidFill>
              </a:rPr>
              <a:t>시의 내용과 형식면에서 정의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세로로 말린 두루마리 모양 17"/>
          <p:cNvSpPr/>
          <p:nvPr/>
        </p:nvSpPr>
        <p:spPr>
          <a:xfrm flipV="1">
            <a:off x="857250" y="3643313"/>
            <a:ext cx="7786688" cy="2857500"/>
          </a:xfrm>
          <a:prstGeom prst="verticalScroll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1000125" y="2227263"/>
            <a:ext cx="7572375" cy="500062"/>
          </a:xfrm>
          <a:prstGeom prst="roundRect">
            <a:avLst/>
          </a:prstGeom>
          <a:solidFill>
            <a:srgbClr val="FFCC9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0188" y="4214813"/>
            <a:ext cx="6429375" cy="1714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ko-KR" altLang="en-US" sz="2000" smtClean="0"/>
              <a:t>에드가 앨런 포우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altLang="ko-KR" sz="12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ko-KR" altLang="en-US" sz="2000" smtClean="0"/>
              <a:t>시를 </a:t>
            </a:r>
            <a:r>
              <a:rPr lang="ko-KR" altLang="en-US" sz="2000" b="1" smtClean="0"/>
              <a:t>내포</a:t>
            </a:r>
            <a:r>
              <a:rPr lang="ko-KR" altLang="en-US" sz="2000" smtClean="0"/>
              <a:t>와 </a:t>
            </a:r>
            <a:r>
              <a:rPr lang="ko-KR" altLang="en-US" sz="2000" b="1" smtClean="0"/>
              <a:t>외연</a:t>
            </a:r>
            <a:r>
              <a:rPr lang="ko-KR" altLang="en-US" sz="2000" smtClean="0"/>
              <a:t>의 극단에서의 모든 의미를 통일을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ko-KR" altLang="en-US" sz="2000" smtClean="0"/>
              <a:t>위시하여 구성원리로서 </a:t>
            </a:r>
            <a:r>
              <a:rPr lang="ko-KR" altLang="en-US" sz="2000" b="1" smtClean="0">
                <a:solidFill>
                  <a:schemeClr val="accent2"/>
                </a:solidFill>
              </a:rPr>
              <a:t>운율과 은유를 중시</a:t>
            </a:r>
            <a:r>
              <a:rPr lang="ko-KR" altLang="en-US" sz="2000" smtClean="0"/>
              <a:t>하고</a:t>
            </a:r>
            <a:r>
              <a:rPr lang="en-US" altLang="ko-KR" sz="2000" smtClean="0"/>
              <a:t>,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ko-KR" altLang="en-US" sz="2000" smtClean="0"/>
              <a:t>또 </a:t>
            </a:r>
            <a:r>
              <a:rPr lang="ko-KR" altLang="en-US" sz="2000" b="1" smtClean="0">
                <a:solidFill>
                  <a:schemeClr val="accent2"/>
                </a:solidFill>
              </a:rPr>
              <a:t>역설과 아이러니를 강조</a:t>
            </a:r>
            <a:r>
              <a:rPr lang="ko-KR" altLang="en-US" sz="2000" smtClean="0"/>
              <a:t>한 영</a:t>
            </a:r>
            <a:r>
              <a:rPr lang="en-US" altLang="ko-KR" sz="2400" smtClean="0"/>
              <a:t>-</a:t>
            </a:r>
            <a:r>
              <a:rPr lang="ko-KR" altLang="en-US" sz="2000" smtClean="0"/>
              <a:t>미 신비평가들은 </a:t>
            </a:r>
            <a:endParaRPr lang="en-US" altLang="ko-KR" sz="20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ko-KR" altLang="en-US" sz="2000" smtClean="0"/>
              <a:t>시의 </a:t>
            </a:r>
            <a:r>
              <a:rPr lang="ko-KR" altLang="en-US" sz="2000" b="1" smtClean="0"/>
              <a:t>구성원리</a:t>
            </a:r>
            <a:r>
              <a:rPr lang="en-US" altLang="ko-KR" sz="2000" smtClean="0"/>
              <a:t>, </a:t>
            </a:r>
            <a:r>
              <a:rPr lang="ko-KR" altLang="en-US" sz="2000" smtClean="0"/>
              <a:t>곧 그 </a:t>
            </a:r>
            <a:r>
              <a:rPr lang="ko-KR" altLang="en-US" sz="2000" b="1" smtClean="0"/>
              <a:t>창조과정</a:t>
            </a:r>
            <a:r>
              <a:rPr lang="ko-KR" altLang="en-US" sz="2000" smtClean="0"/>
              <a:t>을 바탕으로 시를 정의</a:t>
            </a:r>
            <a:endParaRPr lang="ko-KR" altLang="en-US" sz="2400" smtClean="0"/>
          </a:p>
        </p:txBody>
      </p:sp>
      <p:sp>
        <p:nvSpPr>
          <p:cNvPr id="31749" name="TextBox 4"/>
          <p:cNvSpPr txBox="1">
            <a:spLocks noChangeArrowheads="1"/>
          </p:cNvSpPr>
          <p:nvPr/>
        </p:nvSpPr>
        <p:spPr bwMode="auto">
          <a:xfrm>
            <a:off x="595313" y="534988"/>
            <a:ext cx="3786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>
                <a:solidFill>
                  <a:srgbClr val="000000"/>
                </a:solidFill>
              </a:rPr>
              <a:t>1. </a:t>
            </a:r>
            <a:r>
              <a:rPr lang="ko-KR" altLang="en-US" b="1">
                <a:solidFill>
                  <a:srgbClr val="000000"/>
                </a:solidFill>
              </a:rPr>
              <a:t>시의 정의 </a:t>
            </a:r>
            <a:r>
              <a:rPr lang="en-US" altLang="ko-KR" b="1">
                <a:solidFill>
                  <a:srgbClr val="000000"/>
                </a:solidFill>
              </a:rPr>
              <a:t>_ </a:t>
            </a:r>
            <a:r>
              <a:rPr lang="en-US" altLang="ko-KR" b="1">
                <a:solidFill>
                  <a:srgbClr val="0070C0"/>
                </a:solidFill>
              </a:rPr>
              <a:t>1) </a:t>
            </a:r>
            <a:r>
              <a:rPr lang="ko-KR" altLang="en-US" b="1">
                <a:solidFill>
                  <a:srgbClr val="0070C0"/>
                </a:solidFill>
              </a:rPr>
              <a:t>시란 무엇인가</a:t>
            </a:r>
          </a:p>
        </p:txBody>
      </p:sp>
      <p:sp>
        <p:nvSpPr>
          <p:cNvPr id="6" name="모서리가 둥근 직사각형 5"/>
          <p:cNvSpPr/>
          <p:nvPr/>
        </p:nvSpPr>
        <p:spPr>
          <a:xfrm>
            <a:off x="428625" y="1143000"/>
            <a:ext cx="8286750" cy="785813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b="1" dirty="0">
                <a:solidFill>
                  <a:srgbClr val="000000"/>
                </a:solidFill>
                <a:latin typeface="HY강B" pitchFamily="18" charset="-127"/>
                <a:ea typeface="HY강B" pitchFamily="18" charset="-127"/>
              </a:rPr>
              <a:t>시를 정의하는 세가지 유형</a:t>
            </a:r>
            <a:endParaRPr lang="ko-KR" altLang="en-US" sz="2500" dirty="0">
              <a:solidFill>
                <a:srgbClr val="333399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7" name="타원 6"/>
          <p:cNvSpPr/>
          <p:nvPr/>
        </p:nvSpPr>
        <p:spPr>
          <a:xfrm>
            <a:off x="714348" y="2214554"/>
            <a:ext cx="500066" cy="500066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2800" b="1" dirty="0">
                <a:solidFill>
                  <a:srgbClr val="FFFFFF"/>
                </a:solidFill>
              </a:rPr>
              <a:t>1</a:t>
            </a:r>
            <a:endParaRPr lang="ko-KR" altLang="en-US" sz="2800" b="1" dirty="0">
              <a:solidFill>
                <a:srgbClr val="FFFFFF"/>
              </a:solidFill>
            </a:endParaRPr>
          </a:p>
        </p:txBody>
      </p:sp>
      <p:sp>
        <p:nvSpPr>
          <p:cNvPr id="31754" name="TextBox 15"/>
          <p:cNvSpPr txBox="1">
            <a:spLocks noChangeArrowheads="1"/>
          </p:cNvSpPr>
          <p:nvPr/>
        </p:nvSpPr>
        <p:spPr bwMode="auto">
          <a:xfrm>
            <a:off x="1274763" y="2274888"/>
            <a:ext cx="45831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2000" b="1">
                <a:solidFill>
                  <a:srgbClr val="000000"/>
                </a:solidFill>
              </a:rPr>
              <a:t>시의 효용적인 기능의 면을 두고 정의</a:t>
            </a:r>
          </a:p>
        </p:txBody>
      </p:sp>
      <p:sp>
        <p:nvSpPr>
          <p:cNvPr id="9" name="모서리가 둥근 직사각형 8"/>
          <p:cNvSpPr/>
          <p:nvPr/>
        </p:nvSpPr>
        <p:spPr>
          <a:xfrm>
            <a:off x="1000125" y="2914650"/>
            <a:ext cx="7572375" cy="500063"/>
          </a:xfrm>
          <a:prstGeom prst="roundRect">
            <a:avLst/>
          </a:prstGeom>
          <a:solidFill>
            <a:srgbClr val="FFCC9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10" name="타원 9"/>
          <p:cNvSpPr/>
          <p:nvPr/>
        </p:nvSpPr>
        <p:spPr>
          <a:xfrm>
            <a:off x="714348" y="2903323"/>
            <a:ext cx="500066" cy="500066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2800" b="1" dirty="0">
                <a:solidFill>
                  <a:srgbClr val="FFFFFF"/>
                </a:solidFill>
              </a:rPr>
              <a:t>2</a:t>
            </a:r>
            <a:endParaRPr lang="ko-KR" altLang="en-US" sz="2800" b="1" dirty="0">
              <a:solidFill>
                <a:srgbClr val="FFFFFF"/>
              </a:solidFill>
            </a:endParaRPr>
          </a:p>
        </p:txBody>
      </p:sp>
      <p:sp>
        <p:nvSpPr>
          <p:cNvPr id="31759" name="TextBox 10"/>
          <p:cNvSpPr txBox="1">
            <a:spLocks noChangeArrowheads="1"/>
          </p:cNvSpPr>
          <p:nvPr/>
        </p:nvSpPr>
        <p:spPr bwMode="auto">
          <a:xfrm>
            <a:off x="1274763" y="2963863"/>
            <a:ext cx="45831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2000" b="1">
                <a:solidFill>
                  <a:srgbClr val="000000"/>
                </a:solidFill>
              </a:rPr>
              <a:t>시의 내용과 형식면에서 정의</a:t>
            </a:r>
          </a:p>
        </p:txBody>
      </p:sp>
      <p:sp>
        <p:nvSpPr>
          <p:cNvPr id="12" name="모서리가 둥근 직사각형 11"/>
          <p:cNvSpPr/>
          <p:nvPr/>
        </p:nvSpPr>
        <p:spPr>
          <a:xfrm>
            <a:off x="1000125" y="3592513"/>
            <a:ext cx="7572375" cy="500062"/>
          </a:xfrm>
          <a:prstGeom prst="roundRect">
            <a:avLst/>
          </a:prstGeom>
          <a:solidFill>
            <a:srgbClr val="FFCC9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13" name="타원 12"/>
          <p:cNvSpPr/>
          <p:nvPr/>
        </p:nvSpPr>
        <p:spPr>
          <a:xfrm>
            <a:off x="714348" y="3580216"/>
            <a:ext cx="500066" cy="500066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2800" b="1" dirty="0">
                <a:solidFill>
                  <a:srgbClr val="FFFFFF"/>
                </a:solidFill>
              </a:rPr>
              <a:t>3</a:t>
            </a:r>
            <a:endParaRPr lang="ko-KR" altLang="en-US" sz="2800" b="1" dirty="0">
              <a:solidFill>
                <a:srgbClr val="FFFFFF"/>
              </a:solidFill>
            </a:endParaRPr>
          </a:p>
        </p:txBody>
      </p:sp>
      <p:sp>
        <p:nvSpPr>
          <p:cNvPr id="31764" name="TextBox 13"/>
          <p:cNvSpPr txBox="1">
            <a:spLocks noChangeArrowheads="1"/>
          </p:cNvSpPr>
          <p:nvPr/>
        </p:nvSpPr>
        <p:spPr bwMode="auto">
          <a:xfrm>
            <a:off x="1274763" y="3640138"/>
            <a:ext cx="67262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2000" b="1">
                <a:solidFill>
                  <a:srgbClr val="000000"/>
                </a:solidFill>
              </a:rPr>
              <a:t>시의 창작과정 내지 그 방법론에 입각하여 정의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265</Words>
  <Application>Microsoft Office PowerPoint</Application>
  <PresentationFormat>화면 슬라이드 쇼(4:3)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양혜경 교수와 함께하는 재미있는</vt:lpstr>
      <vt:lpstr>  I. 시의 원론 </vt:lpstr>
      <vt:lpstr>슬라이드 3</vt:lpstr>
      <vt:lpstr>슬라이드 4</vt:lpstr>
      <vt:lpstr>슬라이드 5</vt:lpstr>
      <vt:lpstr>슬라이드 6</vt:lpstr>
      <vt:lpstr>슬라이드 7</vt:lpstr>
    </vt:vector>
  </TitlesOfParts>
  <Company>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양혜경 교수와 함께하는 재미있는</dc:title>
  <dc:creator>home</dc:creator>
  <cp:lastModifiedBy>home</cp:lastModifiedBy>
  <cp:revision>1</cp:revision>
  <dcterms:created xsi:type="dcterms:W3CDTF">2011-12-15T04:53:30Z</dcterms:created>
  <dcterms:modified xsi:type="dcterms:W3CDTF">2011-12-15T04:57:45Z</dcterms:modified>
</cp:coreProperties>
</file>