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E9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CE64B-581B-4F40-B1B9-46AF1FBF84B8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939CE-B8F2-40B9-B923-FFD38CF31BD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C:\Users\전민정\Desktop\wizdata_7268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9225" y="2409825"/>
            <a:ext cx="64547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00063" y="714375"/>
            <a:ext cx="62865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just" eaLnBrk="1" hangingPunct="1"/>
            <a:r>
              <a:rPr lang="ko-KR" altLang="en-US" sz="3200" smtClean="0">
                <a:solidFill>
                  <a:schemeClr val="accent2"/>
                </a:solidFill>
                <a:latin typeface="HY바다L" pitchFamily="18" charset="-127"/>
                <a:ea typeface="HY바다L" pitchFamily="18" charset="-127"/>
              </a:rPr>
              <a:t>양혜경 교수</a:t>
            </a:r>
            <a:r>
              <a:rPr lang="ko-KR" altLang="en-US" sz="3200" smtClean="0">
                <a:latin typeface="HY바다L" pitchFamily="18" charset="-127"/>
                <a:ea typeface="HY바다L" pitchFamily="18" charset="-127"/>
              </a:rPr>
              <a:t>와 함께하는 재미있는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429125" y="1130300"/>
            <a:ext cx="4429125" cy="1227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현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대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시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 err="1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론</a:t>
            </a:r>
            <a:endParaRPr lang="ko-KR" altLang="en-US" sz="6600" b="1" kern="0" dirty="0">
              <a:solidFill>
                <a:srgbClr val="0070C0"/>
              </a:solidFill>
              <a:latin typeface="HY바다L" pitchFamily="18" charset="-127"/>
              <a:ea typeface="HY바다L" pitchFamily="18" charset="-127"/>
              <a:cs typeface="+mj-cs"/>
            </a:endParaRPr>
          </a:p>
        </p:txBody>
      </p:sp>
      <p:grpSp>
        <p:nvGrpSpPr>
          <p:cNvPr id="2" name="그룹 14"/>
          <p:cNvGrpSpPr>
            <a:grpSpLocks/>
          </p:cNvGrpSpPr>
          <p:nvPr/>
        </p:nvGrpSpPr>
        <p:grpSpPr bwMode="auto">
          <a:xfrm>
            <a:off x="-14288" y="5700713"/>
            <a:ext cx="3514726" cy="1157287"/>
            <a:chOff x="-14076" y="5700156"/>
            <a:chExt cx="3514506" cy="1157844"/>
          </a:xfrm>
        </p:grpSpPr>
        <p:pic>
          <p:nvPicPr>
            <p:cNvPr id="25606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62173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7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3108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8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07422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9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4902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0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9261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1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4076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extBox 11"/>
          <p:cNvSpPr txBox="1"/>
          <p:nvPr/>
        </p:nvSpPr>
        <p:spPr>
          <a:xfrm>
            <a:off x="1500166" y="2786058"/>
            <a:ext cx="6143668" cy="52322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latin typeface="HY바다M" pitchFamily="18" charset="-127"/>
                <a:ea typeface="HY바다M" pitchFamily="18" charset="-127"/>
              </a:rPr>
              <a:t>11</a:t>
            </a:r>
            <a:r>
              <a:rPr lang="ko-KR" altLang="en-US" sz="2800" dirty="0" smtClean="0">
                <a:latin typeface="HY바다M" pitchFamily="18" charset="-127"/>
                <a:ea typeface="HY바다M" pitchFamily="18" charset="-127"/>
              </a:rPr>
              <a:t>주차</a:t>
            </a:r>
            <a:r>
              <a:rPr lang="en-US" altLang="ko-KR" sz="2800" dirty="0" smtClean="0">
                <a:latin typeface="HY바다M" pitchFamily="18" charset="-127"/>
                <a:ea typeface="HY바다M" pitchFamily="18" charset="-127"/>
              </a:rPr>
              <a:t>. </a:t>
            </a:r>
            <a:r>
              <a:rPr lang="ko-KR" altLang="en-US" sz="2800" dirty="0" smtClean="0">
                <a:latin typeface="HY바다M" pitchFamily="18" charset="-127"/>
                <a:ea typeface="HY바다M" pitchFamily="18" charset="-127"/>
              </a:rPr>
              <a:t>아이러니의 종류</a:t>
            </a:r>
            <a:endParaRPr lang="ko-KR" altLang="en-US" sz="2800" dirty="0"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357313" y="1928813"/>
            <a:ext cx="4105275" cy="4714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향단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(</a:t>
            </a: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香丹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)</a:t>
            </a: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아 그넷줄을 밀어라</a:t>
            </a:r>
          </a:p>
          <a:p>
            <a:pPr>
              <a:buFontTx/>
              <a:buNone/>
            </a:pP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머언 바다로</a:t>
            </a:r>
          </a:p>
          <a:p>
            <a:pPr>
              <a:buFontTx/>
              <a:buNone/>
            </a:pP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배를 내어 밀 듯이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,  / </a:t>
            </a: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향단아</a:t>
            </a:r>
          </a:p>
          <a:p>
            <a:pPr>
              <a:buFontTx/>
              <a:buNone/>
            </a:pPr>
            <a:endParaRPr lang="ko-KR" altLang="en-US" sz="900" smtClean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None/>
            </a:pP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이 다수굿이 흔들리는 수양버들나무와</a:t>
            </a:r>
          </a:p>
          <a:p>
            <a:pPr>
              <a:buFontTx/>
              <a:buNone/>
            </a:pP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벼겟모에 뇌이듯한 풀꽃뎀이로부터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buFontTx/>
              <a:buNone/>
            </a:pP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자잘한 나비새끼 꾀꼬리들로부터</a:t>
            </a:r>
          </a:p>
          <a:p>
            <a:pPr>
              <a:buFontTx/>
              <a:buNone/>
            </a:pP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아조 내어 밀 듯이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향단아</a:t>
            </a:r>
            <a:endParaRPr lang="en-US" altLang="ko-KR" sz="1500" smtClean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None/>
            </a:pPr>
            <a:endParaRPr lang="en-US" altLang="ko-KR" sz="900" smtClean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None/>
            </a:pP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산호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(</a:t>
            </a: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珊瑚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)</a:t>
            </a: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도 섬도 없는 저 하늘로</a:t>
            </a:r>
          </a:p>
          <a:p>
            <a:pPr>
              <a:buFontTx/>
              <a:buNone/>
            </a:pP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나를 밀어 올려 다오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buFontTx/>
              <a:buNone/>
            </a:pP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채색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(</a:t>
            </a: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彩色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)</a:t>
            </a: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한 구름같이 나를 밀어 올려 다오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buFontTx/>
              <a:buNone/>
            </a:pP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이 울렁이는 가슴을 밀어 올려 다오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!</a:t>
            </a:r>
          </a:p>
          <a:p>
            <a:pPr>
              <a:buFontTx/>
              <a:buNone/>
            </a:pPr>
            <a:endParaRPr lang="en-US" altLang="ko-KR" sz="900" smtClean="0">
              <a:latin typeface="HY견명조" pitchFamily="18" charset="-127"/>
              <a:ea typeface="HY견명조" pitchFamily="18" charset="-127"/>
            </a:endParaRPr>
          </a:p>
          <a:p>
            <a:pPr>
              <a:buFontTx/>
              <a:buNone/>
            </a:pP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서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(</a:t>
            </a: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西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)</a:t>
            </a: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으로 가는 달 같이는</a:t>
            </a:r>
          </a:p>
          <a:p>
            <a:pPr>
              <a:buFontTx/>
              <a:buNone/>
            </a:pP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나는 아무래도 갈 수가 없다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buFontTx/>
              <a:buNone/>
            </a:pP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바람이 파도를 밀어 올리듯이</a:t>
            </a:r>
          </a:p>
          <a:p>
            <a:pPr>
              <a:buFontTx/>
              <a:buNone/>
            </a:pP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그렇게 나를 밀어 올려 다오 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/ </a:t>
            </a:r>
            <a:r>
              <a:rPr lang="ko-KR" altLang="en-US" sz="1500" smtClean="0">
                <a:latin typeface="HY견명조" pitchFamily="18" charset="-127"/>
                <a:ea typeface="HY견명조" pitchFamily="18" charset="-127"/>
              </a:rPr>
              <a:t>향단아</a:t>
            </a:r>
            <a:r>
              <a:rPr lang="en-US" altLang="ko-KR" sz="1500" smtClean="0">
                <a:latin typeface="HY견명조" pitchFamily="18" charset="-127"/>
                <a:ea typeface="HY견명조" pitchFamily="18" charset="-127"/>
              </a:rPr>
              <a:t>.</a:t>
            </a:r>
          </a:p>
        </p:txBody>
      </p:sp>
      <p:sp>
        <p:nvSpPr>
          <p:cNvPr id="133123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아이러니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아이러니의 종류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서정주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&lt;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500" dirty="0" err="1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추천사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&gt;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133125" name="Picture 6" descr="C:\Users\전민정\AppData\Local\Microsoft\Windows\Temporary Internet Files\Content.IE5\98MO2USN\MCj041995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2000250"/>
            <a:ext cx="2500313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아이러니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아이러니의 종류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서정주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&lt;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500" dirty="0" err="1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추천사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&gt;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500063" y="1928813"/>
            <a:ext cx="8143875" cy="4572000"/>
          </a:xfrm>
          <a:prstGeom prst="roundRect">
            <a:avLst>
              <a:gd name="adj" fmla="val 6317"/>
            </a:avLst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화자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춘향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 동경하는 세계 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지상적 현실을 초월한 세계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하늘</a:t>
            </a:r>
            <a:endParaRPr lang="en-US" altLang="ko-KR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endParaRPr lang="en-US" altLang="ko-KR" sz="12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화자는 인간이 숙명적으로 지닐 수밖에 없는 </a:t>
            </a:r>
            <a:r>
              <a:rPr lang="ko-KR" altLang="en-US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운명적 한계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를 이상적인 세계로 도달하고픈 </a:t>
            </a:r>
            <a:r>
              <a:rPr lang="ko-KR" altLang="en-US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원망</a:t>
            </a:r>
            <a:r>
              <a:rPr lang="en-US" altLang="ko-KR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願望</a:t>
            </a:r>
            <a:r>
              <a:rPr lang="en-US" altLang="ko-KR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을 통해 극복하고자 함</a:t>
            </a:r>
            <a:endParaRPr lang="en-US" altLang="ko-KR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endParaRPr lang="en-US" altLang="ko-KR" sz="12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지상적 현실 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다수굿이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흔들리는 수양버들’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</a:t>
            </a:r>
          </a:p>
          <a:p>
            <a:pPr latinLnBrk="0">
              <a:buClr>
                <a:srgbClr val="FF6600"/>
              </a:buClr>
              <a:buSzPct val="120000"/>
              <a:defRPr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       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‘</a:t>
            </a:r>
            <a:r>
              <a:rPr lang="ko-KR" altLang="en-US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풀꽃뎀이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’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‘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나비새끼 꾀꼬리들’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defRPr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⇒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이것들은 그것 </a:t>
            </a:r>
            <a:r>
              <a:rPr lang="ko-KR" altLang="en-US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자체로는 부정적이지 않음</a:t>
            </a:r>
            <a:endParaRPr lang="en-US" altLang="ko-KR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defRPr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⇒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그럼에도 불구하고 이것마저 초월하고 싶은 화자의 강렬한 염원과 바람은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끝내 현실을 탈피한 공간인 ‘산호도 섬도 없는 </a:t>
            </a:r>
            <a:r>
              <a:rPr lang="ko-KR" altLang="en-US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저하늘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’</a:t>
            </a:r>
            <a:r>
              <a:rPr lang="ko-KR" altLang="en-US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로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비약함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defRPr/>
            </a:pPr>
            <a:endParaRPr lang="en-US" altLang="ko-KR" sz="12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하늘로 향해진 화자의 뜨거운 동경은 지상적인 삶에 의해 구속되고 얽매일 수밖에 없는 인간의 운명에 대한 적극적인 부정을 내포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endParaRPr lang="en-US" altLang="ko-KR" sz="12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운명적인 한계에 대한 거부와 이의 극복이라는 극한적인 의지를 표현</a:t>
            </a:r>
            <a:endParaRPr lang="en-US" altLang="ko-KR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endParaRPr lang="en-US" altLang="ko-KR" sz="12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‘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울렁이는 가슴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’ :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비상하는 인간정신에 대한 애정과 기대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동경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5" descr="C:\Users\전민정\AppData\Local\Microsoft\Windows\Temporary Internet Files\Content.IE5\94U5SC2J\MPj0438876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928813"/>
            <a:ext cx="77866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1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아이러니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아이러니의 종류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순진성 아이러니</a:t>
            </a:r>
          </a:p>
        </p:txBody>
      </p:sp>
      <p:sp>
        <p:nvSpPr>
          <p:cNvPr id="135173" name="TextBox 6"/>
          <p:cNvSpPr txBox="1">
            <a:spLocks noChangeArrowheads="1"/>
          </p:cNvSpPr>
          <p:nvPr/>
        </p:nvSpPr>
        <p:spPr bwMode="auto">
          <a:xfrm>
            <a:off x="785813" y="2000250"/>
            <a:ext cx="7572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b="1">
                <a:solidFill>
                  <a:srgbClr val="FFFF00"/>
                </a:solidFill>
                <a:latin typeface="HY궁서B" pitchFamily="18" charset="-127"/>
                <a:ea typeface="HY궁서B" pitchFamily="18" charset="-127"/>
              </a:rPr>
              <a:t>어린이와 같은 천진난만한 시점으로 </a:t>
            </a:r>
            <a:endParaRPr lang="en-US" altLang="ko-KR" sz="2000" b="1">
              <a:solidFill>
                <a:srgbClr val="FFFF00"/>
              </a:solidFill>
              <a:latin typeface="HY궁서B" pitchFamily="18" charset="-127"/>
              <a:ea typeface="HY궁서B" pitchFamily="18" charset="-127"/>
            </a:endParaRPr>
          </a:p>
          <a:p>
            <a:r>
              <a:rPr lang="en-US" altLang="ko-KR" sz="2000" b="1">
                <a:solidFill>
                  <a:srgbClr val="FFFF00"/>
                </a:solidFill>
                <a:latin typeface="HY궁서B" pitchFamily="18" charset="-127"/>
                <a:ea typeface="HY궁서B" pitchFamily="18" charset="-127"/>
              </a:rPr>
              <a:t>                                       </a:t>
            </a:r>
            <a:r>
              <a:rPr lang="ko-KR" altLang="en-US" sz="2000" b="1">
                <a:solidFill>
                  <a:srgbClr val="FFFF00"/>
                </a:solidFill>
                <a:latin typeface="HY궁서B" pitchFamily="18" charset="-127"/>
                <a:ea typeface="HY궁서B" pitchFamily="18" charset="-127"/>
              </a:rPr>
              <a:t>현실을 파악할 때 발생하는 아이러니</a:t>
            </a:r>
            <a:endParaRPr lang="ko-KR" altLang="en-US">
              <a:solidFill>
                <a:srgbClr val="FFFF00"/>
              </a:solidFill>
            </a:endParaRPr>
          </a:p>
        </p:txBody>
      </p:sp>
      <p:sp>
        <p:nvSpPr>
          <p:cNvPr id="135174" name="TextBox 7"/>
          <p:cNvSpPr txBox="1">
            <a:spLocks noChangeArrowheads="1"/>
          </p:cNvSpPr>
          <p:nvPr/>
        </p:nvSpPr>
        <p:spPr bwMode="auto">
          <a:xfrm>
            <a:off x="5857875" y="3571875"/>
            <a:ext cx="2643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b="1">
                <a:solidFill>
                  <a:schemeClr val="bg1"/>
                </a:solidFill>
                <a:latin typeface="HY궁서B" pitchFamily="18" charset="-127"/>
                <a:ea typeface="HY궁서B" pitchFamily="18" charset="-127"/>
              </a:rPr>
              <a:t>그렇지 못한 현실을</a:t>
            </a:r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35175" name="TextBox 8"/>
          <p:cNvSpPr txBox="1">
            <a:spLocks noChangeArrowheads="1"/>
          </p:cNvSpPr>
          <p:nvPr/>
        </p:nvSpPr>
        <p:spPr bwMode="auto">
          <a:xfrm>
            <a:off x="4071938" y="3143250"/>
            <a:ext cx="4714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b="1">
                <a:solidFill>
                  <a:schemeClr val="bg1"/>
                </a:solidFill>
                <a:latin typeface="HY궁서B" pitchFamily="18" charset="-127"/>
                <a:ea typeface="HY궁서B" pitchFamily="18" charset="-127"/>
              </a:rPr>
              <a:t>순수한 어린이의 시점을 통해 본 현실</a:t>
            </a:r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35176" name="TextBox 9"/>
          <p:cNvSpPr txBox="1">
            <a:spLocks noChangeArrowheads="1"/>
          </p:cNvSpPr>
          <p:nvPr/>
        </p:nvSpPr>
        <p:spPr bwMode="auto">
          <a:xfrm>
            <a:off x="5000625" y="4143375"/>
            <a:ext cx="3786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b="1">
                <a:solidFill>
                  <a:schemeClr val="bg1"/>
                </a:solidFill>
                <a:latin typeface="HY궁서B" pitchFamily="18" charset="-127"/>
                <a:ea typeface="HY궁서B" pitchFamily="18" charset="-127"/>
              </a:rPr>
              <a:t>극명하게 대조하여</a:t>
            </a:r>
            <a:endParaRPr lang="en-US" altLang="ko-KR" sz="2000" b="1">
              <a:solidFill>
                <a:schemeClr val="bg1"/>
              </a:solidFill>
              <a:latin typeface="HY궁서B" pitchFamily="18" charset="-127"/>
              <a:ea typeface="HY궁서B" pitchFamily="18" charset="-127"/>
            </a:endParaRPr>
          </a:p>
          <a:p>
            <a:r>
              <a:rPr lang="ko-KR" altLang="en-US" sz="2000" b="1">
                <a:solidFill>
                  <a:schemeClr val="bg1"/>
                </a:solidFill>
                <a:latin typeface="HY궁서B" pitchFamily="18" charset="-127"/>
                <a:ea typeface="HY궁서B" pitchFamily="18" charset="-127"/>
              </a:rPr>
              <a:t>시적 긴장감을 유발할 때 사용</a:t>
            </a:r>
            <a:endParaRPr lang="ko-KR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아이러니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아이러니의 종류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언어의 아이러니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sz="2500" dirty="0" err="1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verval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irony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)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⇒ 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반어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24932" name="TextBox 4"/>
          <p:cNvSpPr txBox="1">
            <a:spLocks noChangeArrowheads="1"/>
          </p:cNvSpPr>
          <p:nvPr/>
        </p:nvSpPr>
        <p:spPr bwMode="auto">
          <a:xfrm>
            <a:off x="428625" y="2000250"/>
            <a:ext cx="8143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/>
              <a:t>⇨ 언어적 측면에서 </a:t>
            </a:r>
            <a:r>
              <a:rPr lang="ko-KR" altLang="en-US" b="1">
                <a:solidFill>
                  <a:srgbClr val="C00000"/>
                </a:solidFill>
              </a:rPr>
              <a:t>표면적인 주장과 숨겨진 의미와의 상충을 검토</a:t>
            </a:r>
            <a:r>
              <a:rPr lang="ko-KR" altLang="en-US"/>
              <a:t>하는 것</a:t>
            </a:r>
          </a:p>
          <a:p>
            <a:r>
              <a:rPr lang="ko-KR" altLang="en-US"/>
              <a:t>⇨ 과장법</a:t>
            </a:r>
            <a:r>
              <a:rPr lang="en-US" altLang="ko-KR"/>
              <a:t>, </a:t>
            </a:r>
            <a:r>
              <a:rPr lang="ko-KR" altLang="en-US"/>
              <a:t>역설</a:t>
            </a:r>
            <a:r>
              <a:rPr lang="en-US" altLang="ko-KR"/>
              <a:t>, </a:t>
            </a:r>
            <a:r>
              <a:rPr lang="ko-KR" altLang="en-US"/>
              <a:t>언어유희</a:t>
            </a:r>
            <a:r>
              <a:rPr lang="en-US" altLang="ko-KR"/>
              <a:t>, </a:t>
            </a:r>
            <a:r>
              <a:rPr lang="ko-KR" altLang="en-US"/>
              <a:t>야유</a:t>
            </a:r>
            <a:r>
              <a:rPr lang="en-US" altLang="ko-KR"/>
              <a:t>, </a:t>
            </a:r>
            <a:r>
              <a:rPr lang="ko-KR" altLang="en-US"/>
              <a:t>풍자</a:t>
            </a:r>
            <a:r>
              <a:rPr lang="en-US" altLang="ko-KR"/>
              <a:t>, </a:t>
            </a:r>
            <a:r>
              <a:rPr lang="ko-KR" altLang="en-US"/>
              <a:t>욕설 등이 이에 해당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500063" y="2786063"/>
            <a:ext cx="8143875" cy="3786187"/>
          </a:xfrm>
          <a:prstGeom prst="roundRect">
            <a:avLst>
              <a:gd name="adj" fmla="val 6317"/>
            </a:avLst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언어의 아이러니는 </a:t>
            </a:r>
            <a:r>
              <a:rPr lang="ko-KR" altLang="en-US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가장 일반적</a:t>
            </a:r>
            <a:endParaRPr lang="en-US" altLang="ko-KR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endParaRPr lang="ko-KR" altLang="en-US" sz="105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갈등과 긴장 속에서 </a:t>
            </a:r>
            <a:r>
              <a:rPr lang="ko-KR" altLang="en-US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은폐된 모순을 폭로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하는 효과 때문에 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buClr>
                <a:srgbClr val="FF6600"/>
              </a:buClr>
              <a:buSzPct val="120000"/>
              <a:defRPr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언어의 아이러니는 어떤 </a:t>
            </a:r>
            <a:r>
              <a:rPr lang="ko-KR" altLang="en-US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상황에 대한 가치평가가 암시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되어 나타나는 것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buClr>
                <a:srgbClr val="FF6600"/>
              </a:buClr>
              <a:buSzPct val="120000"/>
              <a:defRPr/>
            </a:pPr>
            <a:endParaRPr lang="ko-KR" altLang="en-US" sz="105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언어의 아이러니는 표면에 말해진 것과 의미하는 것 사이에 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buClr>
                <a:srgbClr val="FF6600"/>
              </a:buClr>
              <a:buSzPct val="120000"/>
              <a:defRPr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비판적 거리를 유지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함으로써 현실을 비판하거나 풍자하는데 큰 효과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buClr>
                <a:srgbClr val="FF6600"/>
              </a:buClr>
              <a:buSzPct val="120000"/>
              <a:defRPr/>
            </a:pPr>
            <a:endParaRPr lang="ko-KR" altLang="en-US" sz="105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뒤틀린 현상 속에 </a:t>
            </a:r>
            <a:r>
              <a:rPr lang="ko-KR" altLang="en-US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내재된 본질을 포착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하게 됨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buClr>
                <a:srgbClr val="FF6600"/>
              </a:buClr>
              <a:buSzPct val="120000"/>
              <a:defRPr/>
            </a:pPr>
            <a:r>
              <a:rPr lang="en-US" altLang="ko-KR" sz="105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모순을 통한 진실의 발견</a:t>
            </a:r>
          </a:p>
        </p:txBody>
      </p:sp>
      <p:sp>
        <p:nvSpPr>
          <p:cNvPr id="7" name="타원 6"/>
          <p:cNvSpPr/>
          <p:nvPr/>
        </p:nvSpPr>
        <p:spPr>
          <a:xfrm>
            <a:off x="7143750" y="30003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7786688" y="32146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7358063" y="33575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6072188" y="30003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6715125" y="32146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6286500" y="33575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7358063" y="55721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8143875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7715250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6429375" y="600075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7072313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6643688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4857750" y="2857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5500688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5072063" y="32146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4429125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3857625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3429000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2786063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2357438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5000625" y="60721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5286375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4143375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5857875" y="59293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2" name="타원 31"/>
          <p:cNvSpPr/>
          <p:nvPr/>
        </p:nvSpPr>
        <p:spPr>
          <a:xfrm>
            <a:off x="6072188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" name="타원 32"/>
          <p:cNvSpPr/>
          <p:nvPr/>
        </p:nvSpPr>
        <p:spPr>
          <a:xfrm>
            <a:off x="4572000" y="58578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4" name="타원 33"/>
          <p:cNvSpPr/>
          <p:nvPr/>
        </p:nvSpPr>
        <p:spPr>
          <a:xfrm>
            <a:off x="4143375" y="600075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8358188" y="57864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>
            <a:off x="8358188" y="542925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7" name="타원 36"/>
          <p:cNvSpPr/>
          <p:nvPr/>
        </p:nvSpPr>
        <p:spPr>
          <a:xfrm>
            <a:off x="8001000" y="58578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8" name="타원 37"/>
          <p:cNvSpPr/>
          <p:nvPr/>
        </p:nvSpPr>
        <p:spPr>
          <a:xfrm>
            <a:off x="8001000" y="55006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9" name="타원 38"/>
          <p:cNvSpPr/>
          <p:nvPr/>
        </p:nvSpPr>
        <p:spPr>
          <a:xfrm>
            <a:off x="8215313" y="5072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8215313" y="47148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1" name="타원 40"/>
          <p:cNvSpPr/>
          <p:nvPr/>
        </p:nvSpPr>
        <p:spPr>
          <a:xfrm>
            <a:off x="8286750" y="32861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2" name="타원 41"/>
          <p:cNvSpPr/>
          <p:nvPr/>
        </p:nvSpPr>
        <p:spPr>
          <a:xfrm>
            <a:off x="8286750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785813" y="30003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4" name="타원 43"/>
          <p:cNvSpPr/>
          <p:nvPr/>
        </p:nvSpPr>
        <p:spPr>
          <a:xfrm>
            <a:off x="1143000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5" name="타원 44"/>
          <p:cNvSpPr/>
          <p:nvPr/>
        </p:nvSpPr>
        <p:spPr>
          <a:xfrm>
            <a:off x="1571625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6" name="타원 45"/>
          <p:cNvSpPr/>
          <p:nvPr/>
        </p:nvSpPr>
        <p:spPr>
          <a:xfrm>
            <a:off x="1928813" y="2857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7" name="타원 46"/>
          <p:cNvSpPr/>
          <p:nvPr/>
        </p:nvSpPr>
        <p:spPr>
          <a:xfrm>
            <a:off x="8286750" y="4000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8" name="타원 47"/>
          <p:cNvSpPr/>
          <p:nvPr/>
        </p:nvSpPr>
        <p:spPr>
          <a:xfrm>
            <a:off x="7500938" y="37861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9" name="타원 48"/>
          <p:cNvSpPr/>
          <p:nvPr/>
        </p:nvSpPr>
        <p:spPr>
          <a:xfrm>
            <a:off x="6929438" y="35718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0" name="타원 49"/>
          <p:cNvSpPr/>
          <p:nvPr/>
        </p:nvSpPr>
        <p:spPr>
          <a:xfrm>
            <a:off x="5643563" y="34290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1" name="타원 50"/>
          <p:cNvSpPr/>
          <p:nvPr/>
        </p:nvSpPr>
        <p:spPr>
          <a:xfrm>
            <a:off x="7500938" y="2857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2" name="타원 51"/>
          <p:cNvSpPr/>
          <p:nvPr/>
        </p:nvSpPr>
        <p:spPr>
          <a:xfrm>
            <a:off x="4714875" y="34290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3" name="타원 52"/>
          <p:cNvSpPr/>
          <p:nvPr/>
        </p:nvSpPr>
        <p:spPr>
          <a:xfrm>
            <a:off x="6858000" y="57864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4" name="타원 53"/>
          <p:cNvSpPr/>
          <p:nvPr/>
        </p:nvSpPr>
        <p:spPr>
          <a:xfrm>
            <a:off x="6215063" y="55006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5" name="타원 54"/>
          <p:cNvSpPr/>
          <p:nvPr/>
        </p:nvSpPr>
        <p:spPr>
          <a:xfrm>
            <a:off x="5429250" y="57150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6" name="타원 55"/>
          <p:cNvSpPr/>
          <p:nvPr/>
        </p:nvSpPr>
        <p:spPr>
          <a:xfrm>
            <a:off x="4572000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7" name="타원 56"/>
          <p:cNvSpPr/>
          <p:nvPr/>
        </p:nvSpPr>
        <p:spPr>
          <a:xfrm>
            <a:off x="3500438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8" name="타원 57"/>
          <p:cNvSpPr/>
          <p:nvPr/>
        </p:nvSpPr>
        <p:spPr>
          <a:xfrm>
            <a:off x="3000375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9" name="타원 58"/>
          <p:cNvSpPr/>
          <p:nvPr/>
        </p:nvSpPr>
        <p:spPr>
          <a:xfrm>
            <a:off x="2500313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0" name="타원 59"/>
          <p:cNvSpPr/>
          <p:nvPr/>
        </p:nvSpPr>
        <p:spPr>
          <a:xfrm>
            <a:off x="2286000" y="61436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1" name="타원 60"/>
          <p:cNvSpPr/>
          <p:nvPr/>
        </p:nvSpPr>
        <p:spPr>
          <a:xfrm>
            <a:off x="1857375" y="6286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2" name="타원 61"/>
          <p:cNvSpPr/>
          <p:nvPr/>
        </p:nvSpPr>
        <p:spPr>
          <a:xfrm>
            <a:off x="1357313" y="61436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3" name="타원 62"/>
          <p:cNvSpPr/>
          <p:nvPr/>
        </p:nvSpPr>
        <p:spPr>
          <a:xfrm>
            <a:off x="928688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4" name="타원 63"/>
          <p:cNvSpPr/>
          <p:nvPr/>
        </p:nvSpPr>
        <p:spPr>
          <a:xfrm>
            <a:off x="714375" y="61436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5" name="타원 64"/>
          <p:cNvSpPr/>
          <p:nvPr/>
        </p:nvSpPr>
        <p:spPr>
          <a:xfrm>
            <a:off x="7429500" y="58578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접힌 도형 5"/>
          <p:cNvSpPr/>
          <p:nvPr/>
        </p:nvSpPr>
        <p:spPr>
          <a:xfrm>
            <a:off x="642938" y="1214438"/>
            <a:ext cx="7786687" cy="2286000"/>
          </a:xfrm>
          <a:prstGeom prst="foldedCorner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5955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아이러니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아이러니의 종류</a:t>
            </a:r>
          </a:p>
        </p:txBody>
      </p:sp>
      <p:sp>
        <p:nvSpPr>
          <p:cNvPr id="125956" name="TextBox 6"/>
          <p:cNvSpPr txBox="1">
            <a:spLocks noChangeArrowheads="1"/>
          </p:cNvSpPr>
          <p:nvPr/>
        </p:nvSpPr>
        <p:spPr bwMode="auto">
          <a:xfrm>
            <a:off x="1214438" y="1389063"/>
            <a:ext cx="70008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b="1"/>
              <a:t> 나는 사주고 싶네 사랑하는 애인에게 라이너 마리아 릴케같은</a:t>
            </a:r>
          </a:p>
          <a:p>
            <a:r>
              <a:rPr lang="ko-KR" altLang="en-US" b="1"/>
              <a:t>스판텍스 브래지어</a:t>
            </a:r>
            <a:r>
              <a:rPr lang="en-US" altLang="ko-KR" b="1"/>
              <a:t>, </a:t>
            </a:r>
            <a:r>
              <a:rPr lang="ko-KR" altLang="en-US" b="1"/>
              <a:t>사주고 싶네 아롤리네스 같은 팬티 스타킹</a:t>
            </a:r>
            <a:r>
              <a:rPr lang="en-US" altLang="ko-KR" b="1"/>
              <a:t>,</a:t>
            </a:r>
          </a:p>
          <a:p>
            <a:r>
              <a:rPr lang="ko-KR" altLang="en-US" b="1"/>
              <a:t>아 소포로 한 짐 보내고 싶네 에밀리 디킨슨의 하얀 목덜미 같은 </a:t>
            </a:r>
          </a:p>
          <a:p>
            <a:r>
              <a:rPr lang="ko-KR" altLang="en-US" b="1"/>
              <a:t>생리대 뉴후리덤</a:t>
            </a:r>
          </a:p>
          <a:p>
            <a:endParaRPr lang="ko-KR" altLang="en-US" b="1"/>
          </a:p>
          <a:p>
            <a:r>
              <a:rPr lang="en-US" altLang="ko-KR" b="1"/>
              <a:t>                                 -&lt;</a:t>
            </a:r>
            <a:r>
              <a:rPr lang="ko-KR" altLang="en-US" b="1"/>
              <a:t>詩人 久甫氏의 一日</a:t>
            </a:r>
            <a:r>
              <a:rPr lang="en-US" altLang="ko-KR" b="1"/>
              <a:t>(3)&gt;(</a:t>
            </a:r>
            <a:r>
              <a:rPr lang="ko-KR" altLang="en-US" b="1"/>
              <a:t>오규원</a:t>
            </a:r>
            <a:r>
              <a:rPr lang="en-US" altLang="ko-KR" b="1"/>
              <a:t>)</a:t>
            </a:r>
            <a:r>
              <a:rPr lang="ko-KR" altLang="en-US" b="1"/>
              <a:t>에서</a:t>
            </a:r>
          </a:p>
        </p:txBody>
      </p:sp>
      <p:sp>
        <p:nvSpPr>
          <p:cNvPr id="125957" name="TextBox 7"/>
          <p:cNvSpPr txBox="1">
            <a:spLocks noChangeArrowheads="1"/>
          </p:cNvSpPr>
          <p:nvPr/>
        </p:nvSpPr>
        <p:spPr bwMode="auto">
          <a:xfrm>
            <a:off x="928688" y="3857625"/>
            <a:ext cx="7429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>
                <a:latin typeface="맑은 고딕" pitchFamily="50" charset="-127"/>
                <a:ea typeface="맑은 고딕" pitchFamily="50" charset="-127"/>
              </a:rPr>
              <a:t>고상한 것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그리고 끝내 우리가 추구하여야 할 정신적 가치가 일용품이나 생활필수품들과 직접적으로 연계</a:t>
            </a:r>
            <a:endParaRPr lang="en-US" altLang="ko-KR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en-US" altLang="ko-KR">
                <a:latin typeface="맑은 고딕" pitchFamily="50" charset="-127"/>
                <a:ea typeface="맑은 고딕" pitchFamily="50" charset="-127"/>
              </a:rPr>
              <a:t>⇒ 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이로써 </a:t>
            </a:r>
            <a:r>
              <a:rPr lang="ko-KR" altLang="en-US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고귀한 것은 세속사회에서의 가치기준인 실용성에 의해 조롱 당함</a:t>
            </a:r>
            <a:endParaRPr lang="en-US" altLang="ko-KR" b="1">
              <a:solidFill>
                <a:schemeClr val="accent2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/>
            <a:endParaRPr lang="ko-KR" altLang="en-US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ko-KR" altLang="en-US">
                <a:latin typeface="맑은 고딕" pitchFamily="50" charset="-127"/>
                <a:ea typeface="맑은 고딕" pitchFamily="50" charset="-127"/>
              </a:rPr>
              <a:t>물질적인 풍요를 누리면서도 정신적 빈곤과 허기에 익숙해진 우리의 일상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그리고 그런 것조차 아랑곳 하지 않고</a:t>
            </a:r>
            <a:r>
              <a:rPr lang="en-US" altLang="ko-KR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혹은 그 사실조차 모르고 </a:t>
            </a:r>
            <a:r>
              <a:rPr lang="ko-KR" altLang="en-US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세속적 욕망을 추구하는 현대인들의 생활태도를 풍자</a:t>
            </a:r>
            <a:r>
              <a:rPr lang="ko-KR" altLang="en-US">
                <a:latin typeface="맑은 고딕" pitchFamily="50" charset="-127"/>
                <a:ea typeface="맑은 고딕" pitchFamily="50" charset="-127"/>
              </a:rPr>
              <a:t>함</a:t>
            </a:r>
          </a:p>
        </p:txBody>
      </p:sp>
      <p:sp>
        <p:nvSpPr>
          <p:cNvPr id="9" name="갈매기형 수장 8"/>
          <p:cNvSpPr/>
          <p:nvPr/>
        </p:nvSpPr>
        <p:spPr>
          <a:xfrm>
            <a:off x="714375" y="3929063"/>
            <a:ext cx="214313" cy="214312"/>
          </a:xfrm>
          <a:prstGeom prst="chevron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갈매기형 수장 9"/>
          <p:cNvSpPr/>
          <p:nvPr/>
        </p:nvSpPr>
        <p:spPr>
          <a:xfrm>
            <a:off x="714375" y="5278438"/>
            <a:ext cx="214313" cy="214312"/>
          </a:xfrm>
          <a:prstGeom prst="chevron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아이러니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아이러니의 종류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언어의 아이러니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sz="2500" dirty="0" err="1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verval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irony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의 종류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한쪽 모서리가 잘린 사각형 6"/>
          <p:cNvSpPr/>
          <p:nvPr/>
        </p:nvSpPr>
        <p:spPr>
          <a:xfrm>
            <a:off x="500063" y="2000250"/>
            <a:ext cx="2071687" cy="571500"/>
          </a:xfrm>
          <a:prstGeom prst="snip1Rect">
            <a:avLst>
              <a:gd name="adj" fmla="val 30325"/>
            </a:avLst>
          </a:prstGeom>
          <a:solidFill>
            <a:srgbClr val="FFCC99"/>
          </a:solidFill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 err="1">
                <a:solidFill>
                  <a:schemeClr val="tx1"/>
                </a:solidFill>
              </a:rPr>
              <a:t>축소법</a:t>
            </a:r>
            <a:r>
              <a:rPr lang="en-US" altLang="ko-KR" b="1" dirty="0">
                <a:solidFill>
                  <a:schemeClr val="tx1"/>
                </a:solidFill>
              </a:rPr>
              <a:t>(litotes) 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8" name="한쪽 모서리가 잘린 사각형 7"/>
          <p:cNvSpPr/>
          <p:nvPr/>
        </p:nvSpPr>
        <p:spPr>
          <a:xfrm>
            <a:off x="500063" y="2668588"/>
            <a:ext cx="2071687" cy="571500"/>
          </a:xfrm>
          <a:prstGeom prst="snip1Rect">
            <a:avLst>
              <a:gd name="adj" fmla="val 30325"/>
            </a:avLst>
          </a:prstGeom>
          <a:solidFill>
            <a:srgbClr val="FFCC99"/>
          </a:solidFill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과장법</a:t>
            </a:r>
            <a:r>
              <a:rPr lang="en-US" altLang="ko-KR" b="1" dirty="0">
                <a:solidFill>
                  <a:schemeClr val="tx1"/>
                </a:solidFill>
              </a:rPr>
              <a:t>(hyperbole)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9" name="한쪽 모서리가 잘린 사각형 8"/>
          <p:cNvSpPr/>
          <p:nvPr/>
        </p:nvSpPr>
        <p:spPr>
          <a:xfrm>
            <a:off x="500063" y="3336925"/>
            <a:ext cx="2071687" cy="571500"/>
          </a:xfrm>
          <a:prstGeom prst="snip1Rect">
            <a:avLst>
              <a:gd name="adj" fmla="val 30325"/>
            </a:avLst>
          </a:prstGeom>
          <a:solidFill>
            <a:srgbClr val="FFCC99"/>
          </a:solidFill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대조법</a:t>
            </a:r>
            <a:r>
              <a:rPr lang="en-US" altLang="ko-KR" b="1" dirty="0">
                <a:solidFill>
                  <a:schemeClr val="tx1"/>
                </a:solidFill>
              </a:rPr>
              <a:t>(contrast)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0" name="한쪽 모서리가 잘린 사각형 9"/>
          <p:cNvSpPr/>
          <p:nvPr/>
        </p:nvSpPr>
        <p:spPr>
          <a:xfrm>
            <a:off x="500063" y="4006850"/>
            <a:ext cx="2071687" cy="571500"/>
          </a:xfrm>
          <a:prstGeom prst="snip1Rect">
            <a:avLst>
              <a:gd name="adj" fmla="val 30325"/>
            </a:avLst>
          </a:prstGeom>
          <a:solidFill>
            <a:srgbClr val="FFCC99"/>
          </a:solidFill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농담</a:t>
            </a:r>
            <a:r>
              <a:rPr lang="en-US" altLang="ko-KR" b="1" dirty="0">
                <a:solidFill>
                  <a:schemeClr val="tx1"/>
                </a:solidFill>
              </a:rPr>
              <a:t>(joke)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1" name="한쪽 모서리가 잘린 사각형 10"/>
          <p:cNvSpPr/>
          <p:nvPr/>
        </p:nvSpPr>
        <p:spPr>
          <a:xfrm>
            <a:off x="500063" y="4675188"/>
            <a:ext cx="2071687" cy="571500"/>
          </a:xfrm>
          <a:prstGeom prst="snip1Rect">
            <a:avLst>
              <a:gd name="adj" fmla="val 30325"/>
            </a:avLst>
          </a:prstGeom>
          <a:solidFill>
            <a:srgbClr val="FFCC99"/>
          </a:solidFill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조롱</a:t>
            </a:r>
            <a:r>
              <a:rPr lang="en-US" altLang="ko-KR" b="1" dirty="0">
                <a:solidFill>
                  <a:schemeClr val="tx1"/>
                </a:solidFill>
              </a:rPr>
              <a:t>(mockery)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2" name="한쪽 모서리가 잘린 사각형 11"/>
          <p:cNvSpPr/>
          <p:nvPr/>
        </p:nvSpPr>
        <p:spPr>
          <a:xfrm>
            <a:off x="500063" y="5343525"/>
            <a:ext cx="2071687" cy="571500"/>
          </a:xfrm>
          <a:prstGeom prst="snip1Rect">
            <a:avLst>
              <a:gd name="adj" fmla="val 30325"/>
            </a:avLst>
          </a:prstGeom>
          <a:solidFill>
            <a:srgbClr val="FFCC99"/>
          </a:solidFill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언어유희</a:t>
            </a:r>
            <a:r>
              <a:rPr lang="en-US" altLang="ko-KR" b="1" dirty="0">
                <a:solidFill>
                  <a:schemeClr val="tx1"/>
                </a:solidFill>
              </a:rPr>
              <a:t>(pun)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3" name="한쪽 모서리가 잘린 사각형 12"/>
          <p:cNvSpPr/>
          <p:nvPr/>
        </p:nvSpPr>
        <p:spPr>
          <a:xfrm>
            <a:off x="500063" y="6011863"/>
            <a:ext cx="2071687" cy="571500"/>
          </a:xfrm>
          <a:prstGeom prst="snip1Rect">
            <a:avLst>
              <a:gd name="adj" fmla="val 30325"/>
            </a:avLst>
          </a:prstGeom>
          <a:solidFill>
            <a:srgbClr val="FFCC99"/>
          </a:solidFill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패러디</a:t>
            </a:r>
            <a:r>
              <a:rPr lang="en-US" altLang="ko-KR" b="1" dirty="0">
                <a:solidFill>
                  <a:schemeClr val="tx1"/>
                </a:solidFill>
              </a:rPr>
              <a:t>(parody)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26987" name="TextBox 13"/>
          <p:cNvSpPr txBox="1">
            <a:spLocks noChangeArrowheads="1"/>
          </p:cNvSpPr>
          <p:nvPr/>
        </p:nvSpPr>
        <p:spPr bwMode="auto">
          <a:xfrm>
            <a:off x="3500438" y="2000250"/>
            <a:ext cx="3000375" cy="35401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곡언법</a:t>
            </a:r>
            <a:r>
              <a:rPr lang="en-US" altLang="ko-KR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曲言法</a:t>
            </a:r>
            <a:r>
              <a:rPr lang="en-US" altLang="ko-KR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700" b="1">
              <a:solidFill>
                <a:schemeClr val="accent2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6988" name="TextBox 14"/>
          <p:cNvSpPr txBox="1">
            <a:spLocks noChangeArrowheads="1"/>
          </p:cNvSpPr>
          <p:nvPr/>
        </p:nvSpPr>
        <p:spPr bwMode="auto">
          <a:xfrm>
            <a:off x="3143250" y="2654300"/>
            <a:ext cx="4929188" cy="8763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축소법과 과장법을 과장의 하위범주로 묶고</a:t>
            </a:r>
            <a:r>
              <a:rPr lang="en-US" altLang="ko-KR" sz="1700">
                <a:latin typeface="맑은 고딕" pitchFamily="50" charset="-127"/>
                <a:ea typeface="맑은 고딕" pitchFamily="50" charset="-127"/>
              </a:rPr>
              <a:t>, </a:t>
            </a:r>
          </a:p>
          <a:p>
            <a:pPr latinLnBrk="0"/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과장법의 두 종류를 </a:t>
            </a:r>
            <a:r>
              <a:rPr lang="ko-KR" altLang="en-US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향대과장</a:t>
            </a:r>
            <a:r>
              <a:rPr lang="en-US" altLang="ko-KR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(overstatement)</a:t>
            </a:r>
            <a:r>
              <a:rPr lang="en-US" altLang="ko-KR" sz="1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향소과장</a:t>
            </a:r>
            <a:r>
              <a:rPr lang="en-US" altLang="ko-KR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(understatement)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으로 구분</a:t>
            </a:r>
          </a:p>
        </p:txBody>
      </p:sp>
      <p:sp>
        <p:nvSpPr>
          <p:cNvPr id="126989" name="TextBox 15"/>
          <p:cNvSpPr txBox="1">
            <a:spLocks noChangeArrowheads="1"/>
          </p:cNvSpPr>
          <p:nvPr/>
        </p:nvSpPr>
        <p:spPr bwMode="auto">
          <a:xfrm>
            <a:off x="3143250" y="3786188"/>
            <a:ext cx="5429250" cy="6159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서로 상반되거나 </a:t>
            </a:r>
            <a:r>
              <a:rPr lang="ko-KR" altLang="en-US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모순되는 단어를 사용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하여 </a:t>
            </a:r>
            <a:r>
              <a:rPr lang="ko-KR" altLang="en-US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정반대의 의미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를 취하게 하는 어법</a:t>
            </a:r>
          </a:p>
        </p:txBody>
      </p:sp>
      <p:sp>
        <p:nvSpPr>
          <p:cNvPr id="126990" name="TextBox 16"/>
          <p:cNvSpPr txBox="1">
            <a:spLocks noChangeArrowheads="1"/>
          </p:cNvSpPr>
          <p:nvPr/>
        </p:nvSpPr>
        <p:spPr bwMode="auto">
          <a:xfrm>
            <a:off x="3357563" y="4643438"/>
            <a:ext cx="5000625" cy="6159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발음은 같거나 유사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하지만 </a:t>
            </a:r>
            <a:r>
              <a:rPr lang="ko-KR" altLang="en-US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의미하는 바는 전혀 이질적인 단어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를 사용하여 대상을 </a:t>
            </a:r>
            <a:r>
              <a:rPr lang="ko-KR" altLang="en-US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조롱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하는 어법</a:t>
            </a:r>
          </a:p>
        </p:txBody>
      </p:sp>
      <p:sp>
        <p:nvSpPr>
          <p:cNvPr id="126991" name="TextBox 17"/>
          <p:cNvSpPr txBox="1">
            <a:spLocks noChangeArrowheads="1"/>
          </p:cNvSpPr>
          <p:nvPr/>
        </p:nvSpPr>
        <p:spPr bwMode="auto">
          <a:xfrm>
            <a:off x="3286125" y="5572125"/>
            <a:ext cx="5572125" cy="8778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특정 작품이나</a:t>
            </a:r>
            <a:r>
              <a:rPr lang="en-US" altLang="ko-KR" sz="1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특정 작가의 </a:t>
            </a:r>
            <a:r>
              <a:rPr lang="ko-KR" altLang="en-US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특징적인 문체를 흉내 내어 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그것을 </a:t>
            </a:r>
            <a:r>
              <a:rPr lang="ko-KR" altLang="en-US" sz="1700" b="1">
                <a:solidFill>
                  <a:schemeClr val="accent2"/>
                </a:solidFill>
                <a:latin typeface="맑은 고딕" pitchFamily="50" charset="-127"/>
                <a:ea typeface="맑은 고딕" pitchFamily="50" charset="-127"/>
              </a:rPr>
              <a:t>전혀 맞지 않는 상황에 적용시킴</a:t>
            </a:r>
            <a:r>
              <a:rPr lang="ko-KR" altLang="en-US" sz="1700">
                <a:latin typeface="맑은 고딕" pitchFamily="50" charset="-127"/>
                <a:ea typeface="맑은 고딕" pitchFamily="50" charset="-127"/>
              </a:rPr>
              <a:t>으로써 아이러니컬한 효과를 창출하는 어법</a:t>
            </a:r>
          </a:p>
        </p:txBody>
      </p:sp>
      <p:cxnSp>
        <p:nvCxnSpPr>
          <p:cNvPr id="21" name="꺾인 연결선 20"/>
          <p:cNvCxnSpPr>
            <a:stCxn id="7" idx="0"/>
            <a:endCxn id="126987" idx="1"/>
          </p:cNvCxnSpPr>
          <p:nvPr/>
        </p:nvCxnSpPr>
        <p:spPr>
          <a:xfrm flipV="1">
            <a:off x="2571750" y="2176463"/>
            <a:ext cx="928688" cy="109537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꺾인 연결선 25"/>
          <p:cNvCxnSpPr>
            <a:stCxn id="8" idx="0"/>
            <a:endCxn id="126988" idx="1"/>
          </p:cNvCxnSpPr>
          <p:nvPr/>
        </p:nvCxnSpPr>
        <p:spPr>
          <a:xfrm>
            <a:off x="2571750" y="2954338"/>
            <a:ext cx="571500" cy="138112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꺾인 연결선 28"/>
          <p:cNvCxnSpPr>
            <a:stCxn id="9" idx="0"/>
            <a:endCxn id="126989" idx="1"/>
          </p:cNvCxnSpPr>
          <p:nvPr/>
        </p:nvCxnSpPr>
        <p:spPr>
          <a:xfrm>
            <a:off x="2571750" y="3622675"/>
            <a:ext cx="571500" cy="471488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꺾인 연결선 31"/>
          <p:cNvCxnSpPr>
            <a:stCxn id="12" idx="0"/>
            <a:endCxn id="126990" idx="1"/>
          </p:cNvCxnSpPr>
          <p:nvPr/>
        </p:nvCxnSpPr>
        <p:spPr>
          <a:xfrm flipV="1">
            <a:off x="2571750" y="4951413"/>
            <a:ext cx="785813" cy="677862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꺾인 연결선 34"/>
          <p:cNvCxnSpPr>
            <a:stCxn id="13" idx="0"/>
            <a:endCxn id="126991" idx="1"/>
          </p:cNvCxnSpPr>
          <p:nvPr/>
        </p:nvCxnSpPr>
        <p:spPr>
          <a:xfrm flipV="1">
            <a:off x="2571750" y="6010275"/>
            <a:ext cx="714375" cy="287338"/>
          </a:xfrm>
          <a:prstGeom prst="bentConnector3">
            <a:avLst>
              <a:gd name="adj1" fmla="val 50000"/>
            </a:avLst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구조적 아이러니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sz="2500" dirty="0" err="1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structual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irony)</a:t>
            </a:r>
          </a:p>
        </p:txBody>
      </p:sp>
      <p:sp>
        <p:nvSpPr>
          <p:cNvPr id="128003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아이러니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아이러니의 종류</a:t>
            </a:r>
          </a:p>
        </p:txBody>
      </p:sp>
      <p:sp>
        <p:nvSpPr>
          <p:cNvPr id="128004" name="TextBox 4"/>
          <p:cNvSpPr txBox="1">
            <a:spLocks noChangeArrowheads="1"/>
          </p:cNvSpPr>
          <p:nvPr/>
        </p:nvSpPr>
        <p:spPr bwMode="auto">
          <a:xfrm>
            <a:off x="428625" y="2143125"/>
            <a:ext cx="8143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/>
              <a:t>⇨ </a:t>
            </a:r>
            <a:r>
              <a:rPr lang="ko-KR" altLang="en-US" b="1"/>
              <a:t>기대</a:t>
            </a:r>
            <a:r>
              <a:rPr lang="ko-KR" altLang="en-US"/>
              <a:t>하는 것과 </a:t>
            </a:r>
            <a:r>
              <a:rPr lang="ko-KR" altLang="en-US" b="1"/>
              <a:t>충족</a:t>
            </a:r>
            <a:r>
              <a:rPr lang="ko-KR" altLang="en-US"/>
              <a:t>된 것 사이에 </a:t>
            </a:r>
            <a:r>
              <a:rPr lang="ko-KR" altLang="en-US" b="1"/>
              <a:t>긴장감</a:t>
            </a:r>
            <a:r>
              <a:rPr lang="ko-KR" altLang="en-US"/>
              <a:t>을 유발시킴으로써 갈등이 됨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500063" y="2786063"/>
            <a:ext cx="8143875" cy="3786187"/>
          </a:xfrm>
          <a:prstGeom prst="roundRect">
            <a:avLst>
              <a:gd name="adj" fmla="val 6317"/>
            </a:avLst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극적 아이러니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(dramatic irony)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와 같은 의미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endParaRPr lang="en-US" altLang="ko-KR" sz="105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극적 아이러니의 특징은 등장인물이 모르는 것을 관객이나 작가가 알고 있다는 데 있음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endParaRPr lang="en-US" altLang="ko-KR" sz="105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주인공은 실제 상황과 무관한 행동을 하거나 앞으로 다가올 운명과 정반대되는 것을 기대함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예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현진건의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「</a:t>
            </a:r>
            <a:r>
              <a:rPr lang="ko-KR" altLang="en-US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운수좋은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날」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endParaRPr lang="ko-KR" altLang="en-US" sz="105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외부적 조건을 극도로 대조시킴으로써 운명의 아이러니라고도 불림</a:t>
            </a:r>
          </a:p>
          <a:p>
            <a:pPr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endParaRPr lang="ko-KR" altLang="en-US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7143750" y="30003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7786688" y="32146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7358063" y="33575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6072188" y="30003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6715125" y="32146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6286500" y="33575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2928938" y="58578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8143875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7715250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6429375" y="600075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7072313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6643688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4857750" y="2857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5500688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5072063" y="32146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4429125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3857625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3429000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2786063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2357438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5000625" y="60721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5286375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4143375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5857875" y="59293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6072188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2" name="타원 31"/>
          <p:cNvSpPr/>
          <p:nvPr/>
        </p:nvSpPr>
        <p:spPr>
          <a:xfrm>
            <a:off x="4572000" y="58578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" name="타원 32"/>
          <p:cNvSpPr/>
          <p:nvPr/>
        </p:nvSpPr>
        <p:spPr>
          <a:xfrm>
            <a:off x="4143375" y="600075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4" name="타원 33"/>
          <p:cNvSpPr/>
          <p:nvPr/>
        </p:nvSpPr>
        <p:spPr>
          <a:xfrm>
            <a:off x="8358188" y="57864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8358188" y="542925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>
            <a:off x="8001000" y="58578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7" name="타원 36"/>
          <p:cNvSpPr/>
          <p:nvPr/>
        </p:nvSpPr>
        <p:spPr>
          <a:xfrm>
            <a:off x="8001000" y="55006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8" name="타원 37"/>
          <p:cNvSpPr/>
          <p:nvPr/>
        </p:nvSpPr>
        <p:spPr>
          <a:xfrm>
            <a:off x="8215313" y="5072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9" name="타원 38"/>
          <p:cNvSpPr/>
          <p:nvPr/>
        </p:nvSpPr>
        <p:spPr>
          <a:xfrm>
            <a:off x="8215313" y="47148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8286750" y="32861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1" name="타원 40"/>
          <p:cNvSpPr/>
          <p:nvPr/>
        </p:nvSpPr>
        <p:spPr>
          <a:xfrm>
            <a:off x="8286750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2" name="타원 41"/>
          <p:cNvSpPr/>
          <p:nvPr/>
        </p:nvSpPr>
        <p:spPr>
          <a:xfrm>
            <a:off x="785813" y="30003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1143000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4" name="타원 43"/>
          <p:cNvSpPr/>
          <p:nvPr/>
        </p:nvSpPr>
        <p:spPr>
          <a:xfrm>
            <a:off x="1571625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5" name="타원 44"/>
          <p:cNvSpPr/>
          <p:nvPr/>
        </p:nvSpPr>
        <p:spPr>
          <a:xfrm>
            <a:off x="1928813" y="2857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6" name="타원 45"/>
          <p:cNvSpPr/>
          <p:nvPr/>
        </p:nvSpPr>
        <p:spPr>
          <a:xfrm>
            <a:off x="8286750" y="4000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7" name="타원 46"/>
          <p:cNvSpPr/>
          <p:nvPr/>
        </p:nvSpPr>
        <p:spPr>
          <a:xfrm>
            <a:off x="928688" y="57864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8" name="타원 47"/>
          <p:cNvSpPr/>
          <p:nvPr/>
        </p:nvSpPr>
        <p:spPr>
          <a:xfrm>
            <a:off x="6929438" y="35718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9" name="타원 48"/>
          <p:cNvSpPr/>
          <p:nvPr/>
        </p:nvSpPr>
        <p:spPr>
          <a:xfrm>
            <a:off x="5643563" y="34290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0" name="타원 49"/>
          <p:cNvSpPr/>
          <p:nvPr/>
        </p:nvSpPr>
        <p:spPr>
          <a:xfrm>
            <a:off x="7500938" y="2857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1" name="타원 50"/>
          <p:cNvSpPr/>
          <p:nvPr/>
        </p:nvSpPr>
        <p:spPr>
          <a:xfrm>
            <a:off x="4714875" y="34290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2" name="타원 51"/>
          <p:cNvSpPr/>
          <p:nvPr/>
        </p:nvSpPr>
        <p:spPr>
          <a:xfrm>
            <a:off x="6858000" y="57864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3" name="타원 52"/>
          <p:cNvSpPr/>
          <p:nvPr/>
        </p:nvSpPr>
        <p:spPr>
          <a:xfrm>
            <a:off x="1785938" y="57864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4" name="타원 53"/>
          <p:cNvSpPr/>
          <p:nvPr/>
        </p:nvSpPr>
        <p:spPr>
          <a:xfrm>
            <a:off x="5429250" y="57150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5" name="타원 54"/>
          <p:cNvSpPr/>
          <p:nvPr/>
        </p:nvSpPr>
        <p:spPr>
          <a:xfrm>
            <a:off x="4572000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6" name="타원 55"/>
          <p:cNvSpPr/>
          <p:nvPr/>
        </p:nvSpPr>
        <p:spPr>
          <a:xfrm>
            <a:off x="3500438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7" name="타원 56"/>
          <p:cNvSpPr/>
          <p:nvPr/>
        </p:nvSpPr>
        <p:spPr>
          <a:xfrm>
            <a:off x="3000375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8" name="타원 57"/>
          <p:cNvSpPr/>
          <p:nvPr/>
        </p:nvSpPr>
        <p:spPr>
          <a:xfrm>
            <a:off x="2500313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9" name="타원 58"/>
          <p:cNvSpPr/>
          <p:nvPr/>
        </p:nvSpPr>
        <p:spPr>
          <a:xfrm>
            <a:off x="2286000" y="61436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0" name="타원 59"/>
          <p:cNvSpPr/>
          <p:nvPr/>
        </p:nvSpPr>
        <p:spPr>
          <a:xfrm>
            <a:off x="1857375" y="6286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1" name="타원 60"/>
          <p:cNvSpPr/>
          <p:nvPr/>
        </p:nvSpPr>
        <p:spPr>
          <a:xfrm>
            <a:off x="1357313" y="61436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2" name="타원 61"/>
          <p:cNvSpPr/>
          <p:nvPr/>
        </p:nvSpPr>
        <p:spPr>
          <a:xfrm>
            <a:off x="928688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3" name="타원 62"/>
          <p:cNvSpPr/>
          <p:nvPr/>
        </p:nvSpPr>
        <p:spPr>
          <a:xfrm>
            <a:off x="714375" y="61436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4" name="타원 63"/>
          <p:cNvSpPr/>
          <p:nvPr/>
        </p:nvSpPr>
        <p:spPr>
          <a:xfrm>
            <a:off x="7429500" y="58578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모서리가 둥근 직사각형 25"/>
          <p:cNvSpPr/>
          <p:nvPr/>
        </p:nvSpPr>
        <p:spPr>
          <a:xfrm>
            <a:off x="5715000" y="3117850"/>
            <a:ext cx="2071688" cy="1574800"/>
          </a:xfrm>
          <a:prstGeom prst="roundRect">
            <a:avLst>
              <a:gd name="adj" fmla="val 90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29027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아이러니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아이러니의 종류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 err="1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현진건의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소설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&lt;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운수 좋은 날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&gt;</a:t>
            </a:r>
            <a:endParaRPr lang="en-US" altLang="ko-KR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129029" name="Picture 7" descr="C:\Users\전민정\AppData\Local\Microsoft\Windows\Temporary Internet Files\Content.IE5\98MO2USN\MCj042905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5975" y="3406775"/>
            <a:ext cx="1744663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모서리가 둥근 직사각형 18"/>
          <p:cNvSpPr/>
          <p:nvPr/>
        </p:nvSpPr>
        <p:spPr>
          <a:xfrm>
            <a:off x="1109663" y="2549525"/>
            <a:ext cx="2071687" cy="50006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>
                <a:solidFill>
                  <a:schemeClr val="tx1"/>
                </a:solidFill>
              </a:rPr>
              <a:t>낮</a:t>
            </a:r>
          </a:p>
        </p:txBody>
      </p:sp>
      <p:sp>
        <p:nvSpPr>
          <p:cNvPr id="20" name="모서리가 둥근 직사각형 19"/>
          <p:cNvSpPr/>
          <p:nvPr/>
        </p:nvSpPr>
        <p:spPr>
          <a:xfrm>
            <a:off x="1109663" y="3117850"/>
            <a:ext cx="2071687" cy="1574800"/>
          </a:xfrm>
          <a:prstGeom prst="roundRect">
            <a:avLst>
              <a:gd name="adj" fmla="val 90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129032" name="Picture 17" descr="C:\Users\전민정\AppData\Local\Microsoft\Windows\Temporary Internet Files\Content.IE5\JUVR4XJ7\MCj032959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2538" y="3335338"/>
            <a:ext cx="1643062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모서리가 둥근 직사각형 20"/>
          <p:cNvSpPr/>
          <p:nvPr/>
        </p:nvSpPr>
        <p:spPr>
          <a:xfrm>
            <a:off x="3265488" y="2549525"/>
            <a:ext cx="2073275" cy="50006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귀가 전</a:t>
            </a:r>
          </a:p>
        </p:txBody>
      </p:sp>
      <p:sp>
        <p:nvSpPr>
          <p:cNvPr id="22" name="모서리가 둥근 직사각형 21"/>
          <p:cNvSpPr/>
          <p:nvPr/>
        </p:nvSpPr>
        <p:spPr>
          <a:xfrm>
            <a:off x="3265488" y="3117850"/>
            <a:ext cx="2073275" cy="1574800"/>
          </a:xfrm>
          <a:prstGeom prst="roundRect">
            <a:avLst>
              <a:gd name="adj" fmla="val 90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b="1" dirty="0">
              <a:solidFill>
                <a:schemeClr val="tx1"/>
              </a:solidFill>
            </a:endParaRPr>
          </a:p>
        </p:txBody>
      </p:sp>
      <p:pic>
        <p:nvPicPr>
          <p:cNvPr id="129035" name="Picture 19" descr="C:\Users\전민정\AppData\Local\Microsoft\Windows\Temporary Internet Files\Content.IE5\94U5SC2J\MCj0350268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81413" y="3335338"/>
            <a:ext cx="1143000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모서리가 둥근 직사각형 24"/>
          <p:cNvSpPr/>
          <p:nvPr/>
        </p:nvSpPr>
        <p:spPr>
          <a:xfrm>
            <a:off x="5715000" y="2549525"/>
            <a:ext cx="2071688" cy="50006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tx1"/>
                </a:solidFill>
              </a:rPr>
              <a:t>귀가 전</a:t>
            </a:r>
          </a:p>
        </p:txBody>
      </p:sp>
      <p:sp>
        <p:nvSpPr>
          <p:cNvPr id="27" name="모서리가 둥근 직사각형 26"/>
          <p:cNvSpPr/>
          <p:nvPr/>
        </p:nvSpPr>
        <p:spPr>
          <a:xfrm>
            <a:off x="1109663" y="2005013"/>
            <a:ext cx="4248150" cy="50006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bg1"/>
                </a:solidFill>
              </a:rPr>
              <a:t>운수 좋은 날</a:t>
            </a:r>
          </a:p>
        </p:txBody>
      </p:sp>
      <p:sp>
        <p:nvSpPr>
          <p:cNvPr id="28" name="모서리가 둥근 직사각형 27"/>
          <p:cNvSpPr/>
          <p:nvPr/>
        </p:nvSpPr>
        <p:spPr>
          <a:xfrm>
            <a:off x="5715000" y="2000250"/>
            <a:ext cx="2071688" cy="50006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b="1" dirty="0">
                <a:solidFill>
                  <a:schemeClr val="bg1"/>
                </a:solidFill>
              </a:rPr>
              <a:t>운수 나쁜 날</a:t>
            </a:r>
          </a:p>
        </p:txBody>
      </p:sp>
      <p:cxnSp>
        <p:nvCxnSpPr>
          <p:cNvPr id="32" name="직선 연결선 31"/>
          <p:cNvCxnSpPr/>
          <p:nvPr/>
        </p:nvCxnSpPr>
        <p:spPr>
          <a:xfrm rot="5400000">
            <a:off x="4109244" y="3369469"/>
            <a:ext cx="2714625" cy="158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rot="5400000">
            <a:off x="4193381" y="3367882"/>
            <a:ext cx="2714625" cy="158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041" name="TextBox 33"/>
          <p:cNvSpPr txBox="1">
            <a:spLocks noChangeArrowheads="1"/>
          </p:cNvSpPr>
          <p:nvPr/>
        </p:nvSpPr>
        <p:spPr bwMode="auto">
          <a:xfrm>
            <a:off x="1000125" y="5072063"/>
            <a:ext cx="74295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>
                <a:latin typeface="맑은 고딕" pitchFamily="50" charset="-127"/>
                <a:ea typeface="맑은 고딕" pitchFamily="50" charset="-127"/>
              </a:rPr>
              <a:t>구조적 아이러니는 이름 그대로 작품의 구조적 원리로 작용해 </a:t>
            </a:r>
            <a:endParaRPr lang="en-US" altLang="ko-KR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ko-KR" altLang="en-US">
                <a:latin typeface="맑은 고딕" pitchFamily="50" charset="-127"/>
                <a:ea typeface="맑은 고딕" pitchFamily="50" charset="-127"/>
              </a:rPr>
              <a:t>작품을 전혀 의도하지 않았던 상황으로 전개</a:t>
            </a:r>
          </a:p>
          <a:p>
            <a:pPr latinLnBrk="0"/>
            <a:endParaRPr lang="ko-KR" altLang="en-US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ko-KR" altLang="en-US">
                <a:latin typeface="맑은 고딕" pitchFamily="50" charset="-127"/>
                <a:ea typeface="맑은 고딕" pitchFamily="50" charset="-127"/>
              </a:rPr>
              <a:t>구조적 아이러니는 극적 아이러니나 낭만적 아이러니와 </a:t>
            </a:r>
            <a:endParaRPr lang="en-US" altLang="ko-KR">
              <a:latin typeface="맑은 고딕" pitchFamily="50" charset="-127"/>
              <a:ea typeface="맑은 고딕" pitchFamily="50" charset="-127"/>
            </a:endParaRPr>
          </a:p>
          <a:p>
            <a:pPr latinLnBrk="0"/>
            <a:r>
              <a:rPr lang="ko-KR" altLang="en-US">
                <a:latin typeface="맑은 고딕" pitchFamily="50" charset="-127"/>
                <a:ea typeface="맑은 고딕" pitchFamily="50" charset="-127"/>
              </a:rPr>
              <a:t>깊은 관련을 맺음</a:t>
            </a:r>
          </a:p>
        </p:txBody>
      </p:sp>
      <p:sp>
        <p:nvSpPr>
          <p:cNvPr id="35" name="갈매기형 수장 34"/>
          <p:cNvSpPr/>
          <p:nvPr/>
        </p:nvSpPr>
        <p:spPr>
          <a:xfrm>
            <a:off x="785813" y="5143500"/>
            <a:ext cx="214312" cy="214313"/>
          </a:xfrm>
          <a:prstGeom prst="chevron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" name="갈매기형 수장 35"/>
          <p:cNvSpPr/>
          <p:nvPr/>
        </p:nvSpPr>
        <p:spPr>
          <a:xfrm>
            <a:off x="785813" y="5962650"/>
            <a:ext cx="214312" cy="214313"/>
          </a:xfrm>
          <a:prstGeom prst="chevron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8" name="포인트가 7개인 별 37"/>
          <p:cNvSpPr/>
          <p:nvPr/>
        </p:nvSpPr>
        <p:spPr>
          <a:xfrm>
            <a:off x="4786313" y="2571750"/>
            <a:ext cx="1500187" cy="1285875"/>
          </a:xfrm>
          <a:prstGeom prst="star7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b="1" dirty="0">
                <a:solidFill>
                  <a:srgbClr val="C00000"/>
                </a:solidFill>
              </a:rPr>
              <a:t>주제</a:t>
            </a:r>
            <a:endParaRPr lang="en-US" altLang="ko-KR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ko-KR" altLang="en-US" b="1" dirty="0">
                <a:solidFill>
                  <a:srgbClr val="C00000"/>
                </a:solidFill>
              </a:rPr>
              <a:t>극대화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아이러니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아이러니의 종류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구조적 아이러니 ㉠극적 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아이러니</a:t>
            </a:r>
          </a:p>
        </p:txBody>
      </p:sp>
      <p:sp>
        <p:nvSpPr>
          <p:cNvPr id="130052" name="TextBox 6"/>
          <p:cNvSpPr txBox="1">
            <a:spLocks noChangeArrowheads="1"/>
          </p:cNvSpPr>
          <p:nvPr/>
        </p:nvSpPr>
        <p:spPr bwMode="auto">
          <a:xfrm>
            <a:off x="428625" y="2143125"/>
            <a:ext cx="8143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/>
              <a:t>⇨ </a:t>
            </a:r>
            <a:r>
              <a:rPr lang="ko-KR" altLang="en-US" b="1"/>
              <a:t>극적 아이러니 혹은 상황의 아이러니는 극의 양식에서 많이 활용되는 기법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500063" y="2786063"/>
            <a:ext cx="8143875" cy="3786187"/>
          </a:xfrm>
          <a:prstGeom prst="roundRect">
            <a:avLst>
              <a:gd name="adj" fmla="val 6317"/>
            </a:avLst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극적 아이러니가 시에 수용될 때는 극적 상황을 자연스레 부각하는 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defRPr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시적 장치가 효과적으로 구사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endParaRPr lang="ko-KR" altLang="en-US" sz="8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요컨대 등장인물의 의도나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그가 달성하는 것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</a:p>
          <a:p>
            <a:pPr latinLnBrk="0">
              <a:buClr>
                <a:srgbClr val="FF6600"/>
              </a:buClr>
              <a:buSzPct val="120000"/>
              <a:defRPr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그의 기대와 실제로 달성된 것 사이의 첨예한 대조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 마련되어야 함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endParaRPr lang="ko-KR" altLang="en-US" sz="8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따라서 극적 아이러니는 서로 상충되거나 대조되는 두 가지 시점이나 입장이 서로 공존하다가 후반부에 역전되고 반전되는 것이 보통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endParaRPr lang="ko-KR" altLang="en-US" sz="8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「</a:t>
            </a:r>
            <a:r>
              <a:rPr lang="ko-KR" altLang="en-US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외디푸스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왕」</a:t>
            </a: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그는 아버지를 죽이고 어머니와 결혼하게 되는데 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defRPr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이러한 극적 상황을 </a:t>
            </a:r>
            <a:r>
              <a:rPr lang="ko-KR" altLang="en-US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외디푸스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자신만은 알지 못함</a:t>
            </a:r>
            <a:endParaRPr lang="en-US" altLang="ko-KR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0">
              <a:buClr>
                <a:srgbClr val="FF6600"/>
              </a:buClr>
              <a:buSzPct val="120000"/>
              <a:defRPr/>
            </a:pPr>
            <a:r>
              <a:rPr lang="en-US" altLang="ko-KR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⇒ </a:t>
            </a:r>
            <a:r>
              <a:rPr lang="ko-KR" altLang="en-US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이로 인해 비극성은 더욱 고조</a:t>
            </a:r>
          </a:p>
        </p:txBody>
      </p:sp>
      <p:sp>
        <p:nvSpPr>
          <p:cNvPr id="9" name="타원 8"/>
          <p:cNvSpPr/>
          <p:nvPr/>
        </p:nvSpPr>
        <p:spPr>
          <a:xfrm>
            <a:off x="7143750" y="30003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7786688" y="32146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6072188" y="30003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6715125" y="32146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8143875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7715250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7072313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6643688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4857750" y="2857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5500688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5072063" y="32146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4429125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3857625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3429000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2786063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2357438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5000625" y="607218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5286375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4143375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3" name="타원 32"/>
          <p:cNvSpPr/>
          <p:nvPr/>
        </p:nvSpPr>
        <p:spPr>
          <a:xfrm>
            <a:off x="6072188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>
            <a:off x="8358188" y="57864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8" name="타원 37"/>
          <p:cNvSpPr/>
          <p:nvPr/>
        </p:nvSpPr>
        <p:spPr>
          <a:xfrm>
            <a:off x="8001000" y="58578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1" name="타원 40"/>
          <p:cNvSpPr/>
          <p:nvPr/>
        </p:nvSpPr>
        <p:spPr>
          <a:xfrm>
            <a:off x="8215313" y="47148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2" name="타원 41"/>
          <p:cNvSpPr/>
          <p:nvPr/>
        </p:nvSpPr>
        <p:spPr>
          <a:xfrm>
            <a:off x="8286750" y="32861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8286750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4" name="타원 43"/>
          <p:cNvSpPr/>
          <p:nvPr/>
        </p:nvSpPr>
        <p:spPr>
          <a:xfrm>
            <a:off x="785813" y="30003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5" name="타원 44"/>
          <p:cNvSpPr/>
          <p:nvPr/>
        </p:nvSpPr>
        <p:spPr>
          <a:xfrm>
            <a:off x="1143000" y="2928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6" name="타원 45"/>
          <p:cNvSpPr/>
          <p:nvPr/>
        </p:nvSpPr>
        <p:spPr>
          <a:xfrm>
            <a:off x="1571625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7" name="타원 46"/>
          <p:cNvSpPr/>
          <p:nvPr/>
        </p:nvSpPr>
        <p:spPr>
          <a:xfrm>
            <a:off x="1928813" y="2857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8" name="타원 47"/>
          <p:cNvSpPr/>
          <p:nvPr/>
        </p:nvSpPr>
        <p:spPr>
          <a:xfrm>
            <a:off x="8286750" y="4000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2" name="타원 51"/>
          <p:cNvSpPr/>
          <p:nvPr/>
        </p:nvSpPr>
        <p:spPr>
          <a:xfrm>
            <a:off x="7500938" y="2857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4" name="타원 53"/>
          <p:cNvSpPr/>
          <p:nvPr/>
        </p:nvSpPr>
        <p:spPr>
          <a:xfrm>
            <a:off x="6858000" y="57864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7" name="타원 56"/>
          <p:cNvSpPr/>
          <p:nvPr/>
        </p:nvSpPr>
        <p:spPr>
          <a:xfrm>
            <a:off x="4572000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8" name="타원 57"/>
          <p:cNvSpPr/>
          <p:nvPr/>
        </p:nvSpPr>
        <p:spPr>
          <a:xfrm>
            <a:off x="3500438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9" name="타원 58"/>
          <p:cNvSpPr/>
          <p:nvPr/>
        </p:nvSpPr>
        <p:spPr>
          <a:xfrm>
            <a:off x="3000375" y="6215063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0" name="타원 59"/>
          <p:cNvSpPr/>
          <p:nvPr/>
        </p:nvSpPr>
        <p:spPr>
          <a:xfrm>
            <a:off x="2500313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1" name="타원 60"/>
          <p:cNvSpPr/>
          <p:nvPr/>
        </p:nvSpPr>
        <p:spPr>
          <a:xfrm>
            <a:off x="2286000" y="61436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2" name="타원 61"/>
          <p:cNvSpPr/>
          <p:nvPr/>
        </p:nvSpPr>
        <p:spPr>
          <a:xfrm>
            <a:off x="1857375" y="6286500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3" name="타원 62"/>
          <p:cNvSpPr/>
          <p:nvPr/>
        </p:nvSpPr>
        <p:spPr>
          <a:xfrm>
            <a:off x="1357313" y="61436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4" name="타원 63"/>
          <p:cNvSpPr/>
          <p:nvPr/>
        </p:nvSpPr>
        <p:spPr>
          <a:xfrm>
            <a:off x="928688" y="6357938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5" name="타원 64"/>
          <p:cNvSpPr/>
          <p:nvPr/>
        </p:nvSpPr>
        <p:spPr>
          <a:xfrm>
            <a:off x="714375" y="614362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6" name="타원 65"/>
          <p:cNvSpPr/>
          <p:nvPr/>
        </p:nvSpPr>
        <p:spPr>
          <a:xfrm>
            <a:off x="7429500" y="5857875"/>
            <a:ext cx="142875" cy="142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접힌 도형 8"/>
          <p:cNvSpPr/>
          <p:nvPr/>
        </p:nvSpPr>
        <p:spPr>
          <a:xfrm rot="220676">
            <a:off x="514350" y="2139950"/>
            <a:ext cx="3416300" cy="4151313"/>
          </a:xfrm>
          <a:prstGeom prst="foldedCorner">
            <a:avLst>
              <a:gd name="adj" fmla="val 10991"/>
            </a:avLst>
          </a:prstGeom>
          <a:solidFill>
            <a:srgbClr val="00B0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just">
              <a:defRPr/>
            </a:pP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31075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아이러니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아이러니의 종류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황지우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&lt;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 심인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&gt;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모서리가 접힌 도형 7"/>
          <p:cNvSpPr/>
          <p:nvPr/>
        </p:nvSpPr>
        <p:spPr>
          <a:xfrm>
            <a:off x="500063" y="2214563"/>
            <a:ext cx="3429000" cy="4000500"/>
          </a:xfrm>
          <a:prstGeom prst="foldedCorner">
            <a:avLst>
              <a:gd name="adj" fmla="val 10991"/>
            </a:avLst>
          </a:prstGeom>
          <a:solidFill>
            <a:srgbClr val="FFFF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4625" algn="just">
              <a:defRPr/>
            </a:pPr>
            <a:endParaRPr lang="en-US" altLang="ko-KR" sz="1400" dirty="0">
              <a:solidFill>
                <a:schemeClr val="tx1"/>
              </a:solidFill>
            </a:endParaRPr>
          </a:p>
          <a:p>
            <a:pPr marL="174625" algn="just">
              <a:defRPr/>
            </a:pPr>
            <a:endParaRPr lang="en-US" altLang="ko-KR" sz="1400" dirty="0">
              <a:solidFill>
                <a:schemeClr val="tx1"/>
              </a:solidFill>
            </a:endParaRPr>
          </a:p>
          <a:p>
            <a:pPr marL="174625" algn="just">
              <a:defRPr/>
            </a:pPr>
            <a:endParaRPr lang="en-US" altLang="ko-KR" sz="1400" dirty="0">
              <a:solidFill>
                <a:schemeClr val="tx1"/>
              </a:solidFill>
            </a:endParaRPr>
          </a:p>
          <a:p>
            <a:pPr marL="174625" algn="just">
              <a:defRPr/>
            </a:pPr>
            <a:endParaRPr lang="en-US" altLang="ko-KR" sz="1400" dirty="0">
              <a:solidFill>
                <a:schemeClr val="tx1"/>
              </a:solidFill>
            </a:endParaRPr>
          </a:p>
          <a:p>
            <a:pPr marL="174625" algn="just">
              <a:defRPr/>
            </a:pPr>
            <a:r>
              <a:rPr lang="ko-KR" altLang="en-US" sz="1400" dirty="0">
                <a:solidFill>
                  <a:schemeClr val="tx1"/>
                </a:solidFill>
              </a:rPr>
              <a:t>김종수 </a:t>
            </a:r>
            <a:r>
              <a:rPr lang="en-US" altLang="ko-KR" sz="1400" dirty="0">
                <a:solidFill>
                  <a:schemeClr val="tx1"/>
                </a:solidFill>
              </a:rPr>
              <a:t>80</a:t>
            </a:r>
            <a:r>
              <a:rPr lang="ko-KR" altLang="en-US" sz="1400" dirty="0">
                <a:solidFill>
                  <a:schemeClr val="tx1"/>
                </a:solidFill>
              </a:rPr>
              <a:t>년 </a:t>
            </a:r>
            <a:r>
              <a:rPr lang="en-US" altLang="ko-KR" sz="1400" dirty="0">
                <a:solidFill>
                  <a:schemeClr val="tx1"/>
                </a:solidFill>
              </a:rPr>
              <a:t>5</a:t>
            </a:r>
            <a:r>
              <a:rPr lang="ko-KR" altLang="en-US" sz="1400" dirty="0">
                <a:solidFill>
                  <a:schemeClr val="tx1"/>
                </a:solidFill>
              </a:rPr>
              <a:t>월 이후 가출</a:t>
            </a:r>
          </a:p>
          <a:p>
            <a:pPr marL="174625" algn="just">
              <a:defRPr/>
            </a:pPr>
            <a:r>
              <a:rPr lang="ko-KR" altLang="en-US" sz="1400" dirty="0">
                <a:solidFill>
                  <a:schemeClr val="tx1"/>
                </a:solidFill>
              </a:rPr>
              <a:t>소식 두절 </a:t>
            </a:r>
            <a:r>
              <a:rPr lang="en-US" altLang="ko-KR" sz="1400" dirty="0">
                <a:solidFill>
                  <a:schemeClr val="tx1"/>
                </a:solidFill>
              </a:rPr>
              <a:t>11</a:t>
            </a:r>
            <a:r>
              <a:rPr lang="ko-KR" altLang="en-US" sz="1400" dirty="0">
                <a:solidFill>
                  <a:schemeClr val="tx1"/>
                </a:solidFill>
              </a:rPr>
              <a:t>월 </a:t>
            </a:r>
            <a:r>
              <a:rPr lang="en-US" altLang="ko-KR" sz="1400" dirty="0">
                <a:solidFill>
                  <a:schemeClr val="tx1"/>
                </a:solidFill>
              </a:rPr>
              <a:t>3</a:t>
            </a:r>
            <a:r>
              <a:rPr lang="ko-KR" altLang="en-US" sz="1400" dirty="0">
                <a:solidFill>
                  <a:schemeClr val="tx1"/>
                </a:solidFill>
              </a:rPr>
              <a:t>일 입대 영장 나왔음</a:t>
            </a:r>
          </a:p>
          <a:p>
            <a:pPr marL="174625" algn="just">
              <a:defRPr/>
            </a:pPr>
            <a:r>
              <a:rPr lang="ko-KR" altLang="en-US" sz="1400" dirty="0">
                <a:solidFill>
                  <a:schemeClr val="tx1"/>
                </a:solidFill>
              </a:rPr>
              <a:t>귀가 요 아는 분 연락 바람 누나</a:t>
            </a:r>
          </a:p>
          <a:p>
            <a:pPr marL="174625" algn="just">
              <a:defRPr/>
            </a:pPr>
            <a:r>
              <a:rPr lang="en-US" altLang="ko-KR" sz="1400" dirty="0">
                <a:solidFill>
                  <a:schemeClr val="tx1"/>
                </a:solidFill>
              </a:rPr>
              <a:t>829-1551</a:t>
            </a:r>
          </a:p>
          <a:p>
            <a:pPr marL="174625" algn="just">
              <a:defRPr/>
            </a:pPr>
            <a:endParaRPr lang="en-US" altLang="ko-KR" sz="1400" dirty="0">
              <a:solidFill>
                <a:schemeClr val="tx1"/>
              </a:solidFill>
            </a:endParaRPr>
          </a:p>
          <a:p>
            <a:pPr marL="174625" algn="just">
              <a:defRPr/>
            </a:pPr>
            <a:r>
              <a:rPr lang="ko-KR" altLang="en-US" sz="1400" dirty="0">
                <a:solidFill>
                  <a:schemeClr val="tx1"/>
                </a:solidFill>
              </a:rPr>
              <a:t>이광필 광필아 모든 것을 묻지 않겠다</a:t>
            </a:r>
          </a:p>
          <a:p>
            <a:pPr marL="174625" algn="just">
              <a:defRPr/>
            </a:pPr>
            <a:r>
              <a:rPr lang="ko-KR" altLang="en-US" sz="1400" dirty="0">
                <a:solidFill>
                  <a:schemeClr val="tx1"/>
                </a:solidFill>
              </a:rPr>
              <a:t>돌아와서 이야기하자</a:t>
            </a:r>
          </a:p>
          <a:p>
            <a:pPr marL="174625" algn="just">
              <a:defRPr/>
            </a:pPr>
            <a:r>
              <a:rPr lang="ko-KR" altLang="en-US" sz="1400" dirty="0">
                <a:solidFill>
                  <a:schemeClr val="tx1"/>
                </a:solidFill>
              </a:rPr>
              <a:t>어머니가 위독하시다</a:t>
            </a:r>
          </a:p>
          <a:p>
            <a:pPr marL="174625" algn="just">
              <a:defRPr/>
            </a:pPr>
            <a:endParaRPr lang="ko-KR" altLang="en-US" sz="1400" dirty="0">
              <a:solidFill>
                <a:schemeClr val="tx1"/>
              </a:solidFill>
            </a:endParaRPr>
          </a:p>
          <a:p>
            <a:pPr marL="174625" algn="just">
              <a:defRPr/>
            </a:pPr>
            <a:r>
              <a:rPr lang="ko-KR" altLang="en-US" sz="1400" dirty="0" err="1">
                <a:solidFill>
                  <a:schemeClr val="tx1"/>
                </a:solidFill>
              </a:rPr>
              <a:t>조순혜</a:t>
            </a:r>
            <a:endParaRPr lang="ko-KR" altLang="en-US" sz="1400" dirty="0">
              <a:solidFill>
                <a:schemeClr val="tx1"/>
              </a:solidFill>
            </a:endParaRPr>
          </a:p>
          <a:p>
            <a:pPr marL="174625" algn="just">
              <a:defRPr/>
            </a:pPr>
            <a:r>
              <a:rPr lang="en-US" altLang="ko-KR" sz="1400" dirty="0">
                <a:solidFill>
                  <a:schemeClr val="tx1"/>
                </a:solidFill>
              </a:rPr>
              <a:t>21</a:t>
            </a:r>
            <a:r>
              <a:rPr lang="ko-KR" altLang="en-US" sz="1400" dirty="0">
                <a:solidFill>
                  <a:schemeClr val="tx1"/>
                </a:solidFill>
              </a:rPr>
              <a:t>세 아버지가</a:t>
            </a:r>
          </a:p>
          <a:p>
            <a:pPr marL="174625" algn="just">
              <a:defRPr/>
            </a:pPr>
            <a:r>
              <a:rPr lang="ko-KR" altLang="en-US" sz="1400" dirty="0">
                <a:solidFill>
                  <a:schemeClr val="tx1"/>
                </a:solidFill>
              </a:rPr>
              <a:t>기다리니 집으로 속히 돌아오라</a:t>
            </a:r>
          </a:p>
          <a:p>
            <a:pPr marL="174625" algn="just">
              <a:defRPr/>
            </a:pPr>
            <a:r>
              <a:rPr lang="ko-KR" altLang="en-US" sz="1400" dirty="0">
                <a:solidFill>
                  <a:schemeClr val="tx1"/>
                </a:solidFill>
              </a:rPr>
              <a:t>내가 잘못했다</a:t>
            </a:r>
          </a:p>
          <a:p>
            <a:pPr marL="174625" algn="just">
              <a:defRPr/>
            </a:pPr>
            <a:endParaRPr lang="ko-KR" altLang="en-US" sz="1400" dirty="0">
              <a:solidFill>
                <a:schemeClr val="tx1"/>
              </a:solidFill>
            </a:endParaRPr>
          </a:p>
          <a:p>
            <a:pPr marL="174625" algn="just">
              <a:defRPr/>
            </a:pPr>
            <a:r>
              <a:rPr lang="ko-KR" altLang="en-US" sz="1400" dirty="0">
                <a:solidFill>
                  <a:schemeClr val="tx1"/>
                </a:solidFill>
              </a:rPr>
              <a:t>나는 쭈그리고 앉아</a:t>
            </a:r>
          </a:p>
          <a:p>
            <a:pPr marL="174625" algn="just">
              <a:defRPr/>
            </a:pPr>
            <a:r>
              <a:rPr lang="ko-KR" altLang="en-US" sz="1400" dirty="0">
                <a:solidFill>
                  <a:schemeClr val="tx1"/>
                </a:solidFill>
              </a:rPr>
              <a:t>똥을 눈다</a:t>
            </a:r>
          </a:p>
          <a:p>
            <a:pPr algn="just">
              <a:defRPr/>
            </a:pP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4071938" y="2214563"/>
            <a:ext cx="4929187" cy="313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buFont typeface="Arial" pitchFamily="34" charset="0"/>
              <a:buChar char="•"/>
              <a:defRPr/>
            </a:pPr>
            <a:r>
              <a:rPr lang="ko-KR" altLang="en-US" sz="1700" dirty="0">
                <a:latin typeface="HY강M" pitchFamily="18" charset="-127"/>
                <a:ea typeface="HY강M" pitchFamily="18" charset="-127"/>
              </a:rPr>
              <a:t> 소시민의 일상을 아이러니컬하게 풍자한 작품</a:t>
            </a:r>
            <a:endParaRPr lang="en-US" altLang="ko-KR" sz="1700" dirty="0">
              <a:latin typeface="HY강M" pitchFamily="18" charset="-127"/>
              <a:ea typeface="HY강M" pitchFamily="18" charset="-127"/>
            </a:endParaRPr>
          </a:p>
          <a:p>
            <a:pPr latinLnBrk="0">
              <a:buFont typeface="Arial" pitchFamily="34" charset="0"/>
              <a:buChar char="•"/>
              <a:defRPr/>
            </a:pPr>
            <a:endParaRPr lang="en-US" altLang="ko-KR" sz="1050" dirty="0">
              <a:latin typeface="HY강M" pitchFamily="18" charset="-127"/>
              <a:ea typeface="HY강M" pitchFamily="18" charset="-127"/>
            </a:endParaRPr>
          </a:p>
          <a:p>
            <a:pPr latinLnBrk="0">
              <a:buFont typeface="Arial" pitchFamily="34" charset="0"/>
              <a:buChar char="•"/>
              <a:defRPr/>
            </a:pPr>
            <a:r>
              <a:rPr lang="en-US" altLang="ko-KR" sz="1700" dirty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sz="1700" dirty="0">
                <a:latin typeface="HY강M" pitchFamily="18" charset="-127"/>
                <a:ea typeface="HY강M" pitchFamily="18" charset="-127"/>
              </a:rPr>
              <a:t>사람 찾는 광고를 게재 </a:t>
            </a:r>
            <a:endParaRPr lang="en-US" altLang="ko-KR" sz="1700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r>
              <a:rPr lang="en-US" altLang="ko-KR" sz="1700" dirty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1700" dirty="0">
                <a:latin typeface="HY강M" pitchFamily="18" charset="-127"/>
                <a:ea typeface="HY강M" pitchFamily="18" charset="-127"/>
              </a:rPr>
              <a:t>→ 당사자들의 심정에 대한 공감 </a:t>
            </a:r>
            <a:endParaRPr lang="en-US" altLang="ko-KR" sz="1700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r>
              <a:rPr lang="en-US" altLang="ko-KR" sz="1700" dirty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1700" dirty="0">
                <a:latin typeface="HY강M" pitchFamily="18" charset="-127"/>
                <a:ea typeface="HY강M" pitchFamily="18" charset="-127"/>
              </a:rPr>
              <a:t>→ 가족의 문제 </a:t>
            </a:r>
            <a:endParaRPr lang="en-US" altLang="ko-KR" sz="1700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r>
              <a:rPr lang="en-US" altLang="ko-KR" sz="1700" dirty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1700" dirty="0">
                <a:latin typeface="HY강M" pitchFamily="18" charset="-127"/>
                <a:ea typeface="HY강M" pitchFamily="18" charset="-127"/>
              </a:rPr>
              <a:t>→ 사회문제로 비약할 가능성</a:t>
            </a:r>
            <a:endParaRPr lang="en-US" altLang="ko-KR" sz="1700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endParaRPr lang="en-US" altLang="ko-KR" sz="1700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r>
              <a:rPr lang="ko-KR" altLang="en-US" sz="1700" dirty="0">
                <a:latin typeface="HY강M" pitchFamily="18" charset="-127"/>
                <a:ea typeface="HY강M" pitchFamily="18" charset="-127"/>
              </a:rPr>
              <a:t>따라서 </a:t>
            </a:r>
            <a:r>
              <a:rPr lang="ko-KR" altLang="en-US" sz="1700" dirty="0" err="1">
                <a:latin typeface="HY강M" pitchFamily="18" charset="-127"/>
                <a:ea typeface="HY강M" pitchFamily="18" charset="-127"/>
              </a:rPr>
              <a:t>가출자를</a:t>
            </a:r>
            <a:r>
              <a:rPr lang="ko-KR" altLang="en-US" sz="1700" dirty="0">
                <a:latin typeface="HY강M" pitchFamily="18" charset="-127"/>
                <a:ea typeface="HY강M" pitchFamily="18" charset="-127"/>
              </a:rPr>
              <a:t> 찾는 가족 내부의 원망과 자책감은 </a:t>
            </a:r>
            <a:r>
              <a:rPr lang="ko-KR" altLang="en-US" sz="1700" b="1" dirty="0">
                <a:latin typeface="HY강M" pitchFamily="18" charset="-127"/>
                <a:ea typeface="HY강M" pitchFamily="18" charset="-127"/>
              </a:rPr>
              <a:t>그들만의 문제에 국한되는 것은 아님</a:t>
            </a:r>
            <a:endParaRPr lang="en-US" altLang="ko-KR" sz="1700" b="1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r>
              <a:rPr lang="ko-KR" altLang="en-US" sz="1700" dirty="0">
                <a:latin typeface="HY강M" pitchFamily="18" charset="-127"/>
                <a:ea typeface="HY강M" pitchFamily="18" charset="-127"/>
              </a:rPr>
              <a:t>⇒ 복잡한 사회생활에 쫓겨 본인과 직접적으로 연관된 불행 외에는 관심이 없는 </a:t>
            </a:r>
            <a:endParaRPr lang="en-US" altLang="ko-KR" sz="1700" dirty="0">
              <a:latin typeface="HY강M" pitchFamily="18" charset="-127"/>
              <a:ea typeface="HY강M" pitchFamily="18" charset="-127"/>
            </a:endParaRPr>
          </a:p>
          <a:p>
            <a:pPr latinLnBrk="0">
              <a:defRPr/>
            </a:pPr>
            <a:r>
              <a:rPr lang="ko-KR" altLang="en-US" sz="1700" b="1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현대인들</a:t>
            </a:r>
            <a:r>
              <a:rPr lang="en-US" altLang="ko-KR" sz="1700" b="1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sz="1700" b="1" dirty="0">
                <a:solidFill>
                  <a:srgbClr val="C00000"/>
                </a:solidFill>
                <a:latin typeface="HY강M" pitchFamily="18" charset="-127"/>
                <a:ea typeface="HY강M" pitchFamily="18" charset="-127"/>
              </a:rPr>
              <a:t>여유 없는 삶에 대한 풍자</a:t>
            </a:r>
            <a:endParaRPr lang="en-US" altLang="ko-KR" sz="1700" b="1" dirty="0">
              <a:solidFill>
                <a:srgbClr val="C00000"/>
              </a:solidFill>
              <a:latin typeface="HY강M" pitchFamily="18" charset="-127"/>
              <a:ea typeface="HY강M" pitchFamily="18" charset="-127"/>
            </a:endParaRPr>
          </a:p>
        </p:txBody>
      </p:sp>
      <p:pic>
        <p:nvPicPr>
          <p:cNvPr id="131079" name="Picture 7" descr="C:\Users\전민정\AppData\Local\Microsoft\Windows\Temporary Internet Files\Content.IE5\OYXQSQ17\MCj042828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69150" y="5286375"/>
            <a:ext cx="1676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500063" y="1928813"/>
            <a:ext cx="8143875" cy="4643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32099" name="TextBox 2"/>
          <p:cNvSpPr txBox="1">
            <a:spLocks noChangeArrowheads="1"/>
          </p:cNvSpPr>
          <p:nvPr/>
        </p:nvSpPr>
        <p:spPr bwMode="auto">
          <a:xfrm>
            <a:off x="595313" y="534988"/>
            <a:ext cx="447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/>
              <a:t>2. </a:t>
            </a:r>
            <a:r>
              <a:rPr lang="ko-KR" altLang="en-US" b="1"/>
              <a:t>아이러니 </a:t>
            </a:r>
            <a:r>
              <a:rPr lang="en-US" altLang="ko-KR" b="1"/>
              <a:t>_</a:t>
            </a:r>
            <a:r>
              <a:rPr lang="en-US" altLang="ko-KR" b="1">
                <a:solidFill>
                  <a:srgbClr val="0070C0"/>
                </a:solidFill>
              </a:rPr>
              <a:t> 3) </a:t>
            </a:r>
            <a:r>
              <a:rPr lang="ko-KR" altLang="en-US" b="1">
                <a:solidFill>
                  <a:srgbClr val="0070C0"/>
                </a:solidFill>
              </a:rPr>
              <a:t>아이러니의 종류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428625" y="1071563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구조적 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아이러니 ㉡ 낭만적 아이러니</a:t>
            </a:r>
          </a:p>
        </p:txBody>
      </p:sp>
      <p:pic>
        <p:nvPicPr>
          <p:cNvPr id="132101" name="Picture 7" descr="C:\Users\전민정\AppData\Local\Microsoft\Windows\Temporary Internet Files\Content.IE5\JUVR4XJ7\MPj0414064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714625"/>
            <a:ext cx="5254625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102" name="TextBox 8"/>
          <p:cNvSpPr txBox="1">
            <a:spLocks noChangeArrowheads="1"/>
          </p:cNvSpPr>
          <p:nvPr/>
        </p:nvSpPr>
        <p:spPr bwMode="auto">
          <a:xfrm>
            <a:off x="714375" y="2147888"/>
            <a:ext cx="70723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/>
            <a:r>
              <a:rPr lang="ko-KR" altLang="en-US">
                <a:latin typeface="HY궁서B" pitchFamily="18" charset="-127"/>
                <a:ea typeface="HY궁서B" pitchFamily="18" charset="-127"/>
              </a:rPr>
              <a:t>낭만적 아이러니는 </a:t>
            </a:r>
            <a:endParaRPr lang="en-US" altLang="ko-KR">
              <a:latin typeface="HY궁서B" pitchFamily="18" charset="-127"/>
              <a:ea typeface="HY궁서B" pitchFamily="18" charset="-127"/>
            </a:endParaRPr>
          </a:p>
          <a:p>
            <a:pPr latinLnBrk="0"/>
            <a:r>
              <a:rPr lang="ko-KR" altLang="en-US" sz="2000" b="1">
                <a:latin typeface="HY궁서B" pitchFamily="18" charset="-127"/>
                <a:ea typeface="HY궁서B" pitchFamily="18" charset="-127"/>
              </a:rPr>
              <a:t>현실과 이상</a:t>
            </a:r>
            <a:r>
              <a:rPr lang="en-US" altLang="ko-KR" sz="2000" b="1">
                <a:latin typeface="HY궁서B" pitchFamily="18" charset="-127"/>
                <a:ea typeface="HY궁서B" pitchFamily="18" charset="-127"/>
              </a:rPr>
              <a:t>, </a:t>
            </a:r>
            <a:r>
              <a:rPr lang="ko-KR" altLang="en-US" sz="2000" b="1">
                <a:latin typeface="HY궁서B" pitchFamily="18" charset="-127"/>
                <a:ea typeface="HY궁서B" pitchFamily="18" charset="-127"/>
              </a:rPr>
              <a:t>영원과 유한</a:t>
            </a:r>
            <a:r>
              <a:rPr lang="en-US" altLang="ko-KR" sz="2000" b="1">
                <a:latin typeface="HY궁서B" pitchFamily="18" charset="-127"/>
                <a:ea typeface="HY궁서B" pitchFamily="18" charset="-127"/>
              </a:rPr>
              <a:t>, </a:t>
            </a:r>
            <a:r>
              <a:rPr lang="ko-KR" altLang="en-US" sz="2000" b="1">
                <a:latin typeface="HY궁서B" pitchFamily="18" charset="-127"/>
                <a:ea typeface="HY궁서B" pitchFamily="18" charset="-127"/>
              </a:rPr>
              <a:t>신성과 세속</a:t>
            </a:r>
            <a:r>
              <a:rPr lang="en-US" altLang="ko-KR" sz="2000" b="1">
                <a:latin typeface="HY궁서B" pitchFamily="18" charset="-127"/>
                <a:ea typeface="HY궁서B" pitchFamily="18" charset="-127"/>
              </a:rPr>
              <a:t>, </a:t>
            </a:r>
            <a:r>
              <a:rPr lang="ko-KR" altLang="en-US" sz="2000" b="1">
                <a:latin typeface="HY궁서B" pitchFamily="18" charset="-127"/>
                <a:ea typeface="HY궁서B" pitchFamily="18" charset="-127"/>
              </a:rPr>
              <a:t>감성과 이성 등의 </a:t>
            </a:r>
            <a:endParaRPr lang="en-US" altLang="ko-KR" sz="2000" b="1">
              <a:latin typeface="HY궁서B" pitchFamily="18" charset="-127"/>
              <a:ea typeface="HY궁서B" pitchFamily="18" charset="-127"/>
            </a:endParaRPr>
          </a:p>
          <a:p>
            <a:pPr latinLnBrk="0"/>
            <a:r>
              <a:rPr lang="en-US" altLang="ko-KR" b="1">
                <a:latin typeface="HY궁서B" pitchFamily="18" charset="-127"/>
                <a:ea typeface="HY궁서B" pitchFamily="18" charset="-127"/>
              </a:rPr>
              <a:t>                                                           </a:t>
            </a:r>
            <a:r>
              <a:rPr lang="ko-KR" altLang="en-US">
                <a:solidFill>
                  <a:srgbClr val="C00000"/>
                </a:solidFill>
                <a:latin typeface="HY궁서B" pitchFamily="18" charset="-127"/>
                <a:ea typeface="HY궁서B" pitchFamily="18" charset="-127"/>
              </a:rPr>
              <a:t>대립적 관계에서 발생</a:t>
            </a:r>
          </a:p>
        </p:txBody>
      </p:sp>
      <p:sp>
        <p:nvSpPr>
          <p:cNvPr id="132103" name="TextBox 9"/>
          <p:cNvSpPr txBox="1">
            <a:spLocks noChangeArrowheads="1"/>
          </p:cNvSpPr>
          <p:nvPr/>
        </p:nvSpPr>
        <p:spPr bwMode="auto">
          <a:xfrm>
            <a:off x="5000625" y="4714875"/>
            <a:ext cx="37861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>
                <a:solidFill>
                  <a:srgbClr val="C00000"/>
                </a:solidFill>
                <a:latin typeface="HY궁서B" pitchFamily="18" charset="-127"/>
                <a:ea typeface="HY궁서B" pitchFamily="18" charset="-127"/>
              </a:rPr>
              <a:t>이상적인 것에 대한 동경</a:t>
            </a:r>
            <a:r>
              <a:rPr lang="ko-KR" altLang="en-US">
                <a:latin typeface="HY궁서B" pitchFamily="18" charset="-127"/>
                <a:ea typeface="HY궁서B" pitchFamily="18" charset="-127"/>
              </a:rPr>
              <a:t>과 </a:t>
            </a:r>
            <a:r>
              <a:rPr lang="ko-KR" altLang="en-US">
                <a:solidFill>
                  <a:srgbClr val="C00000"/>
                </a:solidFill>
                <a:latin typeface="HY궁서B" pitchFamily="18" charset="-127"/>
                <a:ea typeface="HY궁서B" pitchFamily="18" charset="-127"/>
              </a:rPr>
              <a:t>필연적인 좌절</a:t>
            </a:r>
            <a:r>
              <a:rPr lang="ko-KR" altLang="en-US">
                <a:latin typeface="HY궁서B" pitchFamily="18" charset="-127"/>
                <a:ea typeface="HY궁서B" pitchFamily="18" charset="-127"/>
              </a:rPr>
              <a:t>을 노래함으로써</a:t>
            </a:r>
            <a:endParaRPr lang="ko-KR" altLang="en-US">
              <a:solidFill>
                <a:srgbClr val="C00000"/>
              </a:solidFill>
              <a:latin typeface="HY궁서B" pitchFamily="18" charset="-127"/>
              <a:ea typeface="HY궁서B" pitchFamily="18" charset="-127"/>
            </a:endParaRPr>
          </a:p>
        </p:txBody>
      </p:sp>
      <p:sp>
        <p:nvSpPr>
          <p:cNvPr id="132104" name="TextBox 11"/>
          <p:cNvSpPr txBox="1">
            <a:spLocks noChangeArrowheads="1"/>
          </p:cNvSpPr>
          <p:nvPr/>
        </p:nvSpPr>
        <p:spPr bwMode="auto">
          <a:xfrm>
            <a:off x="4000500" y="5648325"/>
            <a:ext cx="4857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>
                <a:latin typeface="HY궁서B" pitchFamily="18" charset="-127"/>
                <a:ea typeface="HY궁서B" pitchFamily="18" charset="-127"/>
              </a:rPr>
              <a:t>인간의 </a:t>
            </a:r>
            <a:r>
              <a:rPr lang="ko-KR" altLang="en-US">
                <a:solidFill>
                  <a:srgbClr val="C00000"/>
                </a:solidFill>
                <a:latin typeface="HY궁서B" pitchFamily="18" charset="-127"/>
                <a:ea typeface="HY궁서B" pitchFamily="18" charset="-127"/>
              </a:rPr>
              <a:t>존재론적 한계</a:t>
            </a:r>
            <a:r>
              <a:rPr lang="ko-KR" altLang="en-US">
                <a:latin typeface="HY궁서B" pitchFamily="18" charset="-127"/>
                <a:ea typeface="HY궁서B" pitchFamily="18" charset="-127"/>
              </a:rPr>
              <a:t>나 </a:t>
            </a:r>
            <a:endParaRPr lang="en-US" altLang="ko-KR">
              <a:latin typeface="HY궁서B" pitchFamily="18" charset="-127"/>
              <a:ea typeface="HY궁서B" pitchFamily="18" charset="-127"/>
            </a:endParaRPr>
          </a:p>
          <a:p>
            <a:pPr latinLnBrk="0">
              <a:lnSpc>
                <a:spcPct val="150000"/>
              </a:lnSpc>
            </a:pPr>
            <a:r>
              <a:rPr lang="ko-KR" altLang="en-US">
                <a:latin typeface="HY궁서B" pitchFamily="18" charset="-127"/>
                <a:ea typeface="HY궁서B" pitchFamily="18" charset="-127"/>
              </a:rPr>
              <a:t>이상에의 </a:t>
            </a:r>
            <a:r>
              <a:rPr lang="ko-KR" altLang="en-US">
                <a:solidFill>
                  <a:srgbClr val="C00000"/>
                </a:solidFill>
                <a:latin typeface="HY궁서B" pitchFamily="18" charset="-127"/>
                <a:ea typeface="HY궁서B" pitchFamily="18" charset="-127"/>
              </a:rPr>
              <a:t>좌절</a:t>
            </a:r>
            <a:r>
              <a:rPr lang="ko-KR" altLang="en-US">
                <a:latin typeface="HY궁서B" pitchFamily="18" charset="-127"/>
                <a:ea typeface="HY궁서B" pitchFamily="18" charset="-127"/>
              </a:rPr>
              <a:t>을 표출하는 것을 목적으로 함</a:t>
            </a:r>
            <a:endParaRPr lang="ko-KR" altLang="en-US">
              <a:solidFill>
                <a:srgbClr val="C00000"/>
              </a:solidFill>
              <a:latin typeface="HY궁서B" pitchFamily="18" charset="-127"/>
              <a:ea typeface="HY궁서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988</Words>
  <Application>Microsoft Office PowerPoint</Application>
  <PresentationFormat>화면 슬라이드 쇼(4:3)</PresentationFormat>
  <Paragraphs>166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양혜경 교수와 함께하는 재미있는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양혜경 교수와 함께하는 재미있는</dc:title>
  <dc:creator>home</dc:creator>
  <cp:lastModifiedBy>home</cp:lastModifiedBy>
  <cp:revision>12</cp:revision>
  <dcterms:created xsi:type="dcterms:W3CDTF">2011-12-15T04:53:30Z</dcterms:created>
  <dcterms:modified xsi:type="dcterms:W3CDTF">2011-12-15T05:29:28Z</dcterms:modified>
</cp:coreProperties>
</file>