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E9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CE64B-581B-4F40-B1B9-46AF1FBF84B8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939CE-B8F2-40B9-B923-FFD38CF31B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39CE-B8F2-40B9-B923-FFD38CF31BDA}" type="slidenum">
              <a:rPr lang="ko-KR" altLang="en-US" smtClean="0"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9E3D-7D20-4A8C-B76B-E311508B800F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3EDD-C160-4F0D-ABD7-30431BEB62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9E3D-7D20-4A8C-B76B-E311508B800F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3EDD-C160-4F0D-ABD7-30431BEB62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9E3D-7D20-4A8C-B76B-E311508B800F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3EDD-C160-4F0D-ABD7-30431BEB62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9E3D-7D20-4A8C-B76B-E311508B800F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3EDD-C160-4F0D-ABD7-30431BEB62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9E3D-7D20-4A8C-B76B-E311508B800F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3EDD-C160-4F0D-ABD7-30431BEB62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9E3D-7D20-4A8C-B76B-E311508B800F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3EDD-C160-4F0D-ABD7-30431BEB62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9E3D-7D20-4A8C-B76B-E311508B800F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3EDD-C160-4F0D-ABD7-30431BEB62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9E3D-7D20-4A8C-B76B-E311508B800F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3EDD-C160-4F0D-ABD7-30431BEB62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9E3D-7D20-4A8C-B76B-E311508B800F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3EDD-C160-4F0D-ABD7-30431BEB62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9E3D-7D20-4A8C-B76B-E311508B800F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3EDD-C160-4F0D-ABD7-30431BEB62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9E3D-7D20-4A8C-B76B-E311508B800F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3EDD-C160-4F0D-ABD7-30431BEB62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F9E3D-7D20-4A8C-B76B-E311508B800F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D3EDD-C160-4F0D-ABD7-30431BEB62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C:\Users\전민정\Desktop\wizdata_726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9225" y="2409825"/>
            <a:ext cx="64547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00063" y="714375"/>
            <a:ext cx="6286500" cy="571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just" eaLnBrk="1" hangingPunct="1"/>
            <a:r>
              <a:rPr lang="ko-KR" altLang="en-US" sz="320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양혜경 교수</a:t>
            </a:r>
            <a:r>
              <a:rPr lang="ko-KR" altLang="en-US" sz="3200" smtClean="0">
                <a:latin typeface="HY바다L" pitchFamily="18" charset="-127"/>
                <a:ea typeface="HY바다L" pitchFamily="18" charset="-127"/>
              </a:rPr>
              <a:t>와 함께하는 재미있는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25" y="1130300"/>
            <a:ext cx="4429125" cy="1227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ko-KR" altLang="en-US" sz="6600" b="1" kern="0" dirty="0">
                <a:solidFill>
                  <a:srgbClr val="0070C0"/>
                </a:solidFill>
                <a:latin typeface="HY바다L" pitchFamily="18" charset="-127"/>
                <a:ea typeface="HY바다L" pitchFamily="18" charset="-127"/>
                <a:cs typeface="+mj-cs"/>
              </a:rPr>
              <a:t>현</a:t>
            </a:r>
            <a:r>
              <a:rPr lang="ko-KR" altLang="en-US" sz="2800" b="1" kern="0" dirty="0">
                <a:solidFill>
                  <a:srgbClr val="0070C0"/>
                </a:solidFill>
                <a:latin typeface="HY바다L" pitchFamily="18" charset="-127"/>
                <a:ea typeface="HY바다L" pitchFamily="18" charset="-127"/>
                <a:cs typeface="+mj-cs"/>
              </a:rPr>
              <a:t> </a:t>
            </a:r>
            <a:r>
              <a:rPr lang="ko-KR" altLang="en-US" sz="6600" b="1" kern="0" dirty="0">
                <a:solidFill>
                  <a:srgbClr val="0070C0"/>
                </a:solidFill>
                <a:latin typeface="HY바다L" pitchFamily="18" charset="-127"/>
                <a:ea typeface="HY바다L" pitchFamily="18" charset="-127"/>
                <a:cs typeface="+mj-cs"/>
              </a:rPr>
              <a:t>대</a:t>
            </a:r>
            <a:r>
              <a:rPr lang="ko-KR" altLang="en-US" sz="2800" b="1" kern="0" dirty="0">
                <a:solidFill>
                  <a:srgbClr val="0070C0"/>
                </a:solidFill>
                <a:latin typeface="HY바다L" pitchFamily="18" charset="-127"/>
                <a:ea typeface="HY바다L" pitchFamily="18" charset="-127"/>
                <a:cs typeface="+mj-cs"/>
              </a:rPr>
              <a:t> </a:t>
            </a:r>
            <a:r>
              <a:rPr lang="ko-KR" altLang="en-US" sz="6600" b="1" kern="0" dirty="0">
                <a:solidFill>
                  <a:srgbClr val="0070C0"/>
                </a:solidFill>
                <a:latin typeface="HY바다L" pitchFamily="18" charset="-127"/>
                <a:ea typeface="HY바다L" pitchFamily="18" charset="-127"/>
                <a:cs typeface="+mj-cs"/>
              </a:rPr>
              <a:t>시</a:t>
            </a:r>
            <a:r>
              <a:rPr lang="ko-KR" altLang="en-US" sz="2800" b="1" kern="0" dirty="0">
                <a:solidFill>
                  <a:srgbClr val="0070C0"/>
                </a:solidFill>
                <a:latin typeface="HY바다L" pitchFamily="18" charset="-127"/>
                <a:ea typeface="HY바다L" pitchFamily="18" charset="-127"/>
                <a:cs typeface="+mj-cs"/>
              </a:rPr>
              <a:t> </a:t>
            </a:r>
            <a:r>
              <a:rPr lang="ko-KR" altLang="en-US" sz="6600" b="1" kern="0" dirty="0" err="1">
                <a:solidFill>
                  <a:srgbClr val="0070C0"/>
                </a:solidFill>
                <a:latin typeface="HY바다L" pitchFamily="18" charset="-127"/>
                <a:ea typeface="HY바다L" pitchFamily="18" charset="-127"/>
                <a:cs typeface="+mj-cs"/>
              </a:rPr>
              <a:t>론</a:t>
            </a:r>
            <a:endParaRPr lang="ko-KR" altLang="en-US" sz="6600" b="1" kern="0" dirty="0">
              <a:solidFill>
                <a:srgbClr val="0070C0"/>
              </a:solidFill>
              <a:latin typeface="HY바다L" pitchFamily="18" charset="-127"/>
              <a:ea typeface="HY바다L" pitchFamily="18" charset="-127"/>
              <a:cs typeface="+mj-cs"/>
            </a:endParaRPr>
          </a:p>
        </p:txBody>
      </p:sp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-14288" y="5700713"/>
            <a:ext cx="3514726" cy="1157287"/>
            <a:chOff x="-14076" y="5700156"/>
            <a:chExt cx="3514506" cy="1157844"/>
          </a:xfrm>
        </p:grpSpPr>
        <p:pic>
          <p:nvPicPr>
            <p:cNvPr id="25606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62173" y="5700156"/>
              <a:ext cx="738257" cy="1157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08" y="5700156"/>
              <a:ext cx="738257" cy="1157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7422" y="5700156"/>
              <a:ext cx="738257" cy="1157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4902" y="5700156"/>
              <a:ext cx="738257" cy="1157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9261" y="5700156"/>
              <a:ext cx="738257" cy="1157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4076" y="5700156"/>
              <a:ext cx="738257" cy="1157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500166" y="2786058"/>
            <a:ext cx="6143668" cy="52322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HY바다M" pitchFamily="18" charset="-127"/>
                <a:ea typeface="HY바다M" pitchFamily="18" charset="-127"/>
              </a:rPr>
              <a:t>3</a:t>
            </a:r>
            <a:r>
              <a:rPr lang="ko-KR" altLang="en-US" sz="2800" dirty="0" smtClean="0">
                <a:latin typeface="HY바다M" pitchFamily="18" charset="-127"/>
                <a:ea typeface="HY바다M" pitchFamily="18" charset="-127"/>
              </a:rPr>
              <a:t>주차</a:t>
            </a:r>
            <a:r>
              <a:rPr lang="en-US" altLang="ko-KR" sz="2800" dirty="0" smtClean="0">
                <a:latin typeface="HY바다M" pitchFamily="18" charset="-127"/>
                <a:ea typeface="HY바다M" pitchFamily="18" charset="-127"/>
              </a:rPr>
              <a:t>. </a:t>
            </a:r>
            <a:r>
              <a:rPr lang="ko-KR" altLang="en-US" sz="2800" dirty="0" smtClean="0">
                <a:latin typeface="HY바다M" pitchFamily="18" charset="-127"/>
                <a:ea typeface="HY바다M" pitchFamily="18" charset="-127"/>
              </a:rPr>
              <a:t>시의 유형</a:t>
            </a:r>
            <a:endParaRPr lang="ko-KR" altLang="en-US" sz="2800" dirty="0"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500063" y="2143125"/>
            <a:ext cx="8215312" cy="1071563"/>
          </a:xfrm>
          <a:prstGeom prst="roundRect">
            <a:avLst>
              <a:gd name="adj" fmla="val 2849"/>
            </a:avLst>
          </a:prstGeom>
          <a:solidFill>
            <a:srgbClr val="FFCC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다다이즘</a:t>
            </a:r>
            <a:r>
              <a:rPr lang="en-US" altLang="ko-KR" b="1" dirty="0">
                <a:solidFill>
                  <a:srgbClr val="000000"/>
                </a:solidFill>
              </a:rPr>
              <a:t>, </a:t>
            </a:r>
            <a:r>
              <a:rPr lang="ko-KR" altLang="en-US" b="1" dirty="0" err="1">
                <a:solidFill>
                  <a:srgbClr val="000000"/>
                </a:solidFill>
              </a:rPr>
              <a:t>쉬르리얼리즘</a:t>
            </a:r>
            <a:r>
              <a:rPr lang="en-US" altLang="ko-KR" b="1" dirty="0">
                <a:solidFill>
                  <a:srgbClr val="000000"/>
                </a:solidFill>
              </a:rPr>
              <a:t>, </a:t>
            </a:r>
            <a:r>
              <a:rPr lang="ko-KR" altLang="en-US" b="1" dirty="0">
                <a:solidFill>
                  <a:srgbClr val="000000"/>
                </a:solidFill>
              </a:rPr>
              <a:t>미래파</a:t>
            </a:r>
            <a:r>
              <a:rPr lang="ko-KR" altLang="en-US" dirty="0">
                <a:solidFill>
                  <a:srgbClr val="000000"/>
                </a:solidFill>
              </a:rPr>
              <a:t> 등의 </a:t>
            </a:r>
            <a:r>
              <a:rPr lang="ko-KR" altLang="en-US" b="1" dirty="0">
                <a:solidFill>
                  <a:srgbClr val="000000"/>
                </a:solidFill>
              </a:rPr>
              <a:t>실험적인 문학운동</a:t>
            </a:r>
            <a:r>
              <a:rPr lang="ko-KR" altLang="en-US" dirty="0">
                <a:solidFill>
                  <a:srgbClr val="000000"/>
                </a:solidFill>
              </a:rPr>
              <a:t>은 </a:t>
            </a:r>
            <a:endParaRPr lang="en-US" altLang="ko-KR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ko-KR" altLang="en-US" dirty="0">
                <a:solidFill>
                  <a:srgbClr val="000000"/>
                </a:solidFill>
              </a:rPr>
              <a:t>서정시의 </a:t>
            </a:r>
            <a:r>
              <a:rPr lang="ko-KR" altLang="en-US" b="1" dirty="0">
                <a:solidFill>
                  <a:srgbClr val="333399"/>
                </a:solidFill>
              </a:rPr>
              <a:t>전통적인 관습이나 규범을 해체</a:t>
            </a:r>
            <a:r>
              <a:rPr lang="ko-KR" altLang="en-US" dirty="0">
                <a:solidFill>
                  <a:srgbClr val="000000"/>
                </a:solidFill>
              </a:rPr>
              <a:t>하여 산문화 경향을 극단적으로 추구하였는데 이 시 역시 이러한 사조를 반영한 것이라 할 수 있다</a:t>
            </a:r>
            <a:r>
              <a:rPr lang="en-US" altLang="ko-KR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1) </a:t>
            </a:r>
            <a:r>
              <a:rPr lang="ko-KR" altLang="en-US" b="1">
                <a:solidFill>
                  <a:srgbClr val="0070C0"/>
                </a:solidFill>
              </a:rPr>
              <a:t>형식에 의한 구분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428625" y="1214438"/>
            <a:ext cx="8286750" cy="78581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      초현실주의적 기법을 통해 </a:t>
            </a:r>
            <a:endParaRPr lang="en-US" altLang="ko-KR" sz="2500" dirty="0">
              <a:solidFill>
                <a:srgbClr val="333399"/>
              </a:solidFill>
              <a:latin typeface="HY강B" pitchFamily="18" charset="-127"/>
              <a:ea typeface="HY강B" pitchFamily="18" charset="-127"/>
            </a:endParaRPr>
          </a:p>
          <a:p>
            <a:pPr algn="just">
              <a:defRPr/>
            </a:pPr>
            <a:r>
              <a:rPr lang="en-US" altLang="ko-KR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                   </a:t>
            </a: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의식의 흐름을 </a:t>
            </a:r>
            <a:r>
              <a:rPr lang="ko-KR" altLang="en-US" sz="2500" dirty="0" err="1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자동기술법으로</a:t>
            </a: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 서술한 것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00063" y="3357563"/>
            <a:ext cx="8215312" cy="1571625"/>
          </a:xfrm>
          <a:prstGeom prst="roundRect">
            <a:avLst>
              <a:gd name="adj" fmla="val 2849"/>
            </a:avLst>
          </a:prstGeom>
          <a:solidFill>
            <a:srgbClr val="FFCC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ko-KR" altLang="en-US" dirty="0">
                <a:solidFill>
                  <a:srgbClr val="000000"/>
                </a:solidFill>
              </a:rPr>
              <a:t>즉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b="1" dirty="0">
                <a:solidFill>
                  <a:srgbClr val="333399"/>
                </a:solidFill>
              </a:rPr>
              <a:t>분열된 인간의 삶은 명증한 논리로 설명할 수 없다</a:t>
            </a:r>
            <a:r>
              <a:rPr lang="ko-KR" altLang="en-US" dirty="0">
                <a:solidFill>
                  <a:srgbClr val="000000"/>
                </a:solidFill>
              </a:rPr>
              <a:t>는 딜레마를 반영하였다는 것이다</a:t>
            </a:r>
            <a:r>
              <a:rPr lang="en-US" altLang="ko-KR" dirty="0">
                <a:solidFill>
                  <a:srgbClr val="000000"/>
                </a:solidFill>
              </a:rPr>
              <a:t>. </a:t>
            </a:r>
            <a:r>
              <a:rPr lang="ko-KR" altLang="en-US" dirty="0">
                <a:solidFill>
                  <a:srgbClr val="000000"/>
                </a:solidFill>
              </a:rPr>
              <a:t>이는 곧바로 </a:t>
            </a:r>
            <a:r>
              <a:rPr lang="ko-KR" altLang="en-US" b="1" dirty="0">
                <a:solidFill>
                  <a:srgbClr val="333399"/>
                </a:solidFill>
              </a:rPr>
              <a:t>형식의 해체</a:t>
            </a:r>
            <a:r>
              <a:rPr lang="ko-KR" altLang="en-US" dirty="0">
                <a:solidFill>
                  <a:srgbClr val="000000"/>
                </a:solidFill>
              </a:rPr>
              <a:t>를 가져왔고 </a:t>
            </a:r>
            <a:r>
              <a:rPr lang="ko-KR" altLang="en-US" b="1" dirty="0">
                <a:solidFill>
                  <a:srgbClr val="333399"/>
                </a:solidFill>
              </a:rPr>
              <a:t>시가 산문화되는 원인으로 작용</a:t>
            </a:r>
            <a:r>
              <a:rPr lang="ko-KR" altLang="en-US" dirty="0">
                <a:solidFill>
                  <a:srgbClr val="000000"/>
                </a:solidFill>
              </a:rPr>
              <a:t>했다</a:t>
            </a:r>
            <a:r>
              <a:rPr lang="en-US" altLang="ko-KR" dirty="0">
                <a:solidFill>
                  <a:srgbClr val="000000"/>
                </a:solidFill>
              </a:rPr>
              <a:t>. </a:t>
            </a:r>
            <a:r>
              <a:rPr lang="ko-KR" altLang="en-US" b="1" dirty="0">
                <a:solidFill>
                  <a:srgbClr val="C00000"/>
                </a:solidFill>
              </a:rPr>
              <a:t>띄어쓰기의 무시</a:t>
            </a:r>
            <a:r>
              <a:rPr lang="ko-KR" altLang="en-US" dirty="0">
                <a:solidFill>
                  <a:srgbClr val="000000"/>
                </a:solidFill>
              </a:rPr>
              <a:t>는 이처럼 </a:t>
            </a:r>
            <a:r>
              <a:rPr lang="ko-KR" altLang="en-US" b="1" dirty="0">
                <a:solidFill>
                  <a:srgbClr val="333399"/>
                </a:solidFill>
              </a:rPr>
              <a:t>단절과 연계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b="1" dirty="0">
                <a:solidFill>
                  <a:srgbClr val="333399"/>
                </a:solidFill>
              </a:rPr>
              <a:t>공포와 광기</a:t>
            </a:r>
            <a:r>
              <a:rPr lang="ko-KR" altLang="en-US" dirty="0">
                <a:solidFill>
                  <a:srgbClr val="000000"/>
                </a:solidFill>
              </a:rPr>
              <a:t> 등을 불분명하게 드러내는데 효과적인 방법이었던 것이다</a:t>
            </a:r>
            <a:r>
              <a:rPr lang="en-US" altLang="ko-KR" dirty="0">
                <a:solidFill>
                  <a:srgbClr val="000000"/>
                </a:solidFill>
              </a:rPr>
              <a:t>. </a:t>
            </a:r>
            <a:r>
              <a:rPr lang="ko-KR" altLang="en-US" dirty="0">
                <a:solidFill>
                  <a:srgbClr val="000000"/>
                </a:solidFill>
              </a:rPr>
              <a:t>이상이 처했던 일제 식민치하의 공포와 불안이 이러한 시를 </a:t>
            </a:r>
            <a:r>
              <a:rPr lang="ko-KR" altLang="en-US" dirty="0" err="1">
                <a:solidFill>
                  <a:srgbClr val="000000"/>
                </a:solidFill>
              </a:rPr>
              <a:t>창작케</a:t>
            </a:r>
            <a:r>
              <a:rPr lang="ko-KR" altLang="en-US" dirty="0">
                <a:solidFill>
                  <a:srgbClr val="000000"/>
                </a:solidFill>
              </a:rPr>
              <a:t> 한 요인이었다면 지나친 확대 해석일까</a:t>
            </a:r>
            <a:r>
              <a:rPr lang="en-US" altLang="ko-KR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00063" y="5072063"/>
            <a:ext cx="8215312" cy="1285875"/>
          </a:xfrm>
          <a:prstGeom prst="roundRect">
            <a:avLst>
              <a:gd name="adj" fmla="val 2849"/>
            </a:avLst>
          </a:prstGeom>
          <a:solidFill>
            <a:srgbClr val="FFCC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ko-KR" altLang="en-US" dirty="0">
                <a:solidFill>
                  <a:srgbClr val="000000"/>
                </a:solidFill>
              </a:rPr>
              <a:t>산문시의 생성은 </a:t>
            </a:r>
            <a:r>
              <a:rPr lang="ko-KR" altLang="en-US" b="1" dirty="0">
                <a:solidFill>
                  <a:srgbClr val="000000"/>
                </a:solidFill>
              </a:rPr>
              <a:t>시인을 둘러싼 사회적 요인과 무관할 수 없다</a:t>
            </a:r>
            <a:r>
              <a:rPr lang="ko-KR" altLang="en-US" dirty="0">
                <a:solidFill>
                  <a:srgbClr val="000000"/>
                </a:solidFill>
              </a:rPr>
              <a:t>고 본다</a:t>
            </a:r>
            <a:r>
              <a:rPr lang="en-US" altLang="ko-KR" dirty="0">
                <a:solidFill>
                  <a:srgbClr val="000000"/>
                </a:solidFill>
              </a:rPr>
              <a:t>. </a:t>
            </a:r>
            <a:r>
              <a:rPr lang="ko-KR" altLang="en-US" dirty="0">
                <a:solidFill>
                  <a:srgbClr val="000000"/>
                </a:solidFill>
              </a:rPr>
              <a:t>사회는 시인에게 </a:t>
            </a:r>
            <a:r>
              <a:rPr lang="ko-KR" altLang="en-US" b="1" dirty="0">
                <a:solidFill>
                  <a:srgbClr val="333399"/>
                </a:solidFill>
              </a:rPr>
              <a:t>치열한 </a:t>
            </a:r>
            <a:r>
              <a:rPr lang="ko-KR" altLang="en-US" b="1" dirty="0" err="1">
                <a:solidFill>
                  <a:srgbClr val="333399"/>
                </a:solidFill>
              </a:rPr>
              <a:t>시정신</a:t>
            </a:r>
            <a:r>
              <a:rPr lang="ko-KR" altLang="en-US" dirty="0" err="1">
                <a:solidFill>
                  <a:srgbClr val="000000"/>
                </a:solidFill>
              </a:rPr>
              <a:t>을</a:t>
            </a:r>
            <a:r>
              <a:rPr lang="ko-KR" altLang="en-US" dirty="0">
                <a:solidFill>
                  <a:srgbClr val="000000"/>
                </a:solidFill>
              </a:rPr>
              <a:t> 요구한 것이고 시인은 이에 효과적으로 응답하고자 절치부심했던 것이다</a:t>
            </a:r>
            <a:r>
              <a:rPr lang="en-US" altLang="ko-KR" dirty="0">
                <a:solidFill>
                  <a:srgbClr val="000000"/>
                </a:solidFill>
              </a:rPr>
              <a:t>. </a:t>
            </a:r>
            <a:r>
              <a:rPr lang="ko-KR" altLang="en-US" dirty="0">
                <a:solidFill>
                  <a:srgbClr val="000000"/>
                </a:solidFill>
              </a:rPr>
              <a:t>이때 </a:t>
            </a:r>
            <a:r>
              <a:rPr lang="ko-KR" altLang="en-US" dirty="0" err="1">
                <a:solidFill>
                  <a:srgbClr val="000000"/>
                </a:solidFill>
              </a:rPr>
              <a:t>단형의</a:t>
            </a:r>
            <a:r>
              <a:rPr lang="ko-KR" altLang="en-US" dirty="0">
                <a:solidFill>
                  <a:srgbClr val="000000"/>
                </a:solidFill>
              </a:rPr>
              <a:t> 서정시로는 담을 수 없는 내용을 보다 외연화하기 위해서는 </a:t>
            </a:r>
            <a:r>
              <a:rPr lang="ko-KR" altLang="en-US" b="1" dirty="0">
                <a:solidFill>
                  <a:srgbClr val="333399"/>
                </a:solidFill>
              </a:rPr>
              <a:t>장형의 양식이 요청</a:t>
            </a:r>
            <a:r>
              <a:rPr lang="ko-KR" altLang="en-US" dirty="0">
                <a:solidFill>
                  <a:srgbClr val="000000"/>
                </a:solidFill>
              </a:rPr>
              <a:t>되었던 것이다</a:t>
            </a:r>
            <a:r>
              <a:rPr lang="en-US" altLang="ko-KR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C:\Users\전민정\Desktop\wizdata_807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2500313"/>
            <a:ext cx="2786063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04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2) </a:t>
            </a:r>
            <a:r>
              <a:rPr lang="ko-KR" altLang="en-US" b="1">
                <a:solidFill>
                  <a:srgbClr val="0070C0"/>
                </a:solidFill>
              </a:rPr>
              <a:t>경험 표현 양식에 의한 구분</a:t>
            </a:r>
          </a:p>
        </p:txBody>
      </p:sp>
      <p:pic>
        <p:nvPicPr>
          <p:cNvPr id="45060" name="Picture 4" descr="C:\Users\전민정\Desktop\wizdata_807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00313"/>
            <a:ext cx="30829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C:\Users\전민정\Desktop\wizdata_7892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500313"/>
            <a:ext cx="29622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13"/>
          <p:cNvSpPr txBox="1">
            <a:spLocks noChangeArrowheads="1"/>
          </p:cNvSpPr>
          <p:nvPr/>
        </p:nvSpPr>
        <p:spPr bwMode="auto">
          <a:xfrm>
            <a:off x="593725" y="4230688"/>
            <a:ext cx="2143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4400">
                <a:solidFill>
                  <a:srgbClr val="000000"/>
                </a:solidFill>
                <a:latin typeface="HY목각파임B" pitchFamily="18" charset="-127"/>
                <a:ea typeface="HY목각파임B" pitchFamily="18" charset="-127"/>
              </a:rPr>
              <a:t>서정시</a:t>
            </a:r>
          </a:p>
        </p:txBody>
      </p: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3429000" y="4230688"/>
            <a:ext cx="2143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4400">
                <a:solidFill>
                  <a:srgbClr val="000000"/>
                </a:solidFill>
                <a:latin typeface="HY목각파임B" pitchFamily="18" charset="-127"/>
                <a:ea typeface="HY목각파임B" pitchFamily="18" charset="-127"/>
              </a:rPr>
              <a:t>서사시</a:t>
            </a:r>
          </a:p>
        </p:txBody>
      </p:sp>
      <p:sp>
        <p:nvSpPr>
          <p:cNvPr id="45064" name="TextBox 13"/>
          <p:cNvSpPr txBox="1">
            <a:spLocks noChangeArrowheads="1"/>
          </p:cNvSpPr>
          <p:nvPr/>
        </p:nvSpPr>
        <p:spPr bwMode="auto">
          <a:xfrm>
            <a:off x="6518275" y="4230688"/>
            <a:ext cx="2143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4400">
                <a:solidFill>
                  <a:srgbClr val="000000"/>
                </a:solidFill>
                <a:latin typeface="HY목각파임B" pitchFamily="18" charset="-127"/>
                <a:ea typeface="HY목각파임B" pitchFamily="18" charset="-127"/>
              </a:rPr>
              <a:t>극시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28625" y="1214438"/>
            <a:ext cx="8286750" cy="78581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      시는 </a:t>
            </a:r>
            <a:r>
              <a:rPr lang="ko-KR" altLang="en-US" sz="2500" b="1" dirty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경험을 어떤 양식으로 표현했느냐</a:t>
            </a: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에 따라서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오른쪽 화살표 9"/>
          <p:cNvSpPr/>
          <p:nvPr/>
        </p:nvSpPr>
        <p:spPr>
          <a:xfrm>
            <a:off x="2054225" y="1957388"/>
            <a:ext cx="357188" cy="571500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90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2) </a:t>
            </a:r>
            <a:r>
              <a:rPr lang="ko-KR" altLang="en-US" b="1">
                <a:solidFill>
                  <a:srgbClr val="0070C0"/>
                </a:solidFill>
              </a:rPr>
              <a:t>경험 표현 양식에 의한 구분</a:t>
            </a:r>
            <a:r>
              <a:rPr lang="en-US" altLang="ko-KR" b="1">
                <a:solidFill>
                  <a:srgbClr val="0070C0"/>
                </a:solidFill>
              </a:rPr>
              <a:t>(</a:t>
            </a:r>
            <a:r>
              <a:rPr lang="ko-KR" altLang="en-US" b="1">
                <a:solidFill>
                  <a:srgbClr val="0070C0"/>
                </a:solidFill>
              </a:rPr>
              <a:t>서정시</a:t>
            </a:r>
            <a:r>
              <a:rPr lang="en-US" altLang="ko-KR" b="1">
                <a:solidFill>
                  <a:srgbClr val="0070C0"/>
                </a:solidFill>
              </a:rPr>
              <a:t>)</a:t>
            </a:r>
            <a:endParaRPr lang="ko-KR" altLang="en-US" b="1">
              <a:solidFill>
                <a:srgbClr val="0070C0"/>
              </a:solidFill>
            </a:endParaRP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08175"/>
            <a:ext cx="1543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598488" y="1968500"/>
            <a:ext cx="1428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800" b="1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서정시</a:t>
            </a:r>
          </a:p>
        </p:txBody>
      </p:sp>
      <p:sp>
        <p:nvSpPr>
          <p:cNvPr id="46086" name="직사각형 10"/>
          <p:cNvSpPr>
            <a:spLocks noChangeArrowheads="1"/>
          </p:cNvSpPr>
          <p:nvPr/>
        </p:nvSpPr>
        <p:spPr bwMode="auto">
          <a:xfrm>
            <a:off x="2428875" y="1935163"/>
            <a:ext cx="600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ko-KR" altLang="en-US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서정시</a:t>
            </a:r>
            <a:r>
              <a:rPr lang="en-US" altLang="ko-KR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(lyric)</a:t>
            </a:r>
            <a:r>
              <a:rPr lang="ko-KR" altLang="en-US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의 어원</a:t>
            </a:r>
            <a:r>
              <a:rPr lang="ko-KR" altLang="en-US" sz="250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은</a:t>
            </a:r>
            <a:r>
              <a:rPr lang="ko-KR" altLang="en-US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lyra</a:t>
            </a:r>
            <a:r>
              <a:rPr lang="ko-KR" altLang="en-US" sz="250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라는</a:t>
            </a:r>
            <a:r>
              <a:rPr lang="ko-KR" altLang="en-US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50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현악기에 맞추어 </a:t>
            </a:r>
            <a:r>
              <a:rPr lang="ko-KR" altLang="en-US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노래를 부르는 것</a:t>
            </a:r>
            <a:r>
              <a:rPr lang="ko-KR" altLang="en-US" sz="250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에서 비롯</a:t>
            </a:r>
          </a:p>
        </p:txBody>
      </p:sp>
      <p:pic>
        <p:nvPicPr>
          <p:cNvPr id="46087" name="Picture 9" descr="C:\Users\전민정\AppData\Local\Microsoft\Windows\Temporary Internet Files\Content.IE5\SYGZ7C8G\MCj042882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286125"/>
            <a:ext cx="31019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428625" y="1071563"/>
            <a:ext cx="8286750" cy="78581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500" dirty="0" err="1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슈타이거가</a:t>
            </a: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 정의한 서정시의 특징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14375" y="2071688"/>
            <a:ext cx="7643813" cy="5715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 ㉠ 서정시는 음악성을 추구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14375" y="2768600"/>
            <a:ext cx="7643813" cy="585788"/>
          </a:xfrm>
          <a:prstGeom prst="rect">
            <a:avLst/>
          </a:prstGeom>
          <a:solidFill>
            <a:srgbClr val="FF99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 ㉡ 서정시는 주관적이고 사적인 체험을 표출</a:t>
            </a:r>
            <a:r>
              <a:rPr lang="en-US" altLang="ko-KR" b="1" dirty="0">
                <a:solidFill>
                  <a:srgbClr val="000000"/>
                </a:solidFill>
              </a:rPr>
              <a:t>(</a:t>
            </a:r>
            <a:r>
              <a:rPr lang="ko-KR" altLang="en-US" b="1" dirty="0">
                <a:solidFill>
                  <a:srgbClr val="000000"/>
                </a:solidFill>
              </a:rPr>
              <a:t>시인의 개성적 체험이</a:t>
            </a:r>
          </a:p>
          <a:p>
            <a:pPr>
              <a:lnSpc>
                <a:spcPct val="80000"/>
              </a:lnSpc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     보편적인 경험으로 우리에게 전달되기 때문</a:t>
            </a:r>
            <a:r>
              <a:rPr lang="en-US" altLang="ko-KR" b="1" dirty="0">
                <a:solidFill>
                  <a:srgbClr val="000000"/>
                </a:solidFill>
              </a:rPr>
              <a:t>)</a:t>
            </a:r>
            <a:endParaRPr lang="ko-KR" altLang="en-US" b="1" dirty="0">
              <a:solidFill>
                <a:srgbClr val="00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14375" y="3481388"/>
            <a:ext cx="7643813" cy="5715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 ㉢ 서정시는 자족적</a:t>
            </a:r>
            <a:r>
              <a:rPr lang="en-US" altLang="ko-KR" b="1" dirty="0">
                <a:solidFill>
                  <a:srgbClr val="000000"/>
                </a:solidFill>
              </a:rPr>
              <a:t>(</a:t>
            </a:r>
            <a:r>
              <a:rPr lang="ko-KR" altLang="en-US" b="1" dirty="0">
                <a:solidFill>
                  <a:srgbClr val="000000"/>
                </a:solidFill>
              </a:rPr>
              <a:t>시인 자신을 위해 창작</a:t>
            </a:r>
            <a:r>
              <a:rPr lang="en-US" altLang="ko-KR" b="1" dirty="0">
                <a:solidFill>
                  <a:srgbClr val="000000"/>
                </a:solidFill>
              </a:rPr>
              <a:t>)</a:t>
            </a:r>
            <a:r>
              <a:rPr lang="ko-KR" altLang="en-US" b="1" dirty="0">
                <a:solidFill>
                  <a:srgbClr val="000000"/>
                </a:solidFill>
              </a:rPr>
              <a:t>이다</a:t>
            </a:r>
            <a:r>
              <a:rPr lang="en-US" altLang="ko-KR" b="1" dirty="0">
                <a:solidFill>
                  <a:srgbClr val="000000"/>
                </a:solidFill>
              </a:rPr>
              <a:t>.</a:t>
            </a:r>
            <a:endParaRPr lang="ko-KR" altLang="en-US" b="1" dirty="0">
              <a:solidFill>
                <a:srgbClr val="00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14375" y="4178300"/>
            <a:ext cx="7643813" cy="642938"/>
          </a:xfrm>
          <a:prstGeom prst="rect">
            <a:avLst/>
          </a:prstGeom>
          <a:solidFill>
            <a:srgbClr val="33CC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 ㉣ 서정시는 </a:t>
            </a:r>
            <a:r>
              <a:rPr lang="ko-KR" altLang="en-US" b="1" dirty="0" err="1">
                <a:solidFill>
                  <a:srgbClr val="000000"/>
                </a:solidFill>
              </a:rPr>
              <a:t>회감</a:t>
            </a:r>
            <a:r>
              <a:rPr lang="en-US" altLang="ko-KR" b="1" dirty="0">
                <a:solidFill>
                  <a:srgbClr val="000000"/>
                </a:solidFill>
              </a:rPr>
              <a:t>(</a:t>
            </a:r>
            <a:r>
              <a:rPr lang="en-US" altLang="ko-KR" b="1" dirty="0" err="1">
                <a:solidFill>
                  <a:srgbClr val="000000"/>
                </a:solidFill>
              </a:rPr>
              <a:t>Erinnerung</a:t>
            </a:r>
            <a:r>
              <a:rPr lang="en-US" altLang="ko-KR" b="1" dirty="0">
                <a:solidFill>
                  <a:srgbClr val="000000"/>
                </a:solidFill>
              </a:rPr>
              <a:t>)</a:t>
            </a:r>
            <a:r>
              <a:rPr lang="ko-KR" altLang="en-US" b="1" dirty="0">
                <a:solidFill>
                  <a:srgbClr val="000000"/>
                </a:solidFill>
              </a:rPr>
              <a:t>의 상태를 지향</a:t>
            </a:r>
            <a:endParaRPr lang="en-US" altLang="ko-KR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b="1" dirty="0">
                <a:solidFill>
                  <a:srgbClr val="000000"/>
                </a:solidFill>
              </a:rPr>
              <a:t>   (</a:t>
            </a:r>
            <a:r>
              <a:rPr lang="ko-KR" altLang="en-US" b="1" dirty="0">
                <a:solidFill>
                  <a:srgbClr val="000000"/>
                </a:solidFill>
              </a:rPr>
              <a:t>시인은 자신을 둘러싼 세계를 자신의 내부정서와 상호화합 하려는 태도</a:t>
            </a:r>
            <a:r>
              <a:rPr lang="en-US" altLang="ko-KR" b="1" dirty="0">
                <a:solidFill>
                  <a:srgbClr val="000000"/>
                </a:solidFill>
              </a:rPr>
              <a:t>)</a:t>
            </a:r>
            <a:endParaRPr lang="ko-KR" altLang="en-US" b="1" dirty="0">
              <a:solidFill>
                <a:srgbClr val="0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14375" y="4946650"/>
            <a:ext cx="7643813" cy="571500"/>
          </a:xfrm>
          <a:prstGeom prst="rect">
            <a:avLst/>
          </a:prstGeom>
          <a:solidFill>
            <a:srgbClr val="0099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 ㉤ 서정시는 공감각적 </a:t>
            </a:r>
            <a:endParaRPr lang="en-US" altLang="ko-KR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b="1" dirty="0">
                <a:solidFill>
                  <a:srgbClr val="000000"/>
                </a:solidFill>
              </a:rPr>
              <a:t>     (</a:t>
            </a:r>
            <a:r>
              <a:rPr lang="ko-KR" altLang="en-US" b="1" dirty="0">
                <a:solidFill>
                  <a:srgbClr val="000000"/>
                </a:solidFill>
              </a:rPr>
              <a:t>사물과의 객관적 연관에서 어느 정도 탈피</a:t>
            </a:r>
            <a:r>
              <a:rPr lang="en-US" altLang="ko-KR" b="1" dirty="0">
                <a:solidFill>
                  <a:srgbClr val="000000"/>
                </a:solidFill>
              </a:rPr>
              <a:t>)</a:t>
            </a:r>
            <a:endParaRPr lang="ko-KR" altLang="en-US" b="1" dirty="0">
              <a:solidFill>
                <a:srgbClr val="00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14375" y="5643563"/>
            <a:ext cx="7643813" cy="571500"/>
          </a:xfrm>
          <a:prstGeom prst="rect">
            <a:avLst/>
          </a:prstGeom>
          <a:solidFill>
            <a:srgbClr val="660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 ㉥ 서정시는 </a:t>
            </a:r>
            <a:r>
              <a:rPr lang="ko-KR" altLang="en-US" b="1" dirty="0" err="1">
                <a:solidFill>
                  <a:srgbClr val="000000"/>
                </a:solidFill>
              </a:rPr>
              <a:t>단형</a:t>
            </a:r>
            <a:endParaRPr lang="en-US" altLang="ko-KR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b="1" dirty="0">
                <a:solidFill>
                  <a:srgbClr val="000000"/>
                </a:solidFill>
              </a:rPr>
              <a:t>     (</a:t>
            </a:r>
            <a:r>
              <a:rPr lang="ko-KR" altLang="en-US" b="1" dirty="0">
                <a:solidFill>
                  <a:srgbClr val="000000"/>
                </a:solidFill>
              </a:rPr>
              <a:t>영혼의 뿌리에서 순간적으로 타오르는 정조를 즉각적으로 표출</a:t>
            </a:r>
            <a:r>
              <a:rPr lang="en-US" altLang="ko-KR" b="1" dirty="0">
                <a:solidFill>
                  <a:srgbClr val="000000"/>
                </a:solidFill>
              </a:rPr>
              <a:t>)</a:t>
            </a:r>
            <a:endParaRPr lang="ko-KR" altLang="en-US" b="1" dirty="0">
              <a:solidFill>
                <a:srgbClr val="000000"/>
              </a:solidFill>
            </a:endParaRPr>
          </a:p>
        </p:txBody>
      </p:sp>
      <p:sp>
        <p:nvSpPr>
          <p:cNvPr id="47113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90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2) </a:t>
            </a:r>
            <a:r>
              <a:rPr lang="ko-KR" altLang="en-US" b="1">
                <a:solidFill>
                  <a:srgbClr val="0070C0"/>
                </a:solidFill>
              </a:rPr>
              <a:t>경험 표현 양식에 의한 구분</a:t>
            </a:r>
            <a:r>
              <a:rPr lang="en-US" altLang="ko-KR" b="1">
                <a:solidFill>
                  <a:srgbClr val="0070C0"/>
                </a:solidFill>
              </a:rPr>
              <a:t>(</a:t>
            </a:r>
            <a:r>
              <a:rPr lang="ko-KR" altLang="en-US" b="1">
                <a:solidFill>
                  <a:srgbClr val="0070C0"/>
                </a:solidFill>
              </a:rPr>
              <a:t>서정시</a:t>
            </a:r>
            <a:r>
              <a:rPr lang="en-US" altLang="ko-KR" b="1">
                <a:solidFill>
                  <a:srgbClr val="0070C0"/>
                </a:solidFill>
              </a:rPr>
              <a:t>)</a:t>
            </a:r>
            <a:endParaRPr lang="ko-KR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2500313" y="1285875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3200" b="1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소곡 </a:t>
            </a:r>
            <a:r>
              <a:rPr lang="en-US" altLang="ko-KR" sz="3200" b="1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(</a:t>
            </a:r>
            <a:r>
              <a:rPr lang="ko-KR" altLang="en-US" sz="3200" b="1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小曲</a:t>
            </a:r>
            <a:r>
              <a:rPr lang="en-US" altLang="ko-KR" sz="3200" b="1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)</a:t>
            </a:r>
            <a:endParaRPr lang="ko-KR" altLang="en-US" sz="3200" b="1">
              <a:solidFill>
                <a:srgbClr val="000000"/>
              </a:solidFill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48131" name="TextBox 6"/>
          <p:cNvSpPr txBox="1">
            <a:spLocks noChangeArrowheads="1"/>
          </p:cNvSpPr>
          <p:nvPr/>
        </p:nvSpPr>
        <p:spPr bwMode="auto">
          <a:xfrm>
            <a:off x="5643563" y="185737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b="1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박목월</a:t>
            </a:r>
          </a:p>
        </p:txBody>
      </p:sp>
      <p:sp>
        <p:nvSpPr>
          <p:cNvPr id="48132" name="TextBox 7"/>
          <p:cNvSpPr txBox="1">
            <a:spLocks noChangeArrowheads="1"/>
          </p:cNvSpPr>
          <p:nvPr/>
        </p:nvSpPr>
        <p:spPr bwMode="auto">
          <a:xfrm>
            <a:off x="2286000" y="2428875"/>
            <a:ext cx="59293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불이 켜질 무렵</a:t>
            </a:r>
          </a:p>
          <a:p>
            <a:r>
              <a:rPr lang="ko-KR" altLang="en-US" sz="3200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잠드는 바람 같은</a:t>
            </a:r>
          </a:p>
          <a:p>
            <a:r>
              <a:rPr lang="ko-KR" altLang="en-US" sz="3200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목마름</a:t>
            </a:r>
          </a:p>
          <a:p>
            <a:endParaRPr lang="ko-KR" altLang="en-US" sz="3200">
              <a:solidFill>
                <a:srgbClr val="000000"/>
              </a:solidFill>
              <a:latin typeface="HY궁서B" pitchFamily="18" charset="-127"/>
              <a:ea typeface="HY궁서B" pitchFamily="18" charset="-127"/>
            </a:endParaRPr>
          </a:p>
          <a:p>
            <a:r>
              <a:rPr lang="ko-KR" altLang="en-US" sz="3200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진실로 </a:t>
            </a:r>
          </a:p>
          <a:p>
            <a:r>
              <a:rPr lang="ko-KR" altLang="en-US" sz="3200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겨울의 해질 무렵</a:t>
            </a:r>
          </a:p>
          <a:p>
            <a:r>
              <a:rPr lang="ko-KR" altLang="en-US" sz="3200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잠드는 바람 같은</a:t>
            </a:r>
          </a:p>
          <a:p>
            <a:r>
              <a:rPr lang="ko-KR" altLang="en-US" sz="3200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적막한 명목</a:t>
            </a:r>
            <a:r>
              <a:rPr lang="en-US" altLang="ko-KR" sz="3200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(</a:t>
            </a:r>
            <a:r>
              <a:rPr lang="ko-KR" altLang="en-US" sz="3200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暝目</a:t>
            </a:r>
            <a:r>
              <a:rPr lang="en-US" altLang="ko-KR" sz="3200">
                <a:solidFill>
                  <a:srgbClr val="000000"/>
                </a:solidFill>
                <a:latin typeface="HY궁서B" pitchFamily="18" charset="-127"/>
                <a:ea typeface="HY궁서B" pitchFamily="18" charset="-127"/>
              </a:rPr>
              <a:t>)</a:t>
            </a:r>
          </a:p>
        </p:txBody>
      </p:sp>
      <p:pic>
        <p:nvPicPr>
          <p:cNvPr id="48133" name="Picture 4" descr="C:\Users\전민정\AppData\Local\Microsoft\Windows\Temporary Internet Files\Content.IE5\OYXQSQ17\MCj011083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929313" y="4500563"/>
            <a:ext cx="22860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90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2) </a:t>
            </a:r>
            <a:r>
              <a:rPr lang="ko-KR" altLang="en-US" b="1">
                <a:solidFill>
                  <a:srgbClr val="0070C0"/>
                </a:solidFill>
              </a:rPr>
              <a:t>경험 표현 양식에 의한 구분</a:t>
            </a:r>
            <a:r>
              <a:rPr lang="en-US" altLang="ko-KR" b="1">
                <a:solidFill>
                  <a:srgbClr val="0070C0"/>
                </a:solidFill>
              </a:rPr>
              <a:t>(</a:t>
            </a:r>
            <a:r>
              <a:rPr lang="ko-KR" altLang="en-US" b="1">
                <a:solidFill>
                  <a:srgbClr val="0070C0"/>
                </a:solidFill>
              </a:rPr>
              <a:t>서정시</a:t>
            </a:r>
            <a:r>
              <a:rPr lang="en-US" altLang="ko-KR" b="1">
                <a:solidFill>
                  <a:srgbClr val="0070C0"/>
                </a:solidFill>
              </a:rPr>
              <a:t>)</a:t>
            </a:r>
            <a:endParaRPr lang="ko-KR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428625" y="1071563"/>
            <a:ext cx="8286750" cy="78581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500" dirty="0" err="1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박목월의</a:t>
            </a: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「소곡 </a:t>
            </a:r>
            <a:r>
              <a:rPr lang="en-US" altLang="ko-KR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小曲</a:t>
            </a:r>
            <a:r>
              <a:rPr lang="en-US" altLang="ko-KR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)」</a:t>
            </a: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에 대한 정리①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430213" y="2000250"/>
            <a:ext cx="8285162" cy="4429125"/>
          </a:xfrm>
          <a:prstGeom prst="roundRect">
            <a:avLst>
              <a:gd name="adj" fmla="val 5039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ko-KR" altLang="en-US" dirty="0">
                <a:solidFill>
                  <a:srgbClr val="000000"/>
                </a:solidFill>
              </a:rPr>
              <a:t> </a:t>
            </a:r>
            <a:r>
              <a:rPr lang="ko-KR" altLang="en-US" sz="2000" dirty="0">
                <a:solidFill>
                  <a:srgbClr val="000000"/>
                </a:solidFill>
              </a:rPr>
              <a:t>그야말로 제목에 </a:t>
            </a:r>
            <a:r>
              <a:rPr lang="ko-KR" altLang="en-US" sz="2000" dirty="0" err="1">
                <a:solidFill>
                  <a:srgbClr val="000000"/>
                </a:solidFill>
              </a:rPr>
              <a:t>걸맞는</a:t>
            </a:r>
            <a:r>
              <a:rPr lang="ko-KR" altLang="en-US" sz="2000" dirty="0">
                <a:solidFill>
                  <a:srgbClr val="000000"/>
                </a:solidFill>
              </a:rPr>
              <a:t> 짧은 분량의 작품이다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그러나 이는 어디까지나 분량이 짧다는 것이지 작품이 간직한 세계의 깊이가 결코 작거나 적은 것이 아니라는 사실에 유의해야 한다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 err="1">
                <a:solidFill>
                  <a:srgbClr val="000000"/>
                </a:solidFill>
              </a:rPr>
              <a:t>단형의</a:t>
            </a:r>
            <a:r>
              <a:rPr lang="ko-KR" altLang="en-US" sz="2000" dirty="0">
                <a:solidFill>
                  <a:srgbClr val="000000"/>
                </a:solidFill>
              </a:rPr>
              <a:t> 분량에 녹아있는 숨겨진 깊이와 넓이는 실로 무한한 것이다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하루를 마감하는 저녁</a:t>
            </a:r>
            <a:r>
              <a:rPr lang="en-US" altLang="ko-KR" sz="2000" dirty="0">
                <a:solidFill>
                  <a:srgbClr val="000000"/>
                </a:solidFill>
              </a:rPr>
              <a:t>,</a:t>
            </a:r>
            <a:r>
              <a:rPr lang="ko-KR" altLang="en-US" sz="2000" dirty="0">
                <a:solidFill>
                  <a:srgbClr val="000000"/>
                </a:solidFill>
              </a:rPr>
              <a:t> 그리고 계절은 겨울이다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날은 시나브로 저물고 한 두 집 창 틈으로 불빛이 어둠을 밝히기 시작한다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혹은 바로 순간이다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저녁 해는 이미 서산으로 제 모습을 감추었을 테고 어둠은 소리도 없이 코 앞에 와 있다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사계 중 끝 절기인 겨울</a:t>
            </a:r>
            <a:r>
              <a:rPr lang="en-US" altLang="ko-KR" sz="2000" dirty="0">
                <a:solidFill>
                  <a:srgbClr val="000000"/>
                </a:solidFill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</a:rPr>
              <a:t>그리고 하루의 마감인 저녁</a:t>
            </a:r>
            <a:r>
              <a:rPr lang="en-US" altLang="ko-KR" sz="2000" dirty="0">
                <a:solidFill>
                  <a:srgbClr val="000000"/>
                </a:solidFill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</a:rPr>
              <a:t>시인은 ‘진실로 </a:t>
            </a:r>
            <a:r>
              <a:rPr lang="en-US" altLang="ko-KR" sz="2000" dirty="0">
                <a:solidFill>
                  <a:srgbClr val="000000"/>
                </a:solidFill>
              </a:rPr>
              <a:t>/ </a:t>
            </a:r>
            <a:r>
              <a:rPr lang="ko-KR" altLang="en-US" sz="2000" dirty="0">
                <a:solidFill>
                  <a:srgbClr val="000000"/>
                </a:solidFill>
              </a:rPr>
              <a:t>겨울의 해질 무렵’이라고 거듭 강조한다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겨울이라는 계절과 해질 무렵이라는 시간이 주는 강박은 삶의 종착지에서 느끼는 불안과 허무를 자연스럽게 환기한다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이를 확대하면 두렵기만한 죽음과의 대면까지 생각하게 할 것이다</a:t>
            </a:r>
            <a:r>
              <a:rPr lang="en-US" altLang="ko-KR" sz="2000" dirty="0">
                <a:solidFill>
                  <a:srgbClr val="000000"/>
                </a:solidFill>
              </a:rPr>
              <a:t>.</a:t>
            </a:r>
            <a:endParaRPr lang="ko-KR" altLang="en-US" sz="2000" dirty="0">
              <a:solidFill>
                <a:srgbClr val="000000"/>
              </a:solidFill>
            </a:endParaRPr>
          </a:p>
        </p:txBody>
      </p:sp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90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2) </a:t>
            </a:r>
            <a:r>
              <a:rPr lang="ko-KR" altLang="en-US" b="1">
                <a:solidFill>
                  <a:srgbClr val="0070C0"/>
                </a:solidFill>
              </a:rPr>
              <a:t>경험 표현 양식에 의한 구분</a:t>
            </a:r>
            <a:r>
              <a:rPr lang="en-US" altLang="ko-KR" b="1">
                <a:solidFill>
                  <a:srgbClr val="0070C0"/>
                </a:solidFill>
              </a:rPr>
              <a:t>(</a:t>
            </a:r>
            <a:r>
              <a:rPr lang="ko-KR" altLang="en-US" b="1">
                <a:solidFill>
                  <a:srgbClr val="0070C0"/>
                </a:solidFill>
              </a:rPr>
              <a:t>서정시</a:t>
            </a:r>
            <a:r>
              <a:rPr lang="en-US" altLang="ko-KR" b="1">
                <a:solidFill>
                  <a:srgbClr val="0070C0"/>
                </a:solidFill>
              </a:rPr>
              <a:t>)</a:t>
            </a:r>
            <a:endParaRPr lang="ko-KR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428625" y="1071563"/>
            <a:ext cx="8286750" cy="78581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500" dirty="0" err="1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박목월의</a:t>
            </a: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「소곡 </a:t>
            </a:r>
            <a:r>
              <a:rPr lang="en-US" altLang="ko-KR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小曲</a:t>
            </a:r>
            <a:r>
              <a:rPr lang="en-US" altLang="ko-KR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)」</a:t>
            </a: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에 대한 정리②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430213" y="2000250"/>
            <a:ext cx="8285162" cy="4429125"/>
          </a:xfrm>
          <a:prstGeom prst="roundRect">
            <a:avLst>
              <a:gd name="adj" fmla="val 5039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ko-KR" altLang="en-US" dirty="0">
                <a:solidFill>
                  <a:srgbClr val="000000"/>
                </a:solidFill>
              </a:rPr>
              <a:t> </a:t>
            </a:r>
            <a:r>
              <a:rPr lang="ko-KR" altLang="en-US" sz="2000" dirty="0">
                <a:solidFill>
                  <a:srgbClr val="000000"/>
                </a:solidFill>
              </a:rPr>
              <a:t>그런데 이 시는 이러한 공포를 </a:t>
            </a:r>
            <a:r>
              <a:rPr lang="en-US" altLang="ko-KR" sz="2000" dirty="0">
                <a:solidFill>
                  <a:srgbClr val="000000"/>
                </a:solidFill>
              </a:rPr>
              <a:t>1, 2</a:t>
            </a:r>
            <a:r>
              <a:rPr lang="ko-KR" altLang="en-US" sz="2000" dirty="0">
                <a:solidFill>
                  <a:srgbClr val="000000"/>
                </a:solidFill>
              </a:rPr>
              <a:t>연 반복되는 ‘잠드는 바람’과 연계시켜 겨울 저녁의 스산함을 전달하면서도</a:t>
            </a:r>
            <a:r>
              <a:rPr lang="en-US" altLang="ko-KR" sz="2000" dirty="0">
                <a:solidFill>
                  <a:srgbClr val="000000"/>
                </a:solidFill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</a:rPr>
              <a:t>안온한 저녁이 주는 고요와 </a:t>
            </a:r>
            <a:r>
              <a:rPr lang="ko-KR" altLang="en-US" sz="2000" dirty="0" err="1">
                <a:solidFill>
                  <a:srgbClr val="000000"/>
                </a:solidFill>
              </a:rPr>
              <a:t>정밀감을</a:t>
            </a:r>
            <a:r>
              <a:rPr lang="ko-KR" altLang="en-US" sz="2000" dirty="0">
                <a:solidFill>
                  <a:srgbClr val="000000"/>
                </a:solidFill>
              </a:rPr>
              <a:t> 잃지 않는다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예사롭지 않다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그런데 이것은 겨울의 두 얼굴을 생각한다면 자연스럽기까지 하다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겨울이 지나면 봄이 올 것이고</a:t>
            </a:r>
            <a:r>
              <a:rPr lang="en-US" altLang="ko-KR" sz="2000" dirty="0">
                <a:solidFill>
                  <a:srgbClr val="000000"/>
                </a:solidFill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</a:rPr>
              <a:t>봄은 그토록 염려하고 불안에 떨던 우리를 위안할 것이다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밤이 깊으면 깊을수록 새벽은 가까운 법이다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역설이다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위의 시는 보다 큰 삶의 성찰을 제시하고자 한다</a:t>
            </a:r>
            <a:r>
              <a:rPr lang="en-US" altLang="ko-KR" sz="2000" dirty="0">
                <a:solidFill>
                  <a:srgbClr val="000000"/>
                </a:solidFill>
              </a:rPr>
              <a:t>. ‘</a:t>
            </a:r>
            <a:r>
              <a:rPr lang="ko-KR" altLang="en-US" sz="2000" dirty="0">
                <a:solidFill>
                  <a:srgbClr val="000000"/>
                </a:solidFill>
              </a:rPr>
              <a:t>겨울의 해질 무렵’ 잠드는 바람에서 종말을 예감하는 우리의 단편적 사고를 차단한다는 것이다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겨울의 시련과 아픔을 인내한다면 새로운 생명으로 쇄신되는 봄을 맞이할 수 있다는 평범한 진리를 이 시는 ‘적막한 명목</a:t>
            </a:r>
            <a:r>
              <a:rPr lang="en-US" altLang="ko-KR" sz="2000" dirty="0">
                <a:solidFill>
                  <a:srgbClr val="000000"/>
                </a:solidFill>
              </a:rPr>
              <a:t>(</a:t>
            </a:r>
            <a:r>
              <a:rPr lang="ko-KR" altLang="en-US" sz="2000" dirty="0">
                <a:solidFill>
                  <a:srgbClr val="000000"/>
                </a:solidFill>
              </a:rPr>
              <a:t>暝目</a:t>
            </a:r>
            <a:r>
              <a:rPr lang="en-US" altLang="ko-KR" sz="2000" dirty="0">
                <a:solidFill>
                  <a:srgbClr val="000000"/>
                </a:solidFill>
              </a:rPr>
              <a:t>)’</a:t>
            </a:r>
            <a:r>
              <a:rPr lang="ko-KR" altLang="en-US" sz="2000" dirty="0">
                <a:solidFill>
                  <a:srgbClr val="000000"/>
                </a:solidFill>
              </a:rPr>
              <a:t>처럼 속삭이는 전달하는 것이다</a:t>
            </a:r>
            <a:r>
              <a:rPr lang="en-US" altLang="ko-KR" sz="2000" dirty="0">
                <a:solidFill>
                  <a:srgbClr val="000000"/>
                </a:solidFill>
              </a:rPr>
              <a:t>.</a:t>
            </a:r>
            <a:endParaRPr lang="ko-KR" altLang="en-US" sz="2000" dirty="0">
              <a:solidFill>
                <a:srgbClr val="000000"/>
              </a:solidFill>
            </a:endParaRPr>
          </a:p>
        </p:txBody>
      </p:sp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90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2) </a:t>
            </a:r>
            <a:r>
              <a:rPr lang="ko-KR" altLang="en-US" b="1">
                <a:solidFill>
                  <a:srgbClr val="0070C0"/>
                </a:solidFill>
              </a:rPr>
              <a:t>경험 표현 양식에 의한 구분</a:t>
            </a:r>
            <a:r>
              <a:rPr lang="en-US" altLang="ko-KR" b="1">
                <a:solidFill>
                  <a:srgbClr val="0070C0"/>
                </a:solidFill>
              </a:rPr>
              <a:t>(</a:t>
            </a:r>
            <a:r>
              <a:rPr lang="ko-KR" altLang="en-US" b="1">
                <a:solidFill>
                  <a:srgbClr val="0070C0"/>
                </a:solidFill>
              </a:rPr>
              <a:t>서정시</a:t>
            </a:r>
            <a:r>
              <a:rPr lang="en-US" altLang="ko-KR" b="1">
                <a:solidFill>
                  <a:srgbClr val="0070C0"/>
                </a:solidFill>
              </a:rPr>
              <a:t>)</a:t>
            </a:r>
            <a:endParaRPr lang="ko-KR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오른쪽 화살표 9"/>
          <p:cNvSpPr/>
          <p:nvPr/>
        </p:nvSpPr>
        <p:spPr>
          <a:xfrm>
            <a:off x="2054225" y="1477963"/>
            <a:ext cx="357188" cy="571500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1543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8"/>
          <p:cNvSpPr txBox="1">
            <a:spLocks noChangeArrowheads="1"/>
          </p:cNvSpPr>
          <p:nvPr/>
        </p:nvSpPr>
        <p:spPr bwMode="auto">
          <a:xfrm>
            <a:off x="598488" y="1489075"/>
            <a:ext cx="1428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800" b="1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서사시</a:t>
            </a:r>
          </a:p>
        </p:txBody>
      </p:sp>
      <p:sp>
        <p:nvSpPr>
          <p:cNvPr id="51205" name="직사각형 10"/>
          <p:cNvSpPr>
            <a:spLocks noChangeArrowheads="1"/>
          </p:cNvSpPr>
          <p:nvPr/>
        </p:nvSpPr>
        <p:spPr bwMode="auto">
          <a:xfrm>
            <a:off x="2428875" y="1455738"/>
            <a:ext cx="60007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ko-KR" altLang="en-US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서사시</a:t>
            </a:r>
            <a:r>
              <a:rPr lang="en-US" altLang="ko-KR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(Epic)</a:t>
            </a:r>
            <a:r>
              <a:rPr lang="ko-KR" altLang="en-US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는 일정한 줄거리가 있는 </a:t>
            </a:r>
            <a:endParaRPr lang="en-US" altLang="ko-KR" sz="2500">
              <a:solidFill>
                <a:srgbClr val="333399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ko-KR" altLang="en-US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이야기를 운문으로 쓴 것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90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2) </a:t>
            </a:r>
            <a:r>
              <a:rPr lang="ko-KR" altLang="en-US" b="1">
                <a:solidFill>
                  <a:srgbClr val="0070C0"/>
                </a:solidFill>
              </a:rPr>
              <a:t>경험 표현 양식에 의한 구분</a:t>
            </a:r>
            <a:r>
              <a:rPr lang="en-US" altLang="ko-KR" b="1">
                <a:solidFill>
                  <a:srgbClr val="0070C0"/>
                </a:solidFill>
              </a:rPr>
              <a:t>(</a:t>
            </a:r>
            <a:r>
              <a:rPr lang="ko-KR" altLang="en-US" b="1">
                <a:solidFill>
                  <a:srgbClr val="0070C0"/>
                </a:solidFill>
              </a:rPr>
              <a:t>서사시</a:t>
            </a:r>
            <a:r>
              <a:rPr lang="en-US" altLang="ko-KR" b="1">
                <a:solidFill>
                  <a:srgbClr val="0070C0"/>
                </a:solidFill>
              </a:rPr>
              <a:t>)</a:t>
            </a:r>
            <a:endParaRPr lang="ko-KR" altLang="en-US" b="1">
              <a:solidFill>
                <a:srgbClr val="0070C0"/>
              </a:solidFill>
            </a:endParaRPr>
          </a:p>
        </p:txBody>
      </p:sp>
      <p:sp>
        <p:nvSpPr>
          <p:cNvPr id="51207" name="직사각형 10"/>
          <p:cNvSpPr>
            <a:spLocks noChangeArrowheads="1"/>
          </p:cNvSpPr>
          <p:nvPr/>
        </p:nvSpPr>
        <p:spPr bwMode="auto">
          <a:xfrm>
            <a:off x="2428875" y="2303463"/>
            <a:ext cx="6000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ko-KR" altLang="en-US" sz="250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신들이나 영웅들의 일화를 운문체로 </a:t>
            </a:r>
            <a:endParaRPr lang="en-US" altLang="ko-KR" sz="250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ko-KR" altLang="en-US" sz="250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장중하고 웅대하게 서술한 긴 분량의 시</a:t>
            </a:r>
          </a:p>
        </p:txBody>
      </p:sp>
      <p:pic>
        <p:nvPicPr>
          <p:cNvPr id="51208" name="Picture 6" descr="C:\Users\전민정\AppData\Local\Microsoft\Windows\Temporary Internet Files\Content.IE5\OYXQSQ17\MCj043578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429000"/>
            <a:ext cx="3621088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90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2) </a:t>
            </a:r>
            <a:r>
              <a:rPr lang="ko-KR" altLang="en-US" b="1">
                <a:solidFill>
                  <a:srgbClr val="0070C0"/>
                </a:solidFill>
              </a:rPr>
              <a:t>경험 표현 양식에 의한 구분</a:t>
            </a:r>
            <a:r>
              <a:rPr lang="en-US" altLang="ko-KR" b="1">
                <a:solidFill>
                  <a:srgbClr val="0070C0"/>
                </a:solidFill>
              </a:rPr>
              <a:t>(</a:t>
            </a:r>
            <a:r>
              <a:rPr lang="ko-KR" altLang="en-US" b="1">
                <a:solidFill>
                  <a:srgbClr val="0070C0"/>
                </a:solidFill>
              </a:rPr>
              <a:t>서사시</a:t>
            </a:r>
            <a:r>
              <a:rPr lang="en-US" altLang="ko-KR" b="1">
                <a:solidFill>
                  <a:srgbClr val="0070C0"/>
                </a:solidFill>
              </a:rPr>
              <a:t>)</a:t>
            </a:r>
            <a:endParaRPr lang="ko-KR" altLang="en-US" b="1">
              <a:solidFill>
                <a:srgbClr val="0070C0"/>
              </a:solidFill>
            </a:endParaRP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4763" y="1071563"/>
            <a:ext cx="1543050" cy="67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3894138" y="1143000"/>
            <a:ext cx="1428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800" b="1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서사시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1474788" y="2143125"/>
            <a:ext cx="2000250" cy="571500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>
                <a:solidFill>
                  <a:srgbClr val="FFFFFF"/>
                </a:solidFill>
              </a:rPr>
              <a:t>전통적 서사시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5715000" y="2143125"/>
            <a:ext cx="2000250" cy="571500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rgbClr val="FFFFFF"/>
                </a:solidFill>
              </a:rPr>
              <a:t>문학적 서사시</a:t>
            </a:r>
          </a:p>
        </p:txBody>
      </p:sp>
      <p:cxnSp>
        <p:nvCxnSpPr>
          <p:cNvPr id="11" name="꺾인 연결선 10"/>
          <p:cNvCxnSpPr>
            <a:stCxn id="6" idx="2"/>
            <a:endCxn id="9" idx="0"/>
          </p:cNvCxnSpPr>
          <p:nvPr/>
        </p:nvCxnSpPr>
        <p:spPr>
          <a:xfrm rot="16200000" flipH="1">
            <a:off x="5453063" y="881063"/>
            <a:ext cx="395287" cy="21288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꺾인 연결선 12"/>
          <p:cNvCxnSpPr>
            <a:stCxn id="6" idx="2"/>
            <a:endCxn id="8" idx="0"/>
          </p:cNvCxnSpPr>
          <p:nvPr/>
        </p:nvCxnSpPr>
        <p:spPr>
          <a:xfrm rot="5400000">
            <a:off x="3332957" y="889794"/>
            <a:ext cx="395287" cy="211137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접힌 도형 13"/>
          <p:cNvSpPr/>
          <p:nvPr/>
        </p:nvSpPr>
        <p:spPr>
          <a:xfrm>
            <a:off x="512763" y="2746375"/>
            <a:ext cx="3946525" cy="3524250"/>
          </a:xfrm>
          <a:prstGeom prst="foldedCorner">
            <a:avLst>
              <a:gd name="adj" fmla="val 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  </a:t>
            </a:r>
            <a:endParaRPr lang="ko-KR" altLang="en-US" b="1" dirty="0">
              <a:solidFill>
                <a:srgbClr val="333399"/>
              </a:solidFill>
            </a:endParaRPr>
          </a:p>
        </p:txBody>
      </p:sp>
      <p:sp>
        <p:nvSpPr>
          <p:cNvPr id="15" name="모서리가 접힌 도형 14"/>
          <p:cNvSpPr/>
          <p:nvPr/>
        </p:nvSpPr>
        <p:spPr>
          <a:xfrm>
            <a:off x="603003" y="2807077"/>
            <a:ext cx="3773958" cy="3404699"/>
          </a:xfrm>
          <a:prstGeom prst="foldedCorner">
            <a:avLst>
              <a:gd name="adj" fmla="val 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rgbClr val="333399"/>
                </a:solidFill>
              </a:rPr>
              <a:t>일차적 서사시</a:t>
            </a:r>
            <a:r>
              <a:rPr lang="en-US" altLang="ko-KR" sz="2000" b="1" dirty="0">
                <a:solidFill>
                  <a:srgbClr val="333399"/>
                </a:solidFill>
              </a:rPr>
              <a:t> / </a:t>
            </a:r>
            <a:r>
              <a:rPr lang="ko-KR" altLang="en-US" sz="2000" b="1" dirty="0">
                <a:solidFill>
                  <a:srgbClr val="333399"/>
                </a:solidFill>
              </a:rPr>
              <a:t>원시적 서사시</a:t>
            </a:r>
            <a:endParaRPr lang="en-US" altLang="ko-KR" sz="2000" b="1" dirty="0">
              <a:solidFill>
                <a:srgbClr val="333399"/>
              </a:solidFill>
            </a:endParaRPr>
          </a:p>
          <a:p>
            <a:pPr>
              <a:defRPr/>
            </a:pPr>
            <a:endParaRPr lang="en-US" altLang="ko-KR" sz="1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b="1" dirty="0">
                <a:solidFill>
                  <a:srgbClr val="000000"/>
                </a:solidFill>
              </a:rPr>
              <a:t>  ⇒ </a:t>
            </a:r>
            <a:r>
              <a:rPr lang="ko-KR" altLang="en-US" b="1" dirty="0">
                <a:solidFill>
                  <a:srgbClr val="000000"/>
                </a:solidFill>
              </a:rPr>
              <a:t>고대로부터 계승되어 온 신화나 전설을 바탕으로 하여 특정 사회집단의 흥망이나 영웅의 운명을 노래할 때</a:t>
            </a:r>
            <a:endParaRPr lang="en-US" altLang="ko-KR" b="1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ko-KR" sz="1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b="1" dirty="0">
                <a:solidFill>
                  <a:srgbClr val="000000"/>
                </a:solidFill>
              </a:rPr>
              <a:t> ⇒ </a:t>
            </a:r>
            <a:r>
              <a:rPr lang="ko-KR" altLang="en-US" b="1" dirty="0">
                <a:solidFill>
                  <a:srgbClr val="000000"/>
                </a:solidFill>
              </a:rPr>
              <a:t>집단적으로 계승되어 온 영웅의 이야기를 후대의 시인이 재구성하여 문자로 정착시킨 것</a:t>
            </a:r>
            <a:endParaRPr lang="en-US" altLang="ko-KR" b="1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ko-KR" sz="1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sz="1600" b="1" dirty="0">
                <a:solidFill>
                  <a:srgbClr val="333399"/>
                </a:solidFill>
              </a:rPr>
              <a:t>※</a:t>
            </a:r>
            <a:r>
              <a:rPr lang="ko-KR" altLang="en-US" sz="1600" b="1" dirty="0">
                <a:solidFill>
                  <a:srgbClr val="333399"/>
                </a:solidFill>
              </a:rPr>
              <a:t>호메로스 </a:t>
            </a:r>
            <a:r>
              <a:rPr lang="en-US" altLang="ko-KR" sz="1600" b="1" dirty="0">
                <a:solidFill>
                  <a:srgbClr val="333399"/>
                </a:solidFill>
              </a:rPr>
              <a:t>『</a:t>
            </a:r>
            <a:r>
              <a:rPr lang="ko-KR" altLang="en-US" sz="1600" b="1" dirty="0" err="1">
                <a:solidFill>
                  <a:srgbClr val="333399"/>
                </a:solidFill>
              </a:rPr>
              <a:t>일리어드</a:t>
            </a:r>
            <a:r>
              <a:rPr lang="en-US" altLang="ko-KR" sz="1600" b="1" dirty="0">
                <a:solidFill>
                  <a:srgbClr val="333399"/>
                </a:solidFill>
              </a:rPr>
              <a:t>』</a:t>
            </a:r>
            <a:r>
              <a:rPr lang="ko-KR" altLang="en-US" sz="1600" b="1" dirty="0">
                <a:solidFill>
                  <a:srgbClr val="333399"/>
                </a:solidFill>
              </a:rPr>
              <a:t>와</a:t>
            </a:r>
            <a:r>
              <a:rPr lang="en-US" altLang="ko-KR" sz="1600" b="1" dirty="0">
                <a:solidFill>
                  <a:srgbClr val="333399"/>
                </a:solidFill>
              </a:rPr>
              <a:t>『</a:t>
            </a:r>
            <a:r>
              <a:rPr lang="ko-KR" altLang="en-US" sz="1600" b="1" dirty="0" err="1">
                <a:solidFill>
                  <a:srgbClr val="333399"/>
                </a:solidFill>
              </a:rPr>
              <a:t>오딧세이</a:t>
            </a:r>
            <a:r>
              <a:rPr lang="en-US" altLang="ko-KR" sz="1600" b="1" dirty="0">
                <a:solidFill>
                  <a:srgbClr val="333399"/>
                </a:solidFill>
              </a:rPr>
              <a:t>』</a:t>
            </a:r>
            <a:endParaRPr lang="ko-KR" altLang="en-US" sz="1600" b="1" dirty="0">
              <a:solidFill>
                <a:srgbClr val="333399"/>
              </a:solidFill>
            </a:endParaRPr>
          </a:p>
        </p:txBody>
      </p:sp>
      <p:sp>
        <p:nvSpPr>
          <p:cNvPr id="16" name="모서리가 접힌 도형 15"/>
          <p:cNvSpPr/>
          <p:nvPr/>
        </p:nvSpPr>
        <p:spPr>
          <a:xfrm>
            <a:off x="4776788" y="2746375"/>
            <a:ext cx="3938587" cy="3540125"/>
          </a:xfrm>
          <a:prstGeom prst="foldedCorner">
            <a:avLst>
              <a:gd name="adj" fmla="val 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  </a:t>
            </a:r>
            <a:endParaRPr lang="ko-KR" altLang="en-US" b="1" dirty="0">
              <a:solidFill>
                <a:srgbClr val="333399"/>
              </a:solidFill>
            </a:endParaRPr>
          </a:p>
        </p:txBody>
      </p:sp>
      <p:sp>
        <p:nvSpPr>
          <p:cNvPr id="17" name="모서리가 접힌 도형 16"/>
          <p:cNvSpPr/>
          <p:nvPr/>
        </p:nvSpPr>
        <p:spPr>
          <a:xfrm>
            <a:off x="4859692" y="2817587"/>
            <a:ext cx="3773958" cy="3404699"/>
          </a:xfrm>
          <a:prstGeom prst="foldedCorner">
            <a:avLst>
              <a:gd name="adj" fmla="val 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rgbClr val="333399"/>
                </a:solidFill>
              </a:rPr>
              <a:t>이차적서사시 </a:t>
            </a:r>
            <a:r>
              <a:rPr lang="en-US" altLang="ko-KR" sz="2000" b="1" dirty="0">
                <a:solidFill>
                  <a:srgbClr val="333399"/>
                </a:solidFill>
              </a:rPr>
              <a:t>/ </a:t>
            </a:r>
            <a:r>
              <a:rPr lang="ko-KR" altLang="en-US" sz="2000" b="1" dirty="0">
                <a:solidFill>
                  <a:srgbClr val="333399"/>
                </a:solidFill>
              </a:rPr>
              <a:t>민족적 서사시</a:t>
            </a:r>
            <a:endParaRPr lang="en-US" altLang="ko-KR" sz="2000" b="1" dirty="0">
              <a:solidFill>
                <a:srgbClr val="333399"/>
              </a:solidFill>
            </a:endParaRPr>
          </a:p>
          <a:p>
            <a:pPr>
              <a:defRPr/>
            </a:pPr>
            <a:endParaRPr lang="en-US" altLang="ko-KR" sz="1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b="1" dirty="0">
                <a:solidFill>
                  <a:srgbClr val="000000"/>
                </a:solidFill>
              </a:rPr>
              <a:t> ⇒ </a:t>
            </a:r>
            <a:r>
              <a:rPr lang="ko-KR" altLang="en-US" b="1" dirty="0">
                <a:solidFill>
                  <a:srgbClr val="000000"/>
                </a:solidFill>
              </a:rPr>
              <a:t>시인이 전통적 형식을 의도적으로 모방하여 세련되게 창작한 경우</a:t>
            </a:r>
            <a:endParaRPr lang="en-US" altLang="ko-KR" b="1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ko-KR" sz="1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b="1" dirty="0">
                <a:solidFill>
                  <a:srgbClr val="000000"/>
                </a:solidFill>
              </a:rPr>
              <a:t> ⇒ </a:t>
            </a:r>
            <a:r>
              <a:rPr lang="ko-KR" altLang="en-US" b="1" dirty="0">
                <a:solidFill>
                  <a:srgbClr val="000000"/>
                </a:solidFill>
              </a:rPr>
              <a:t>작가가 분명하며 영웅들의 세계를 노래하더라도 예술적 </a:t>
            </a:r>
            <a:r>
              <a:rPr lang="ko-KR" altLang="en-US" b="1" dirty="0" err="1">
                <a:solidFill>
                  <a:srgbClr val="000000"/>
                </a:solidFill>
              </a:rPr>
              <a:t>창작성이</a:t>
            </a:r>
            <a:r>
              <a:rPr lang="ko-KR" altLang="en-US" b="1" dirty="0">
                <a:solidFill>
                  <a:srgbClr val="000000"/>
                </a:solidFill>
              </a:rPr>
              <a:t> 많이 가미되는 것이 보통</a:t>
            </a:r>
            <a:endParaRPr lang="en-US" altLang="ko-KR" b="1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ko-KR" sz="1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sz="1600" b="1" dirty="0">
                <a:solidFill>
                  <a:srgbClr val="333399"/>
                </a:solidFill>
              </a:rPr>
              <a:t>※</a:t>
            </a:r>
            <a:r>
              <a:rPr lang="ko-KR" altLang="en-US" sz="1600" b="1" dirty="0" err="1">
                <a:solidFill>
                  <a:srgbClr val="333399"/>
                </a:solidFill>
              </a:rPr>
              <a:t>베르길리우스</a:t>
            </a:r>
            <a:r>
              <a:rPr lang="ko-KR" altLang="en-US" sz="1600" b="1" dirty="0">
                <a:solidFill>
                  <a:srgbClr val="333399"/>
                </a:solidFill>
              </a:rPr>
              <a:t> </a:t>
            </a:r>
            <a:r>
              <a:rPr lang="en-US" altLang="ko-KR" sz="1600" b="1" dirty="0">
                <a:solidFill>
                  <a:srgbClr val="333399"/>
                </a:solidFill>
              </a:rPr>
              <a:t>&lt;</a:t>
            </a:r>
            <a:r>
              <a:rPr lang="ko-KR" altLang="en-US" sz="1600" b="1" dirty="0" err="1">
                <a:solidFill>
                  <a:srgbClr val="333399"/>
                </a:solidFill>
              </a:rPr>
              <a:t>아에네이스</a:t>
            </a:r>
            <a:r>
              <a:rPr lang="en-US" altLang="ko-KR" sz="1600" b="1" dirty="0">
                <a:solidFill>
                  <a:srgbClr val="333399"/>
                </a:solidFill>
              </a:rPr>
              <a:t>(</a:t>
            </a:r>
            <a:r>
              <a:rPr lang="en-US" altLang="ko-KR" sz="1600" b="1" dirty="0" err="1">
                <a:solidFill>
                  <a:srgbClr val="333399"/>
                </a:solidFill>
              </a:rPr>
              <a:t>Aene</a:t>
            </a:r>
            <a:r>
              <a:rPr lang="en-US" altLang="ko-KR" sz="1600" b="1" dirty="0">
                <a:solidFill>
                  <a:srgbClr val="333399"/>
                </a:solidFill>
              </a:rPr>
              <a:t>-is)&gt; </a:t>
            </a:r>
          </a:p>
          <a:p>
            <a:pPr>
              <a:defRPr/>
            </a:pPr>
            <a:r>
              <a:rPr lang="en-US" altLang="ko-KR" sz="1400" dirty="0">
                <a:solidFill>
                  <a:srgbClr val="000000"/>
                </a:solidFill>
              </a:rPr>
              <a:t>⇒ </a:t>
            </a:r>
            <a:r>
              <a:rPr lang="ko-KR" altLang="en-US" sz="1400" dirty="0">
                <a:solidFill>
                  <a:srgbClr val="000000"/>
                </a:solidFill>
              </a:rPr>
              <a:t>이는 나중에  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sz="1400" dirty="0">
                <a:solidFill>
                  <a:srgbClr val="000000"/>
                </a:solidFill>
              </a:rPr>
              <a:t>   </a:t>
            </a:r>
            <a:r>
              <a:rPr lang="ko-KR" altLang="en-US" sz="1400" dirty="0" err="1">
                <a:solidFill>
                  <a:srgbClr val="000000"/>
                </a:solidFill>
              </a:rPr>
              <a:t>밀튼</a:t>
            </a:r>
            <a:r>
              <a:rPr lang="ko-KR" altLang="en-US" sz="1400" dirty="0">
                <a:solidFill>
                  <a:srgbClr val="000000"/>
                </a:solidFill>
              </a:rPr>
              <a:t> </a:t>
            </a:r>
            <a:r>
              <a:rPr lang="en-US" altLang="ko-KR" sz="1400" dirty="0">
                <a:solidFill>
                  <a:srgbClr val="000000"/>
                </a:solidFill>
              </a:rPr>
              <a:t>&lt;</a:t>
            </a:r>
            <a:r>
              <a:rPr lang="ko-KR" altLang="en-US" sz="1400" dirty="0" err="1">
                <a:solidFill>
                  <a:srgbClr val="000000"/>
                </a:solidFill>
              </a:rPr>
              <a:t>실락원</a:t>
            </a:r>
            <a:r>
              <a:rPr lang="en-US" altLang="ko-KR" sz="1400" dirty="0">
                <a:solidFill>
                  <a:srgbClr val="000000"/>
                </a:solidFill>
              </a:rPr>
              <a:t>(Paradise Lost)&gt;</a:t>
            </a:r>
            <a:r>
              <a:rPr lang="ko-KR" altLang="en-US" sz="1400" dirty="0">
                <a:solidFill>
                  <a:srgbClr val="000000"/>
                </a:solidFill>
              </a:rPr>
              <a:t>의 모델역할</a:t>
            </a:r>
            <a:endParaRPr lang="ko-KR" alt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90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2) </a:t>
            </a:r>
            <a:r>
              <a:rPr lang="ko-KR" altLang="en-US" b="1">
                <a:solidFill>
                  <a:srgbClr val="0070C0"/>
                </a:solidFill>
              </a:rPr>
              <a:t>경험 표현 양식에 의한 구분</a:t>
            </a:r>
            <a:r>
              <a:rPr lang="en-US" altLang="ko-KR" b="1">
                <a:solidFill>
                  <a:srgbClr val="0070C0"/>
                </a:solidFill>
              </a:rPr>
              <a:t>(</a:t>
            </a:r>
            <a:r>
              <a:rPr lang="ko-KR" altLang="en-US" b="1">
                <a:solidFill>
                  <a:srgbClr val="0070C0"/>
                </a:solidFill>
              </a:rPr>
              <a:t>서사시</a:t>
            </a:r>
            <a:r>
              <a:rPr lang="en-US" altLang="ko-KR" b="1">
                <a:solidFill>
                  <a:srgbClr val="0070C0"/>
                </a:solidFill>
              </a:rPr>
              <a:t>)</a:t>
            </a:r>
            <a:endParaRPr lang="ko-KR" altLang="en-US" b="1">
              <a:solidFill>
                <a:srgbClr val="0070C0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28625" y="1071563"/>
            <a:ext cx="8286750" cy="78581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서사시의 정의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14375" y="2071688"/>
            <a:ext cx="7643813" cy="5715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 ㉠ 주인공이 민족적 국가적으로 중요한 인물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14375" y="2768600"/>
            <a:ext cx="7643813" cy="585788"/>
          </a:xfrm>
          <a:prstGeom prst="rect">
            <a:avLst/>
          </a:prstGeom>
          <a:solidFill>
            <a:srgbClr val="FF99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 ㉡ 서사시의 배경은 규모가 광대하여 세계적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14375" y="3481388"/>
            <a:ext cx="7643813" cy="5715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 ㉢ 등장인물의 행동은 초인간적 행동을 내포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14375" y="4178300"/>
            <a:ext cx="7643813" cy="642938"/>
          </a:xfrm>
          <a:prstGeom prst="rect">
            <a:avLst/>
          </a:prstGeom>
          <a:solidFill>
            <a:srgbClr val="33CC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 ㉣ 주인공의 위대한 행위에는 신들과 같은 초자연적인 존재들이 </a:t>
            </a:r>
            <a:endParaRPr lang="en-US" altLang="ko-KR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b="1" dirty="0">
                <a:solidFill>
                  <a:srgbClr val="000000"/>
                </a:solidFill>
              </a:rPr>
              <a:t>     </a:t>
            </a:r>
            <a:r>
              <a:rPr lang="ko-KR" altLang="en-US" b="1" dirty="0">
                <a:solidFill>
                  <a:srgbClr val="000000"/>
                </a:solidFill>
              </a:rPr>
              <a:t>관심을 가지거나 적극 참여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14375" y="4946650"/>
            <a:ext cx="7643813" cy="571500"/>
          </a:xfrm>
          <a:prstGeom prst="rect">
            <a:avLst/>
          </a:prstGeom>
          <a:solidFill>
            <a:srgbClr val="0099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 ㉤ 문체가 일상언어와는 거리를 둔 영웅의 행위에 어울리는 </a:t>
            </a:r>
            <a:endParaRPr lang="en-US" altLang="ko-KR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b="1" dirty="0">
                <a:solidFill>
                  <a:srgbClr val="000000"/>
                </a:solidFill>
              </a:rPr>
              <a:t>     </a:t>
            </a:r>
            <a:r>
              <a:rPr lang="ko-KR" altLang="en-US" b="1" dirty="0">
                <a:solidFill>
                  <a:srgbClr val="000000"/>
                </a:solidFill>
              </a:rPr>
              <a:t>의식적</a:t>
            </a:r>
            <a:r>
              <a:rPr lang="en-US" altLang="ko-KR" b="1" dirty="0">
                <a:solidFill>
                  <a:srgbClr val="000000"/>
                </a:solidFill>
              </a:rPr>
              <a:t>(</a:t>
            </a:r>
            <a:r>
              <a:rPr lang="ko-KR" altLang="en-US" b="1" dirty="0">
                <a:solidFill>
                  <a:srgbClr val="000000"/>
                </a:solidFill>
              </a:rPr>
              <a:t>儀式的</a:t>
            </a:r>
            <a:r>
              <a:rPr lang="en-US" altLang="ko-KR" b="1" dirty="0">
                <a:solidFill>
                  <a:srgbClr val="000000"/>
                </a:solidFill>
              </a:rPr>
              <a:t>)</a:t>
            </a:r>
            <a:r>
              <a:rPr lang="ko-KR" altLang="en-US" b="1" dirty="0">
                <a:solidFill>
                  <a:srgbClr val="000000"/>
                </a:solidFill>
              </a:rPr>
              <a:t>인 문체로 서술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14375" y="5643563"/>
            <a:ext cx="7643813" cy="571500"/>
          </a:xfrm>
          <a:prstGeom prst="rect">
            <a:avLst/>
          </a:prstGeom>
          <a:solidFill>
            <a:srgbClr val="660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 ㉥ 시간과 장소가 모두 </a:t>
            </a:r>
            <a:r>
              <a:rPr lang="ko-KR" altLang="en-US" b="1" dirty="0" err="1">
                <a:solidFill>
                  <a:srgbClr val="000000"/>
                </a:solidFill>
              </a:rPr>
              <a:t>과거형</a:t>
            </a:r>
            <a:r>
              <a:rPr lang="ko-KR" altLang="en-US" b="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595313" y="534988"/>
            <a:ext cx="3786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</a:t>
            </a:r>
            <a:endParaRPr lang="ko-KR" altLang="en-US">
              <a:solidFill>
                <a:srgbClr val="0070C0"/>
              </a:solidFill>
            </a:endParaRPr>
          </a:p>
        </p:txBody>
      </p:sp>
      <p:pic>
        <p:nvPicPr>
          <p:cNvPr id="35843" name="Picture 4" descr="C:\Users\전민정\Desktop\wizdata_726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71563"/>
            <a:ext cx="8215312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2000250" y="1857375"/>
            <a:ext cx="29289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시의 유형화</a:t>
            </a:r>
          </a:p>
        </p:txBody>
      </p:sp>
      <p:grpSp>
        <p:nvGrpSpPr>
          <p:cNvPr id="2" name="그룹 18"/>
          <p:cNvGrpSpPr>
            <a:grpSpLocks/>
          </p:cNvGrpSpPr>
          <p:nvPr/>
        </p:nvGrpSpPr>
        <p:grpSpPr bwMode="auto">
          <a:xfrm>
            <a:off x="1428750" y="3000375"/>
            <a:ext cx="5715000" cy="2628900"/>
            <a:chOff x="1428728" y="3000372"/>
            <a:chExt cx="5715228" cy="2629090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428728" y="3000372"/>
              <a:ext cx="2357532" cy="1857509"/>
            </a:xfrm>
            <a:prstGeom prst="roundRect">
              <a:avLst>
                <a:gd name="adj" fmla="val 8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4786425" y="3000372"/>
              <a:ext cx="2357531" cy="1857509"/>
            </a:xfrm>
            <a:prstGeom prst="roundRect">
              <a:avLst>
                <a:gd name="adj" fmla="val 8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1428728" y="4572111"/>
              <a:ext cx="2357532" cy="714427"/>
            </a:xfrm>
            <a:prstGeom prst="roundRect">
              <a:avLst>
                <a:gd name="adj" fmla="val 8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3643379" y="4572111"/>
              <a:ext cx="285761" cy="714427"/>
            </a:xfrm>
            <a:prstGeom prst="roundRect">
              <a:avLst>
                <a:gd name="adj" fmla="val 8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3714819" y="3382988"/>
              <a:ext cx="285761" cy="714427"/>
            </a:xfrm>
            <a:prstGeom prst="roundRect">
              <a:avLst>
                <a:gd name="adj" fmla="val 8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4738798" y="3382988"/>
              <a:ext cx="285761" cy="714427"/>
            </a:xfrm>
            <a:prstGeom prst="roundRect">
              <a:avLst>
                <a:gd name="adj" fmla="val 8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4738798" y="3740200"/>
              <a:ext cx="285761" cy="714427"/>
            </a:xfrm>
            <a:prstGeom prst="roundRect">
              <a:avLst>
                <a:gd name="adj" fmla="val 8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4500664" y="4786439"/>
              <a:ext cx="2357531" cy="285771"/>
            </a:xfrm>
            <a:prstGeom prst="roundRect">
              <a:avLst>
                <a:gd name="adj" fmla="val 8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4643544" y="5022993"/>
              <a:ext cx="1782833" cy="263544"/>
            </a:xfrm>
            <a:prstGeom prst="roundRect">
              <a:avLst>
                <a:gd name="adj" fmla="val 8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4748323" y="5365918"/>
              <a:ext cx="1784421" cy="263544"/>
            </a:xfrm>
            <a:prstGeom prst="roundRect">
              <a:avLst>
                <a:gd name="adj" fmla="val 8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2241560" y="5375444"/>
              <a:ext cx="1544700" cy="196864"/>
            </a:xfrm>
            <a:prstGeom prst="roundRect">
              <a:avLst>
                <a:gd name="adj" fmla="val 8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오른쪽 화살표 19"/>
          <p:cNvSpPr/>
          <p:nvPr/>
        </p:nvSpPr>
        <p:spPr>
          <a:xfrm>
            <a:off x="1463675" y="3167063"/>
            <a:ext cx="269875" cy="241300"/>
          </a:xfrm>
          <a:prstGeom prst="rightArrow">
            <a:avLst/>
          </a:prstGeom>
          <a:solidFill>
            <a:srgbClr val="FF99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5847" name="TextBox 20"/>
          <p:cNvSpPr txBox="1">
            <a:spLocks noChangeArrowheads="1"/>
          </p:cNvSpPr>
          <p:nvPr/>
        </p:nvSpPr>
        <p:spPr bwMode="auto">
          <a:xfrm>
            <a:off x="1417638" y="3095625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>
                <a:solidFill>
                  <a:srgbClr val="000000"/>
                </a:solidFill>
              </a:rPr>
              <a:t>    시는 연구자들의 </a:t>
            </a:r>
            <a:r>
              <a:rPr lang="ko-KR" altLang="en-US" b="1">
                <a:solidFill>
                  <a:srgbClr val="333399"/>
                </a:solidFill>
              </a:rPr>
              <a:t>관점</a:t>
            </a:r>
            <a:r>
              <a:rPr lang="ko-KR" altLang="en-US">
                <a:solidFill>
                  <a:srgbClr val="000000"/>
                </a:solidFill>
              </a:rPr>
              <a:t>에 따라 몇 가지로 유형화</a:t>
            </a:r>
          </a:p>
        </p:txBody>
      </p:sp>
      <p:sp>
        <p:nvSpPr>
          <p:cNvPr id="22" name="오른쪽 화살표 21"/>
          <p:cNvSpPr/>
          <p:nvPr/>
        </p:nvSpPr>
        <p:spPr>
          <a:xfrm>
            <a:off x="1463675" y="4286250"/>
            <a:ext cx="269875" cy="241300"/>
          </a:xfrm>
          <a:prstGeom prst="rightArrow">
            <a:avLst/>
          </a:prstGeom>
          <a:solidFill>
            <a:srgbClr val="FF99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5849" name="TextBox 22"/>
          <p:cNvSpPr txBox="1">
            <a:spLocks noChangeArrowheads="1"/>
          </p:cNvSpPr>
          <p:nvPr/>
        </p:nvSpPr>
        <p:spPr bwMode="auto">
          <a:xfrm>
            <a:off x="1417638" y="4214813"/>
            <a:ext cx="2643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>
                <a:solidFill>
                  <a:srgbClr val="000000"/>
                </a:solidFill>
              </a:rPr>
              <a:t>    시를 나누는 </a:t>
            </a:r>
            <a:r>
              <a:rPr lang="ko-KR" altLang="en-US" b="1">
                <a:solidFill>
                  <a:srgbClr val="333399"/>
                </a:solidFill>
              </a:rPr>
              <a:t>기준</a:t>
            </a:r>
            <a:r>
              <a:rPr lang="ko-KR" altLang="en-US">
                <a:solidFill>
                  <a:srgbClr val="000000"/>
                </a:solidFill>
              </a:rPr>
              <a:t>과 그 </a:t>
            </a:r>
            <a:r>
              <a:rPr lang="ko-KR" altLang="en-US" b="1">
                <a:solidFill>
                  <a:srgbClr val="333399"/>
                </a:solidFill>
              </a:rPr>
              <a:t>양상</a:t>
            </a:r>
            <a:r>
              <a:rPr lang="ko-KR" altLang="en-US">
                <a:solidFill>
                  <a:srgbClr val="000000"/>
                </a:solidFill>
              </a:rPr>
              <a:t>은 </a:t>
            </a:r>
            <a:r>
              <a:rPr lang="ko-KR" altLang="en-US" b="1">
                <a:solidFill>
                  <a:srgbClr val="333399"/>
                </a:solidFill>
              </a:rPr>
              <a:t>다양</a:t>
            </a:r>
            <a:r>
              <a:rPr lang="ko-KR" altLang="en-US">
                <a:solidFill>
                  <a:srgbClr val="000000"/>
                </a:solidFill>
              </a:rPr>
              <a:t>함</a:t>
            </a:r>
          </a:p>
        </p:txBody>
      </p:sp>
      <p:sp>
        <p:nvSpPr>
          <p:cNvPr id="24" name="오른쪽 화살표 23"/>
          <p:cNvSpPr/>
          <p:nvPr/>
        </p:nvSpPr>
        <p:spPr>
          <a:xfrm>
            <a:off x="4691063" y="3341688"/>
            <a:ext cx="269875" cy="241300"/>
          </a:xfrm>
          <a:prstGeom prst="rightArrow">
            <a:avLst/>
          </a:prstGeom>
          <a:solidFill>
            <a:srgbClr val="FF99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5851" name="TextBox 24"/>
          <p:cNvSpPr txBox="1">
            <a:spLocks noChangeArrowheads="1"/>
          </p:cNvSpPr>
          <p:nvPr/>
        </p:nvSpPr>
        <p:spPr bwMode="auto">
          <a:xfrm>
            <a:off x="4643438" y="3270250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>
                <a:solidFill>
                  <a:srgbClr val="000000"/>
                </a:solidFill>
              </a:rPr>
              <a:t>    유형화의 방법</a:t>
            </a:r>
          </a:p>
        </p:txBody>
      </p:sp>
      <p:sp>
        <p:nvSpPr>
          <p:cNvPr id="35852" name="TextBox 25"/>
          <p:cNvSpPr txBox="1">
            <a:spLocks noChangeArrowheads="1"/>
          </p:cNvSpPr>
          <p:nvPr/>
        </p:nvSpPr>
        <p:spPr bwMode="auto">
          <a:xfrm>
            <a:off x="4643438" y="3719513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굴림" pitchFamily="50" charset="-127"/>
              <a:buAutoNum type="circleNumDbPlain"/>
            </a:pPr>
            <a:r>
              <a:rPr lang="ko-KR" altLang="en-US">
                <a:solidFill>
                  <a:srgbClr val="000000"/>
                </a:solidFill>
              </a:rPr>
              <a:t> 편의상 시를 </a:t>
            </a:r>
            <a:r>
              <a:rPr lang="ko-KR" altLang="en-US" b="1">
                <a:solidFill>
                  <a:srgbClr val="333399"/>
                </a:solidFill>
              </a:rPr>
              <a:t>외형적으로 분류하는 방법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5853" name="TextBox 26"/>
          <p:cNvSpPr txBox="1">
            <a:spLocks noChangeArrowheads="1"/>
          </p:cNvSpPr>
          <p:nvPr/>
        </p:nvSpPr>
        <p:spPr bwMode="auto">
          <a:xfrm>
            <a:off x="4357688" y="4643438"/>
            <a:ext cx="314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②</a:t>
            </a:r>
            <a:r>
              <a:rPr lang="ko-KR" altLang="en-US" b="1">
                <a:solidFill>
                  <a:srgbClr val="333399"/>
                </a:solidFill>
              </a:rPr>
              <a:t>시적 체험의 전달 방식</a:t>
            </a:r>
            <a:r>
              <a:rPr lang="ko-KR" altLang="en-US">
                <a:solidFill>
                  <a:srgbClr val="000000"/>
                </a:solidFill>
              </a:rPr>
              <a:t>에 따라 분류하는 방법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90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2) </a:t>
            </a:r>
            <a:r>
              <a:rPr lang="ko-KR" altLang="en-US" b="1">
                <a:solidFill>
                  <a:srgbClr val="0070C0"/>
                </a:solidFill>
              </a:rPr>
              <a:t>경험 표현 양식에 의한 구분</a:t>
            </a:r>
            <a:r>
              <a:rPr lang="en-US" altLang="ko-KR" b="1">
                <a:solidFill>
                  <a:srgbClr val="0070C0"/>
                </a:solidFill>
              </a:rPr>
              <a:t>(</a:t>
            </a:r>
            <a:r>
              <a:rPr lang="ko-KR" altLang="en-US" b="1">
                <a:solidFill>
                  <a:srgbClr val="0070C0"/>
                </a:solidFill>
              </a:rPr>
              <a:t>극시</a:t>
            </a:r>
            <a:r>
              <a:rPr lang="en-US" altLang="ko-KR" b="1">
                <a:solidFill>
                  <a:srgbClr val="0070C0"/>
                </a:solidFill>
              </a:rPr>
              <a:t>)</a:t>
            </a:r>
            <a:endParaRPr lang="ko-KR" altLang="en-US" b="1">
              <a:solidFill>
                <a:srgbClr val="0070C0"/>
              </a:solidFill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2054225" y="1335088"/>
            <a:ext cx="357188" cy="571500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85875"/>
            <a:ext cx="1543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598488" y="13462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800" b="1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극시</a:t>
            </a:r>
          </a:p>
        </p:txBody>
      </p:sp>
      <p:sp>
        <p:nvSpPr>
          <p:cNvPr id="54278" name="직사각형 10"/>
          <p:cNvSpPr>
            <a:spLocks noChangeArrowheads="1"/>
          </p:cNvSpPr>
          <p:nvPr/>
        </p:nvSpPr>
        <p:spPr bwMode="auto">
          <a:xfrm>
            <a:off x="2428875" y="1417638"/>
            <a:ext cx="6000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Dramatic Poetry</a:t>
            </a:r>
            <a:endParaRPr lang="ko-KR" altLang="en-US" sz="2500">
              <a:solidFill>
                <a:srgbClr val="333399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4279" name="직사각형 10"/>
          <p:cNvSpPr>
            <a:spLocks noChangeArrowheads="1"/>
          </p:cNvSpPr>
          <p:nvPr/>
        </p:nvSpPr>
        <p:spPr bwMode="auto">
          <a:xfrm>
            <a:off x="2428875" y="1857375"/>
            <a:ext cx="60007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ko-KR" altLang="en-US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희곡의 내용을 운문으로 표현한 시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극의 형식이나 극적인 수법을 사용</a:t>
            </a:r>
            <a:r>
              <a:rPr lang="en-US" altLang="ko-KR" sz="250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2500">
              <a:solidFill>
                <a:srgbClr val="333399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4280" name="직사각형 10"/>
          <p:cNvSpPr>
            <a:spLocks noChangeArrowheads="1"/>
          </p:cNvSpPr>
          <p:nvPr/>
        </p:nvSpPr>
        <p:spPr bwMode="auto">
          <a:xfrm>
            <a:off x="2428875" y="2786063"/>
            <a:ext cx="6000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ko-KR" altLang="en-US" sz="250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아리스토텔레스의 </a:t>
            </a:r>
            <a:r>
              <a:rPr lang="en-US" altLang="ko-KR" sz="250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『</a:t>
            </a:r>
            <a:r>
              <a:rPr lang="ko-KR" altLang="en-US" sz="250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시학</a:t>
            </a:r>
            <a:r>
              <a:rPr lang="en-US" altLang="ko-KR" sz="250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』</a:t>
            </a:r>
            <a:r>
              <a:rPr lang="ko-KR" altLang="en-US" sz="250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에서 비롯</a:t>
            </a:r>
          </a:p>
        </p:txBody>
      </p:sp>
      <p:pic>
        <p:nvPicPr>
          <p:cNvPr id="54281" name="Picture 6" descr="C:\Users\전민정\AppData\Local\Microsoft\Windows\Temporary Internet Files\Content.IE5\24AGW8JM\MCj028102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929063"/>
            <a:ext cx="240506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모서리가 접힌 도형 16"/>
          <p:cNvSpPr/>
          <p:nvPr/>
        </p:nvSpPr>
        <p:spPr>
          <a:xfrm>
            <a:off x="642938" y="3894138"/>
            <a:ext cx="4754562" cy="2178050"/>
          </a:xfrm>
          <a:prstGeom prst="foldedCorner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defRPr/>
            </a:pPr>
            <a:endParaRPr lang="en-US" altLang="ko-KR" sz="2400" b="1" dirty="0">
              <a:solidFill>
                <a:srgbClr val="000000"/>
              </a:solidFill>
              <a:latin typeface="HY바다L" pitchFamily="18" charset="-127"/>
              <a:ea typeface="HY바다L" pitchFamily="18" charset="-127"/>
            </a:endParaRPr>
          </a:p>
          <a:p>
            <a:pPr marL="179388">
              <a:defRPr/>
            </a:pPr>
            <a:r>
              <a:rPr lang="ko-KR" altLang="en-US" sz="2400" b="1" dirty="0" err="1">
                <a:solidFill>
                  <a:srgbClr val="C00000"/>
                </a:solidFill>
                <a:latin typeface="HY바다L" pitchFamily="18" charset="-127"/>
                <a:ea typeface="HY바다L" pitchFamily="18" charset="-127"/>
              </a:rPr>
              <a:t>그리스극</a:t>
            </a:r>
            <a:r>
              <a:rPr lang="ko-KR" altLang="en-US" sz="2400" b="1" dirty="0" err="1">
                <a:solidFill>
                  <a:srgbClr val="333399"/>
                </a:solidFill>
                <a:latin typeface="HY바다L" pitchFamily="18" charset="-127"/>
                <a:ea typeface="HY바다L" pitchFamily="18" charset="-127"/>
              </a:rPr>
              <a:t>으로부터</a:t>
            </a:r>
            <a:r>
              <a:rPr lang="ko-KR" altLang="en-US" sz="2400" b="1" dirty="0">
                <a:solidFill>
                  <a:srgbClr val="333399"/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2400" b="1" dirty="0">
                <a:solidFill>
                  <a:srgbClr val="C00000"/>
                </a:solidFill>
                <a:latin typeface="HY바다L" pitchFamily="18" charset="-127"/>
                <a:ea typeface="HY바다L" pitchFamily="18" charset="-127"/>
              </a:rPr>
              <a:t>시작</a:t>
            </a:r>
            <a:r>
              <a:rPr lang="ko-KR" altLang="en-US" sz="2400" b="1" dirty="0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하여 </a:t>
            </a:r>
            <a:endParaRPr lang="en-US" altLang="ko-KR" sz="2400" b="1" dirty="0">
              <a:solidFill>
                <a:srgbClr val="000000"/>
              </a:solidFill>
              <a:latin typeface="HY바다L" pitchFamily="18" charset="-127"/>
              <a:ea typeface="HY바다L" pitchFamily="18" charset="-127"/>
            </a:endParaRPr>
          </a:p>
          <a:p>
            <a:pPr marL="179388"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중세기를 거쳐 르네상스 시대에 이르기까지 찬란하게 발전하다가</a:t>
            </a:r>
            <a:r>
              <a:rPr lang="en-US" altLang="ko-KR" sz="2400" b="1" dirty="0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, </a:t>
            </a:r>
          </a:p>
          <a:p>
            <a:pPr marL="179388">
              <a:defRPr/>
            </a:pPr>
            <a:endParaRPr lang="en-US" altLang="ko-KR" sz="1200" b="1" dirty="0">
              <a:solidFill>
                <a:srgbClr val="000000"/>
              </a:solidFill>
              <a:latin typeface="HY바다L" pitchFamily="18" charset="-127"/>
              <a:ea typeface="HY바다L" pitchFamily="18" charset="-127"/>
            </a:endParaRPr>
          </a:p>
          <a:p>
            <a:pPr marL="179388">
              <a:defRPr/>
            </a:pPr>
            <a:r>
              <a:rPr lang="ko-KR" altLang="en-US" sz="2400" b="1" dirty="0">
                <a:solidFill>
                  <a:srgbClr val="C00000"/>
                </a:solidFill>
                <a:latin typeface="HY바다L" pitchFamily="18" charset="-127"/>
                <a:ea typeface="HY바다L" pitchFamily="18" charset="-127"/>
              </a:rPr>
              <a:t>희곡이 등장하면서 쇠퇴</a:t>
            </a:r>
          </a:p>
          <a:p>
            <a:pPr>
              <a:defRPr/>
            </a:pPr>
            <a:endParaRPr lang="ko-KR" altLang="en-US" sz="2400" b="1" dirty="0">
              <a:solidFill>
                <a:srgbClr val="000000"/>
              </a:solidFill>
              <a:latin typeface="HY바다L" pitchFamily="18" charset="-127"/>
              <a:ea typeface="HY바다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1065213"/>
            <a:ext cx="8567737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90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0000"/>
                </a:solidFill>
              </a:rPr>
              <a:t>3. </a:t>
            </a:r>
            <a:r>
              <a:rPr lang="ko-KR" altLang="en-US" b="1">
                <a:solidFill>
                  <a:srgbClr val="000000"/>
                </a:solidFill>
              </a:rPr>
              <a:t>현대시의 아포리아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1) </a:t>
            </a:r>
            <a:r>
              <a:rPr lang="ko-KR" altLang="en-US" b="1">
                <a:solidFill>
                  <a:srgbClr val="0070C0"/>
                </a:solidFill>
              </a:rPr>
              <a:t>현대시의 특질</a:t>
            </a:r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1214438" y="3000375"/>
            <a:ext cx="73580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ko-KR" altLang="en-US" sz="2800" b="1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현대시</a:t>
            </a:r>
            <a:r>
              <a:rPr lang="ko-KR" altLang="en-US" sz="2800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는 </a:t>
            </a:r>
            <a:endParaRPr lang="en-US" altLang="ko-KR" sz="2800">
              <a:solidFill>
                <a:srgbClr val="000000"/>
              </a:solidFill>
              <a:latin typeface="HY바다L" pitchFamily="18" charset="-127"/>
              <a:ea typeface="HY바다L" pitchFamily="18" charset="-127"/>
            </a:endParaRPr>
          </a:p>
          <a:p>
            <a:pPr algn="r"/>
            <a:r>
              <a:rPr lang="ko-KR" altLang="en-US" sz="2800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고도로 발달한 </a:t>
            </a:r>
            <a:r>
              <a:rPr lang="ko-KR" altLang="en-US" sz="2800">
                <a:solidFill>
                  <a:srgbClr val="C00000"/>
                </a:solidFill>
                <a:latin typeface="HY바다L" pitchFamily="18" charset="-127"/>
                <a:ea typeface="HY바다L" pitchFamily="18" charset="-127"/>
              </a:rPr>
              <a:t>과학문명의 위기의식</a:t>
            </a:r>
            <a:r>
              <a:rPr lang="ko-KR" altLang="en-US" sz="2800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과 </a:t>
            </a:r>
            <a:endParaRPr lang="en-US" altLang="ko-KR" sz="2800">
              <a:solidFill>
                <a:srgbClr val="000000"/>
              </a:solidFill>
              <a:latin typeface="HY바다L" pitchFamily="18" charset="-127"/>
              <a:ea typeface="HY바다L" pitchFamily="18" charset="-127"/>
            </a:endParaRPr>
          </a:p>
          <a:p>
            <a:pPr algn="r"/>
            <a:r>
              <a:rPr lang="ko-KR" altLang="en-US" sz="2800">
                <a:solidFill>
                  <a:srgbClr val="333399"/>
                </a:solidFill>
                <a:latin typeface="HY바다L" pitchFamily="18" charset="-127"/>
                <a:ea typeface="HY바다L" pitchFamily="18" charset="-127"/>
              </a:rPr>
              <a:t>상실된 인간성</a:t>
            </a:r>
            <a:r>
              <a:rPr lang="en-US" altLang="ko-KR" sz="2800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, </a:t>
            </a:r>
          </a:p>
          <a:p>
            <a:pPr algn="r"/>
            <a:r>
              <a:rPr lang="ko-KR" altLang="en-US" sz="2800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그리고 더 많은 </a:t>
            </a:r>
            <a:r>
              <a:rPr lang="ko-KR" altLang="en-US" sz="2800">
                <a:solidFill>
                  <a:srgbClr val="6600FF"/>
                </a:solidFill>
                <a:latin typeface="HY바다L" pitchFamily="18" charset="-127"/>
                <a:ea typeface="HY바다L" pitchFamily="18" charset="-127"/>
              </a:rPr>
              <a:t>자연환경의 파괴</a:t>
            </a:r>
            <a:r>
              <a:rPr lang="ko-KR" altLang="en-US" sz="2800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를 막고</a:t>
            </a:r>
            <a:endParaRPr lang="en-US" altLang="ko-KR" sz="2800">
              <a:solidFill>
                <a:srgbClr val="000000"/>
              </a:solidFill>
              <a:latin typeface="HY바다L" pitchFamily="18" charset="-127"/>
              <a:ea typeface="HY바다L" pitchFamily="18" charset="-127"/>
            </a:endParaRPr>
          </a:p>
          <a:p>
            <a:pPr algn="r"/>
            <a:r>
              <a:rPr lang="ko-KR" altLang="en-US" sz="2800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다시 </a:t>
            </a:r>
            <a:r>
              <a:rPr lang="ko-KR" altLang="en-US" sz="2800">
                <a:solidFill>
                  <a:srgbClr val="6600FF"/>
                </a:solidFill>
                <a:latin typeface="HY바다L" pitchFamily="18" charset="-127"/>
                <a:ea typeface="HY바다L" pitchFamily="18" charset="-127"/>
              </a:rPr>
              <a:t>회복</a:t>
            </a:r>
            <a:r>
              <a:rPr lang="ko-KR" altLang="en-US" sz="2800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시켜야 하는 과제에서 </a:t>
            </a:r>
            <a:endParaRPr lang="en-US" altLang="ko-KR" sz="2800">
              <a:solidFill>
                <a:srgbClr val="000000"/>
              </a:solidFill>
              <a:latin typeface="HY바다L" pitchFamily="18" charset="-127"/>
              <a:ea typeface="HY바다L" pitchFamily="18" charset="-127"/>
            </a:endParaRPr>
          </a:p>
          <a:p>
            <a:pPr algn="r"/>
            <a:r>
              <a:rPr lang="ko-KR" altLang="en-US" sz="2800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그 본질을 찾아야만 할 것 같다</a:t>
            </a:r>
            <a:r>
              <a:rPr lang="en-US" altLang="ko-KR" sz="2800">
                <a:solidFill>
                  <a:srgbClr val="000000"/>
                </a:solidFill>
                <a:latin typeface="HY바다L" pitchFamily="18" charset="-127"/>
                <a:ea typeface="HY바다L" pitchFamily="18" charset="-127"/>
              </a:rPr>
              <a:t>.</a:t>
            </a:r>
          </a:p>
          <a:p>
            <a:pPr algn="r"/>
            <a:endParaRPr lang="ko-KR" altLang="en-US" sz="2800">
              <a:solidFill>
                <a:srgbClr val="000000"/>
              </a:solidFill>
              <a:latin typeface="HY바다L" pitchFamily="18" charset="-127"/>
              <a:ea typeface="HY바다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500063" y="1357313"/>
            <a:ext cx="8215312" cy="100806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6323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90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0000"/>
                </a:solidFill>
              </a:rPr>
              <a:t>3. </a:t>
            </a:r>
            <a:r>
              <a:rPr lang="ko-KR" altLang="en-US" b="1">
                <a:solidFill>
                  <a:srgbClr val="000000"/>
                </a:solidFill>
              </a:rPr>
              <a:t>현대시의 아포리아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2) </a:t>
            </a:r>
            <a:r>
              <a:rPr lang="ko-KR" altLang="en-US" b="1">
                <a:solidFill>
                  <a:srgbClr val="0070C0"/>
                </a:solidFill>
              </a:rPr>
              <a:t>현대시의 난해성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571500" y="1427163"/>
            <a:ext cx="8072438" cy="868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시의 난해성에 대한 문제는 </a:t>
            </a:r>
            <a:r>
              <a:rPr lang="ko-KR" altLang="en-US" sz="2000" b="1" dirty="0">
                <a:solidFill>
                  <a:srgbClr val="0070C0"/>
                </a:solidFill>
              </a:rPr>
              <a:t>상징주의 시</a:t>
            </a:r>
            <a:r>
              <a:rPr lang="ko-KR" altLang="en-US" b="1" dirty="0">
                <a:solidFill>
                  <a:srgbClr val="000000"/>
                </a:solidFill>
              </a:rPr>
              <a:t>와 </a:t>
            </a:r>
            <a:r>
              <a:rPr lang="ko-KR" altLang="en-US" sz="2000" b="1" dirty="0">
                <a:solidFill>
                  <a:srgbClr val="0070C0"/>
                </a:solidFill>
              </a:rPr>
              <a:t>초현실주의 시</a:t>
            </a:r>
            <a:r>
              <a:rPr lang="ko-KR" altLang="en-US" b="1" dirty="0">
                <a:solidFill>
                  <a:srgbClr val="000000"/>
                </a:solidFill>
              </a:rPr>
              <a:t>로부터 더욱 심화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00063" y="2587625"/>
            <a:ext cx="8215312" cy="100806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71500" y="2657475"/>
            <a:ext cx="8072438" cy="869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rgbClr val="C00000"/>
                </a:solidFill>
              </a:rPr>
              <a:t>아포리아</a:t>
            </a:r>
            <a:r>
              <a:rPr lang="ko-KR" altLang="en-US" b="1" dirty="0">
                <a:solidFill>
                  <a:srgbClr val="000000"/>
                </a:solidFill>
              </a:rPr>
              <a:t>는 주로 </a:t>
            </a:r>
            <a:r>
              <a:rPr lang="ko-KR" altLang="en-US" sz="2000" b="1" dirty="0">
                <a:solidFill>
                  <a:srgbClr val="C00000"/>
                </a:solidFill>
              </a:rPr>
              <a:t>철학</a:t>
            </a:r>
            <a:r>
              <a:rPr lang="ko-KR" altLang="en-US" b="1" dirty="0">
                <a:solidFill>
                  <a:srgbClr val="000000"/>
                </a:solidFill>
              </a:rPr>
              <a:t>에서 사용된 용어로</a:t>
            </a:r>
            <a:r>
              <a:rPr lang="en-US" altLang="ko-KR" b="1" dirty="0">
                <a:solidFill>
                  <a:srgbClr val="000000"/>
                </a:solidFill>
              </a:rPr>
              <a:t>, </a:t>
            </a:r>
          </a:p>
          <a:p>
            <a:pPr algn="ctr">
              <a:defRPr/>
            </a:pPr>
            <a:r>
              <a:rPr lang="ko-KR" altLang="en-US" sz="2000" b="1" dirty="0">
                <a:solidFill>
                  <a:srgbClr val="C00000"/>
                </a:solidFill>
              </a:rPr>
              <a:t>불가해</a:t>
            </a:r>
            <a:r>
              <a:rPr lang="ko-KR" altLang="en-US" b="1" dirty="0">
                <a:solidFill>
                  <a:srgbClr val="000000"/>
                </a:solidFill>
              </a:rPr>
              <a:t> 또는 </a:t>
            </a:r>
            <a:r>
              <a:rPr lang="ko-KR" altLang="en-US" sz="2000" b="1" dirty="0">
                <a:solidFill>
                  <a:srgbClr val="C00000"/>
                </a:solidFill>
              </a:rPr>
              <a:t>난처</a:t>
            </a:r>
            <a:r>
              <a:rPr lang="ko-KR" altLang="en-US" b="1" dirty="0">
                <a:solidFill>
                  <a:srgbClr val="000000"/>
                </a:solidFill>
              </a:rPr>
              <a:t>하고 </a:t>
            </a:r>
            <a:r>
              <a:rPr lang="ko-KR" altLang="en-US" sz="2000" b="1" dirty="0">
                <a:solidFill>
                  <a:srgbClr val="C00000"/>
                </a:solidFill>
              </a:rPr>
              <a:t>통로가 꽉 막힌 국면</a:t>
            </a:r>
            <a:r>
              <a:rPr lang="ko-KR" altLang="en-US" b="1" dirty="0">
                <a:solidFill>
                  <a:srgbClr val="000000"/>
                </a:solidFill>
              </a:rPr>
              <a:t>을 의미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00063" y="3873500"/>
            <a:ext cx="8215312" cy="100806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71500" y="3943350"/>
            <a:ext cx="8072438" cy="869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현대시는 </a:t>
            </a:r>
            <a:r>
              <a:rPr lang="ko-KR" altLang="en-US" sz="2000" b="1" dirty="0">
                <a:solidFill>
                  <a:srgbClr val="BBE0E3">
                    <a:lumMod val="50000"/>
                  </a:srgbClr>
                </a:solidFill>
              </a:rPr>
              <a:t>현대의 문화현상</a:t>
            </a:r>
            <a:r>
              <a:rPr lang="ko-KR" altLang="en-US" b="1" dirty="0">
                <a:solidFill>
                  <a:srgbClr val="000000"/>
                </a:solidFill>
              </a:rPr>
              <a:t>을 </a:t>
            </a:r>
            <a:r>
              <a:rPr lang="ko-KR" altLang="en-US" sz="2000" b="1" dirty="0">
                <a:solidFill>
                  <a:srgbClr val="BBE0E3">
                    <a:lumMod val="50000"/>
                  </a:srgbClr>
                </a:solidFill>
              </a:rPr>
              <a:t>반영</a:t>
            </a:r>
            <a:r>
              <a:rPr lang="ko-KR" altLang="en-US" b="1" dirty="0">
                <a:solidFill>
                  <a:srgbClr val="000000"/>
                </a:solidFill>
              </a:rPr>
              <a:t>하고 있다</a:t>
            </a:r>
            <a:r>
              <a:rPr lang="en-US" altLang="ko-KR" b="1" dirty="0">
                <a:solidFill>
                  <a:srgbClr val="000000"/>
                </a:solidFill>
              </a:rPr>
              <a:t>. </a:t>
            </a:r>
            <a:r>
              <a:rPr lang="ko-KR" altLang="en-US" b="1" dirty="0">
                <a:solidFill>
                  <a:srgbClr val="000000"/>
                </a:solidFill>
              </a:rPr>
              <a:t>현대시가 난해하다는 것은 </a:t>
            </a:r>
            <a:r>
              <a:rPr lang="en-US" altLang="ko-KR" b="1" dirty="0">
                <a:solidFill>
                  <a:srgbClr val="000000"/>
                </a:solidFill>
              </a:rPr>
              <a:t/>
            </a:r>
            <a:br>
              <a:rPr lang="en-US" altLang="ko-KR" b="1" dirty="0">
                <a:solidFill>
                  <a:srgbClr val="000000"/>
                </a:solidFill>
              </a:rPr>
            </a:br>
            <a:r>
              <a:rPr lang="ko-KR" altLang="en-US" b="1" dirty="0">
                <a:solidFill>
                  <a:srgbClr val="000000"/>
                </a:solidFill>
              </a:rPr>
              <a:t>현대의 문화현상이 그만큼 </a:t>
            </a:r>
            <a:r>
              <a:rPr lang="ko-KR" altLang="en-US" sz="2000" b="1" dirty="0">
                <a:solidFill>
                  <a:srgbClr val="BBE0E3">
                    <a:lumMod val="50000"/>
                  </a:srgbClr>
                </a:solidFill>
              </a:rPr>
              <a:t>복잡하고 불가해한 국면</a:t>
            </a:r>
            <a:r>
              <a:rPr lang="ko-KR" altLang="en-US" b="1" dirty="0">
                <a:solidFill>
                  <a:srgbClr val="000000"/>
                </a:solidFill>
              </a:rPr>
              <a:t>으로 치닫고 있다는 것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00063" y="5159375"/>
            <a:ext cx="8215312" cy="100806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571500" y="5229225"/>
            <a:ext cx="8072438" cy="869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b="1" dirty="0">
                <a:solidFill>
                  <a:srgbClr val="000000"/>
                </a:solidFill>
              </a:rPr>
              <a:t>현대시는 현대시의 난해성에 대하여 비평가들은 </a:t>
            </a:r>
            <a:endParaRPr lang="en-US" altLang="ko-KR" b="1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rgbClr val="0099FF"/>
                </a:solidFill>
              </a:rPr>
              <a:t>애매성</a:t>
            </a:r>
            <a:r>
              <a:rPr lang="ko-KR" altLang="en-US" b="1" dirty="0">
                <a:solidFill>
                  <a:srgbClr val="000000"/>
                </a:solidFill>
              </a:rPr>
              <a:t>과 </a:t>
            </a:r>
            <a:r>
              <a:rPr lang="ko-KR" altLang="en-US" sz="2000" b="1" dirty="0">
                <a:solidFill>
                  <a:srgbClr val="0099FF"/>
                </a:solidFill>
              </a:rPr>
              <a:t>모호성</a:t>
            </a:r>
            <a:r>
              <a:rPr lang="en-US" altLang="ko-KR" b="1" dirty="0">
                <a:solidFill>
                  <a:srgbClr val="000000"/>
                </a:solidFill>
              </a:rPr>
              <a:t>, </a:t>
            </a:r>
            <a:r>
              <a:rPr lang="ko-KR" altLang="en-US" sz="2000" b="1" dirty="0">
                <a:solidFill>
                  <a:srgbClr val="0099FF"/>
                </a:solidFill>
              </a:rPr>
              <a:t>복잡성</a:t>
            </a:r>
            <a:r>
              <a:rPr lang="ko-KR" altLang="en-US" b="1" dirty="0">
                <a:solidFill>
                  <a:srgbClr val="000000"/>
                </a:solidFill>
              </a:rPr>
              <a:t>과 </a:t>
            </a:r>
            <a:r>
              <a:rPr lang="ko-KR" altLang="en-US" sz="2000" b="1" dirty="0" err="1">
                <a:solidFill>
                  <a:srgbClr val="0099FF"/>
                </a:solidFill>
              </a:rPr>
              <a:t>신기성</a:t>
            </a:r>
            <a:r>
              <a:rPr lang="ko-KR" altLang="en-US" b="1" dirty="0">
                <a:solidFill>
                  <a:srgbClr val="000000"/>
                </a:solidFill>
              </a:rPr>
              <a:t> 등으로 특성화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90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0000"/>
                </a:solidFill>
              </a:rPr>
              <a:t>3. </a:t>
            </a:r>
            <a:r>
              <a:rPr lang="ko-KR" altLang="en-US" b="1">
                <a:solidFill>
                  <a:srgbClr val="000000"/>
                </a:solidFill>
              </a:rPr>
              <a:t>현대시의 아포리아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3) </a:t>
            </a:r>
            <a:r>
              <a:rPr lang="ko-KR" altLang="en-US" b="1">
                <a:solidFill>
                  <a:srgbClr val="0070C0"/>
                </a:solidFill>
              </a:rPr>
              <a:t>현대시의 사상</a:t>
            </a:r>
          </a:p>
        </p:txBody>
      </p:sp>
      <p:pic>
        <p:nvPicPr>
          <p:cNvPr id="57347" name="Picture 4" descr="C:\Users\전민정\AppData\Local\Microsoft\Windows\Temporary Internet Files\Content.IE5\OYXQSQ17\MCj042385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14954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C:\Users\전민정\AppData\Local\Microsoft\Windows\Temporary Internet Files\Content.IE5\NM17HXMR\MCj043441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457575"/>
            <a:ext cx="20002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모서리가 둥근 사각형 설명선 7"/>
          <p:cNvSpPr/>
          <p:nvPr/>
        </p:nvSpPr>
        <p:spPr>
          <a:xfrm>
            <a:off x="2857500" y="1285875"/>
            <a:ext cx="5715000" cy="1643063"/>
          </a:xfrm>
          <a:prstGeom prst="wedgeRoundRectCallout">
            <a:avLst>
              <a:gd name="adj1" fmla="val -61538"/>
              <a:gd name="adj2" fmla="val -49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시에서 </a:t>
            </a:r>
            <a:r>
              <a:rPr lang="ko-KR" altLang="en-US" sz="2000" dirty="0">
                <a:solidFill>
                  <a:srgbClr val="C00000"/>
                </a:solidFill>
                <a:latin typeface="HY바다M" pitchFamily="18" charset="-127"/>
                <a:ea typeface="HY바다M" pitchFamily="18" charset="-127"/>
              </a:rPr>
              <a:t>조직적이고 체계적인 관념이나 사상</a:t>
            </a: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을</a:t>
            </a:r>
            <a:endParaRPr lang="en-US" altLang="ko-KR" sz="2000" dirty="0">
              <a:solidFill>
                <a:srgbClr val="000000"/>
              </a:solidFill>
              <a:latin typeface="HY바다M" pitchFamily="18" charset="-127"/>
              <a:ea typeface="HY바다M" pitchFamily="18" charset="-127"/>
            </a:endParaRPr>
          </a:p>
          <a:p>
            <a:pPr algn="ctr"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논의한다는 것은 불가능한 것 같아</a:t>
            </a:r>
            <a:r>
              <a:rPr lang="en-US" altLang="ko-KR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!</a:t>
            </a:r>
            <a:endParaRPr lang="ko-KR" altLang="en-US" sz="2000" dirty="0">
              <a:solidFill>
                <a:srgbClr val="000000"/>
              </a:solidFill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642938" y="3714750"/>
            <a:ext cx="5715000" cy="2214563"/>
          </a:xfrm>
          <a:prstGeom prst="wedgeRoundRectCallout">
            <a:avLst>
              <a:gd name="adj1" fmla="val 57425"/>
              <a:gd name="adj2" fmla="val -344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그렇지만</a:t>
            </a:r>
            <a:r>
              <a:rPr lang="en-US" altLang="ko-KR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시에 나타난 </a:t>
            </a:r>
            <a:r>
              <a:rPr lang="ko-KR" altLang="en-US" sz="2400" dirty="0">
                <a:solidFill>
                  <a:srgbClr val="C00000"/>
                </a:solidFill>
                <a:latin typeface="HY바다M" pitchFamily="18" charset="-127"/>
                <a:ea typeface="HY바다M" pitchFamily="18" charset="-127"/>
              </a:rPr>
              <a:t>주제의식</a:t>
            </a:r>
            <a:r>
              <a:rPr lang="en-US" altLang="ko-KR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, </a:t>
            </a:r>
          </a:p>
          <a:p>
            <a:pPr algn="ctr"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즉 </a:t>
            </a:r>
            <a:r>
              <a:rPr lang="ko-KR" altLang="en-US" sz="2400" dirty="0">
                <a:solidFill>
                  <a:srgbClr val="C00000"/>
                </a:solidFill>
                <a:latin typeface="HY바다M" pitchFamily="18" charset="-127"/>
                <a:ea typeface="HY바다M" pitchFamily="18" charset="-127"/>
              </a:rPr>
              <a:t>단편적인 관념이나 사상</a:t>
            </a: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은 </a:t>
            </a:r>
            <a:endParaRPr lang="en-US" altLang="ko-KR" sz="2000" dirty="0">
              <a:solidFill>
                <a:srgbClr val="000000"/>
              </a:solidFill>
              <a:latin typeface="HY바다M" pitchFamily="18" charset="-127"/>
              <a:ea typeface="HY바다M" pitchFamily="18" charset="-127"/>
            </a:endParaRPr>
          </a:p>
          <a:p>
            <a:pPr algn="ctr"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확인할 수 있지 않을까</a:t>
            </a:r>
            <a:r>
              <a:rPr lang="en-US" altLang="ko-KR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?</a:t>
            </a:r>
          </a:p>
          <a:p>
            <a:pPr algn="ctr">
              <a:defRPr/>
            </a:pPr>
            <a:endParaRPr lang="en-US" altLang="ko-KR" sz="700" dirty="0">
              <a:solidFill>
                <a:srgbClr val="000000"/>
              </a:solidFill>
              <a:latin typeface="HY바다M" pitchFamily="18" charset="-127"/>
              <a:ea typeface="HY바다M" pitchFamily="18" charset="-127"/>
            </a:endParaRPr>
          </a:p>
          <a:p>
            <a:pPr algn="ctr"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이런 것들은 </a:t>
            </a:r>
            <a:r>
              <a:rPr lang="ko-KR" altLang="en-US" sz="2000" dirty="0">
                <a:solidFill>
                  <a:srgbClr val="333399"/>
                </a:solidFill>
                <a:latin typeface="HY바다M" pitchFamily="18" charset="-127"/>
                <a:ea typeface="HY바다M" pitchFamily="18" charset="-127"/>
              </a:rPr>
              <a:t>시대상황과 긴밀히 연관</a:t>
            </a: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되어 </a:t>
            </a:r>
            <a:endParaRPr lang="en-US" altLang="ko-KR" sz="2000" dirty="0">
              <a:solidFill>
                <a:srgbClr val="000000"/>
              </a:solidFill>
              <a:latin typeface="HY바다M" pitchFamily="18" charset="-127"/>
              <a:ea typeface="HY바다M" pitchFamily="18" charset="-127"/>
            </a:endParaRPr>
          </a:p>
          <a:p>
            <a:pPr algn="ctr"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나타나는 경우가 많고 하던데</a:t>
            </a:r>
            <a:r>
              <a:rPr lang="en-US" altLang="ko-KR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…</a:t>
            </a:r>
            <a:endParaRPr lang="ko-KR" altLang="en-US" sz="2000" dirty="0">
              <a:solidFill>
                <a:srgbClr val="000000"/>
              </a:solidFill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590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0000"/>
                </a:solidFill>
              </a:rPr>
              <a:t>3. </a:t>
            </a:r>
            <a:r>
              <a:rPr lang="ko-KR" altLang="en-US" b="1">
                <a:solidFill>
                  <a:srgbClr val="000000"/>
                </a:solidFill>
              </a:rPr>
              <a:t>현대시의 아포리아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4) </a:t>
            </a:r>
            <a:r>
              <a:rPr lang="ko-KR" altLang="en-US" b="1">
                <a:solidFill>
                  <a:srgbClr val="0070C0"/>
                </a:solidFill>
              </a:rPr>
              <a:t>시학의 방법</a:t>
            </a:r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3000375" y="1428750"/>
            <a:ext cx="5715000" cy="1857375"/>
          </a:xfrm>
          <a:prstGeom prst="wedgeRoundRectCallout">
            <a:avLst>
              <a:gd name="adj1" fmla="val -60221"/>
              <a:gd name="adj2" fmla="val -269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서양에서 시에 대한 체계적인 논의는 </a:t>
            </a:r>
            <a:endParaRPr lang="en-US" altLang="ko-KR" sz="2000" dirty="0">
              <a:solidFill>
                <a:srgbClr val="000000"/>
              </a:solidFill>
              <a:latin typeface="HY바다M" pitchFamily="18" charset="-127"/>
              <a:ea typeface="HY바다M" pitchFamily="18" charset="-127"/>
            </a:endParaRPr>
          </a:p>
          <a:p>
            <a:pPr algn="ctr">
              <a:defRPr/>
            </a:pPr>
            <a:r>
              <a:rPr lang="ko-KR" altLang="en-US" sz="2100" dirty="0">
                <a:solidFill>
                  <a:srgbClr val="C00000"/>
                </a:solidFill>
                <a:latin typeface="HY바다M" pitchFamily="18" charset="-127"/>
                <a:ea typeface="HY바다M" pitchFamily="18" charset="-127"/>
              </a:rPr>
              <a:t>아리스토텔레스의</a:t>
            </a:r>
            <a:r>
              <a:rPr lang="en-US" altLang="ko-KR" sz="2100" dirty="0">
                <a:solidFill>
                  <a:srgbClr val="C00000"/>
                </a:solidFill>
                <a:latin typeface="HY바다M" pitchFamily="18" charset="-127"/>
                <a:ea typeface="HY바다M" pitchFamily="18" charset="-127"/>
              </a:rPr>
              <a:t>『</a:t>
            </a:r>
            <a:r>
              <a:rPr lang="ko-KR" altLang="en-US" sz="2100" dirty="0">
                <a:solidFill>
                  <a:srgbClr val="C00000"/>
                </a:solidFill>
                <a:latin typeface="HY바다M" pitchFamily="18" charset="-127"/>
                <a:ea typeface="HY바다M" pitchFamily="18" charset="-127"/>
              </a:rPr>
              <a:t>시학</a:t>
            </a:r>
            <a:r>
              <a:rPr lang="en-US" altLang="ko-KR" sz="2100" dirty="0">
                <a:solidFill>
                  <a:srgbClr val="C00000"/>
                </a:solidFill>
                <a:latin typeface="HY바다M" pitchFamily="18" charset="-127"/>
                <a:ea typeface="HY바다M" pitchFamily="18" charset="-127"/>
              </a:rPr>
              <a:t>(Poetic)』</a:t>
            </a: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에서부터</a:t>
            </a:r>
            <a:endParaRPr lang="en-US" altLang="ko-KR" sz="2000" dirty="0">
              <a:solidFill>
                <a:srgbClr val="000000"/>
              </a:solidFill>
              <a:latin typeface="HY바다M" pitchFamily="18" charset="-127"/>
              <a:ea typeface="HY바다M" pitchFamily="18" charset="-127"/>
            </a:endParaRPr>
          </a:p>
          <a:p>
            <a:pPr algn="ctr"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비롯되었대</a:t>
            </a:r>
            <a:r>
              <a:rPr lang="en-US" altLang="ko-KR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~</a:t>
            </a: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  </a:t>
            </a:r>
          </a:p>
        </p:txBody>
      </p:sp>
      <p:pic>
        <p:nvPicPr>
          <p:cNvPr id="58372" name="Picture 2" descr="C:\Users\전민정\AppData\Local\Microsoft\Windows\Temporary Internet Files\Content.IE5\OYXQSQ17\MCj044042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1736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 descr="C:\Users\전민정\AppData\Local\Microsoft\Windows\Temporary Internet Files\Content.IE5\SYGZ7C8G\MCj044042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786188"/>
            <a:ext cx="23415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모서리가 둥근 사각형 설명선 7"/>
          <p:cNvSpPr/>
          <p:nvPr/>
        </p:nvSpPr>
        <p:spPr>
          <a:xfrm>
            <a:off x="571500" y="3857625"/>
            <a:ext cx="5715000" cy="1857375"/>
          </a:xfrm>
          <a:prstGeom prst="wedgeRoundRectCallout">
            <a:avLst>
              <a:gd name="adj1" fmla="val 55542"/>
              <a:gd name="adj2" fmla="val -211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그렇지만</a:t>
            </a:r>
            <a:r>
              <a:rPr lang="en-US" altLang="ko-KR" sz="2000" dirty="0">
                <a:solidFill>
                  <a:srgbClr val="C00000"/>
                </a:solidFill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『</a:t>
            </a: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시학</a:t>
            </a:r>
            <a:r>
              <a:rPr lang="en-US" altLang="ko-KR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(Poetic)』</a:t>
            </a: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에서는 서정시보다는 주로</a:t>
            </a:r>
            <a:r>
              <a:rPr lang="ko-KR" altLang="en-US" sz="2000" dirty="0">
                <a:solidFill>
                  <a:srgbClr val="C00000"/>
                </a:solidFill>
                <a:latin typeface="HY바다M" pitchFamily="18" charset="-127"/>
                <a:ea typeface="HY바다M" pitchFamily="18" charset="-127"/>
              </a:rPr>
              <a:t> </a:t>
            </a:r>
            <a:r>
              <a:rPr lang="ko-KR" altLang="en-US" sz="2400" dirty="0">
                <a:solidFill>
                  <a:srgbClr val="C00000"/>
                </a:solidFill>
                <a:latin typeface="HY바다M" pitchFamily="18" charset="-127"/>
                <a:ea typeface="HY바다M" pitchFamily="18" charset="-127"/>
              </a:rPr>
              <a:t>서사시를 중심으로 논의하고 있다</a:t>
            </a: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는 걸 잊지 말라구</a:t>
            </a:r>
            <a:r>
              <a:rPr lang="en-US" altLang="ko-KR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~!</a:t>
            </a:r>
            <a:r>
              <a:rPr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595313" y="534988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1) </a:t>
            </a:r>
            <a:r>
              <a:rPr lang="ko-KR" altLang="en-US" b="1">
                <a:solidFill>
                  <a:srgbClr val="0070C0"/>
                </a:solidFill>
              </a:rPr>
              <a:t>형식에 의한 구분</a:t>
            </a:r>
          </a:p>
        </p:txBody>
      </p:sp>
      <p:pic>
        <p:nvPicPr>
          <p:cNvPr id="36867" name="Picture 7" descr="C:\Users\전민정\AppData\Local\Microsoft\Windows\Temporary Internet Files\Content.IE5\1VA6N1PE\MCj042479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25"/>
            <a:ext cx="27146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C:\Users\전민정\AppData\Local\Microsoft\Windows\Temporary Internet Files\Content.IE5\1VA6N1PE\MCj042479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9613" y="2143125"/>
            <a:ext cx="27162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C:\Users\전민정\AppData\Local\Microsoft\Windows\Temporary Internet Files\Content.IE5\1VA6N1PE\MCj042479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143125"/>
            <a:ext cx="27146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11"/>
          <p:cNvSpPr txBox="1">
            <a:spLocks noChangeArrowheads="1"/>
          </p:cNvSpPr>
          <p:nvPr/>
        </p:nvSpPr>
        <p:spPr bwMode="auto">
          <a:xfrm>
            <a:off x="757238" y="2752725"/>
            <a:ext cx="2143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4400">
                <a:solidFill>
                  <a:srgbClr val="000000"/>
                </a:solidFill>
                <a:latin typeface="HY목각파임B" pitchFamily="18" charset="-127"/>
                <a:ea typeface="HY목각파임B" pitchFamily="18" charset="-127"/>
              </a:rPr>
              <a:t>정형시</a:t>
            </a:r>
          </a:p>
        </p:txBody>
      </p:sp>
      <p:sp>
        <p:nvSpPr>
          <p:cNvPr id="36871" name="TextBox 12"/>
          <p:cNvSpPr txBox="1">
            <a:spLocks noChangeArrowheads="1"/>
          </p:cNvSpPr>
          <p:nvPr/>
        </p:nvSpPr>
        <p:spPr bwMode="auto">
          <a:xfrm>
            <a:off x="3476625" y="2752725"/>
            <a:ext cx="2143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4400">
                <a:solidFill>
                  <a:srgbClr val="000000"/>
                </a:solidFill>
                <a:latin typeface="HY목각파임B" pitchFamily="18" charset="-127"/>
                <a:ea typeface="HY목각파임B" pitchFamily="18" charset="-127"/>
              </a:rPr>
              <a:t>자유시</a:t>
            </a:r>
          </a:p>
        </p:txBody>
      </p:sp>
      <p:sp>
        <p:nvSpPr>
          <p:cNvPr id="36872" name="TextBox 13"/>
          <p:cNvSpPr txBox="1">
            <a:spLocks noChangeArrowheads="1"/>
          </p:cNvSpPr>
          <p:nvPr/>
        </p:nvSpPr>
        <p:spPr bwMode="auto">
          <a:xfrm>
            <a:off x="6196013" y="2752725"/>
            <a:ext cx="2143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4400">
                <a:solidFill>
                  <a:srgbClr val="000000"/>
                </a:solidFill>
                <a:latin typeface="HY목각파임B" pitchFamily="18" charset="-127"/>
                <a:ea typeface="HY목각파임B" pitchFamily="18" charset="-127"/>
              </a:rPr>
              <a:t>산문시</a:t>
            </a:r>
          </a:p>
        </p:txBody>
      </p:sp>
      <p:sp>
        <p:nvSpPr>
          <p:cNvPr id="36873" name="TextBox 14"/>
          <p:cNvSpPr txBox="1">
            <a:spLocks noChangeArrowheads="1"/>
          </p:cNvSpPr>
          <p:nvPr/>
        </p:nvSpPr>
        <p:spPr bwMode="auto">
          <a:xfrm>
            <a:off x="757238" y="348932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000">
                <a:solidFill>
                  <a:srgbClr val="000000"/>
                </a:solidFill>
                <a:latin typeface="HY강M" pitchFamily="18" charset="-127"/>
                <a:ea typeface="HY강M" pitchFamily="18" charset="-127"/>
              </a:rPr>
              <a:t>(rhymed verse)</a:t>
            </a:r>
            <a:endParaRPr lang="ko-KR" altLang="en-US" sz="2000">
              <a:solidFill>
                <a:srgbClr val="00000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6874" name="TextBox 15"/>
          <p:cNvSpPr txBox="1">
            <a:spLocks noChangeArrowheads="1"/>
          </p:cNvSpPr>
          <p:nvPr/>
        </p:nvSpPr>
        <p:spPr bwMode="auto">
          <a:xfrm>
            <a:off x="3476625" y="348932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000">
                <a:solidFill>
                  <a:srgbClr val="000000"/>
                </a:solidFill>
                <a:latin typeface="HY강M" pitchFamily="18" charset="-127"/>
                <a:ea typeface="HY강M" pitchFamily="18" charset="-127"/>
              </a:rPr>
              <a:t>(free verse)</a:t>
            </a:r>
            <a:endParaRPr lang="ko-KR" altLang="en-US" sz="2000">
              <a:solidFill>
                <a:srgbClr val="00000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6875" name="TextBox 16"/>
          <p:cNvSpPr txBox="1">
            <a:spLocks noChangeArrowheads="1"/>
          </p:cNvSpPr>
          <p:nvPr/>
        </p:nvSpPr>
        <p:spPr bwMode="auto">
          <a:xfrm>
            <a:off x="6196013" y="348932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000">
                <a:solidFill>
                  <a:srgbClr val="000000"/>
                </a:solidFill>
                <a:latin typeface="HY강M" pitchFamily="18" charset="-127"/>
                <a:ea typeface="HY강M" pitchFamily="18" charset="-127"/>
              </a:rPr>
              <a:t>(prose poem)</a:t>
            </a:r>
            <a:endParaRPr lang="ko-KR" altLang="en-US" sz="2000">
              <a:solidFill>
                <a:srgbClr val="000000"/>
              </a:solidFill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접힌 도형 33"/>
          <p:cNvSpPr/>
          <p:nvPr/>
        </p:nvSpPr>
        <p:spPr>
          <a:xfrm>
            <a:off x="1071563" y="3643313"/>
            <a:ext cx="3357562" cy="2857500"/>
          </a:xfrm>
          <a:prstGeom prst="foldedCorner">
            <a:avLst>
              <a:gd name="adj" fmla="val 130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595313" y="534988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1) </a:t>
            </a:r>
            <a:r>
              <a:rPr lang="ko-KR" altLang="en-US" b="1">
                <a:solidFill>
                  <a:srgbClr val="0070C0"/>
                </a:solidFill>
              </a:rPr>
              <a:t>형식에 의한 구분</a:t>
            </a:r>
          </a:p>
        </p:txBody>
      </p:sp>
      <p:pic>
        <p:nvPicPr>
          <p:cNvPr id="37892" name="Picture 4" descr="C:\Users\전민정\AppData\Local\Microsoft\Windows\Temporary Internet Files\Content.IE5\24AGW8JM\MCj0441288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156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19"/>
          <p:cNvSpPr txBox="1">
            <a:spLocks noChangeArrowheads="1"/>
          </p:cNvSpPr>
          <p:nvPr/>
        </p:nvSpPr>
        <p:spPr bwMode="auto">
          <a:xfrm>
            <a:off x="785813" y="1071563"/>
            <a:ext cx="1758950" cy="5842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3200">
                <a:solidFill>
                  <a:srgbClr val="000000"/>
                </a:solidFill>
                <a:latin typeface="HY목각파임B" pitchFamily="18" charset="-127"/>
                <a:ea typeface="HY목각파임B" pitchFamily="18" charset="-127"/>
              </a:rPr>
              <a:t>정형시</a:t>
            </a:r>
          </a:p>
        </p:txBody>
      </p:sp>
      <p:sp>
        <p:nvSpPr>
          <p:cNvPr id="37894" name="TextBox 20"/>
          <p:cNvSpPr txBox="1">
            <a:spLocks noChangeArrowheads="1"/>
          </p:cNvSpPr>
          <p:nvPr/>
        </p:nvSpPr>
        <p:spPr bwMode="auto">
          <a:xfrm>
            <a:off x="785813" y="1570038"/>
            <a:ext cx="1758950" cy="3079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solidFill>
                  <a:srgbClr val="000000"/>
                </a:solidFill>
                <a:latin typeface="HY강M" pitchFamily="18" charset="-127"/>
                <a:ea typeface="HY강M" pitchFamily="18" charset="-127"/>
              </a:rPr>
              <a:t>(rhymed verse)</a:t>
            </a:r>
            <a:endParaRPr lang="ko-KR" altLang="en-US" sz="1400">
              <a:solidFill>
                <a:srgbClr val="00000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7895" name="TextBox 26"/>
          <p:cNvSpPr txBox="1">
            <a:spLocks noChangeArrowheads="1"/>
          </p:cNvSpPr>
          <p:nvPr/>
        </p:nvSpPr>
        <p:spPr bwMode="auto">
          <a:xfrm>
            <a:off x="3263900" y="2109788"/>
            <a:ext cx="5572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 </a:t>
            </a:r>
            <a:r>
              <a:rPr lang="ko-KR" altLang="en-US">
                <a:solidFill>
                  <a:srgbClr val="333399"/>
                </a:solidFill>
                <a:latin typeface="한양해서" pitchFamily="18" charset="-127"/>
                <a:ea typeface="한양해서" pitchFamily="18" charset="-127"/>
              </a:rPr>
              <a:t>고정된 형식</a:t>
            </a:r>
            <a:r>
              <a:rPr lang="en-US" altLang="ko-KR">
                <a:solidFill>
                  <a:srgbClr val="333399"/>
                </a:solidFill>
                <a:latin typeface="한양해서" pitchFamily="18" charset="-127"/>
                <a:ea typeface="한양해서" pitchFamily="18" charset="-127"/>
              </a:rPr>
              <a:t>(fixed form)</a:t>
            </a: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으로서 오래 전부터 </a:t>
            </a:r>
            <a:endParaRPr lang="en-US" altLang="ko-KR">
              <a:solidFill>
                <a:srgbClr val="000000"/>
              </a:solidFill>
              <a:latin typeface="한양해서" pitchFamily="18" charset="-127"/>
              <a:ea typeface="한양해서" pitchFamily="18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패턴화되고 창작되어 온 대표적인 시의 형식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3176588" y="1357313"/>
            <a:ext cx="5572125" cy="642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243263" y="1417638"/>
            <a:ext cx="5429250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200" b="1" dirty="0">
                <a:solidFill>
                  <a:srgbClr val="000000"/>
                </a:solidFill>
              </a:rPr>
              <a:t>일정한 </a:t>
            </a:r>
            <a:r>
              <a:rPr lang="ko-KR" altLang="en-US" sz="2200" b="1" dirty="0">
                <a:solidFill>
                  <a:srgbClr val="CC00FF"/>
                </a:solidFill>
              </a:rPr>
              <a:t>형식</a:t>
            </a:r>
            <a:r>
              <a:rPr lang="ko-KR" altLang="en-US" sz="2200" b="1" dirty="0">
                <a:solidFill>
                  <a:srgbClr val="000000"/>
                </a:solidFill>
              </a:rPr>
              <a:t>과 </a:t>
            </a:r>
            <a:r>
              <a:rPr lang="ko-KR" altLang="en-US" sz="2200" b="1" dirty="0">
                <a:solidFill>
                  <a:srgbClr val="CC00FF"/>
                </a:solidFill>
              </a:rPr>
              <a:t>규칙</a:t>
            </a:r>
            <a:r>
              <a:rPr lang="ko-KR" altLang="en-US" sz="2200" b="1" dirty="0">
                <a:solidFill>
                  <a:srgbClr val="000000"/>
                </a:solidFill>
              </a:rPr>
              <a:t>에 의해서 규정된 시</a:t>
            </a:r>
          </a:p>
        </p:txBody>
      </p:sp>
      <p:pic>
        <p:nvPicPr>
          <p:cNvPr id="37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522663"/>
            <a:ext cx="914400" cy="49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" name="오른쪽 화살표 32"/>
          <p:cNvSpPr/>
          <p:nvPr/>
        </p:nvSpPr>
        <p:spPr>
          <a:xfrm>
            <a:off x="3109913" y="2093913"/>
            <a:ext cx="285750" cy="260350"/>
          </a:xfrm>
          <a:prstGeom prst="rightArrow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5" name="모서리가 접힌 도형 34"/>
          <p:cNvSpPr/>
          <p:nvPr/>
        </p:nvSpPr>
        <p:spPr>
          <a:xfrm>
            <a:off x="4929188" y="3643313"/>
            <a:ext cx="3357562" cy="2857500"/>
          </a:xfrm>
          <a:prstGeom prst="foldedCorner">
            <a:avLst>
              <a:gd name="adj" fmla="val 130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379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9163" y="3522663"/>
            <a:ext cx="914400" cy="49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902" name="TextBox 30"/>
          <p:cNvSpPr txBox="1">
            <a:spLocks noChangeArrowheads="1"/>
          </p:cNvSpPr>
          <p:nvPr/>
        </p:nvSpPr>
        <p:spPr bwMode="auto">
          <a:xfrm>
            <a:off x="5072063" y="4143375"/>
            <a:ext cx="3000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오드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(ode),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론도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(rondeau),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소네트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(sonnet) 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등</a:t>
            </a:r>
          </a:p>
        </p:txBody>
      </p:sp>
      <p:sp>
        <p:nvSpPr>
          <p:cNvPr id="37903" name="TextBox 36"/>
          <p:cNvSpPr txBox="1">
            <a:spLocks noChangeArrowheads="1"/>
          </p:cNvSpPr>
          <p:nvPr/>
        </p:nvSpPr>
        <p:spPr bwMode="auto">
          <a:xfrm>
            <a:off x="1060450" y="4194175"/>
            <a:ext cx="36766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음수율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음위율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음성율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압운</a:t>
            </a:r>
            <a:endParaRPr lang="en-US" altLang="ko-KR" sz="2000">
              <a:solidFill>
                <a:srgbClr val="000000"/>
              </a:solidFill>
              <a:latin typeface="한양해서" pitchFamily="18" charset="-127"/>
              <a:ea typeface="한양해서" pitchFamily="18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 ⇒ 규칙성에 따라 창작</a:t>
            </a:r>
            <a:endParaRPr lang="en-US" altLang="ko-KR" sz="2000">
              <a:solidFill>
                <a:srgbClr val="000000"/>
              </a:solidFill>
              <a:latin typeface="한양해서" pitchFamily="18" charset="-127"/>
              <a:ea typeface="한양해서" pitchFamily="18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400">
              <a:solidFill>
                <a:srgbClr val="000000"/>
              </a:solidFill>
              <a:latin typeface="한양해서" pitchFamily="18" charset="-127"/>
              <a:ea typeface="한양해서" pitchFamily="18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韓 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: 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시조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(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時調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中 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: 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오언절구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,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 칠언율시</a:t>
            </a:r>
            <a:endParaRPr lang="en-US" altLang="ko-KR" sz="2000">
              <a:solidFill>
                <a:srgbClr val="000000"/>
              </a:solidFill>
              <a:latin typeface="한양해서" pitchFamily="18" charset="-127"/>
              <a:ea typeface="한양해서" pitchFamily="18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日 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: 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배구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(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俳句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)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    </a:t>
            </a:r>
            <a:endParaRPr lang="ko-KR" altLang="en-US" sz="2000">
              <a:solidFill>
                <a:srgbClr val="000000"/>
              </a:solidFill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37904" name="TextBox 37"/>
          <p:cNvSpPr txBox="1">
            <a:spLocks noChangeArrowheads="1"/>
          </p:cNvSpPr>
          <p:nvPr/>
        </p:nvSpPr>
        <p:spPr bwMode="auto">
          <a:xfrm>
            <a:off x="3263900" y="2778125"/>
            <a:ext cx="57753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 정형시는 일정한 </a:t>
            </a:r>
            <a:r>
              <a:rPr lang="ko-KR" altLang="en-US">
                <a:solidFill>
                  <a:srgbClr val="333399"/>
                </a:solidFill>
                <a:latin typeface="한양해서" pitchFamily="18" charset="-127"/>
                <a:ea typeface="한양해서" pitchFamily="18" charset="-127"/>
              </a:rPr>
              <a:t>율격</a:t>
            </a: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이나 </a:t>
            </a:r>
            <a:r>
              <a:rPr lang="ko-KR" altLang="en-US">
                <a:solidFill>
                  <a:srgbClr val="333399"/>
                </a:solidFill>
                <a:latin typeface="한양해서" pitchFamily="18" charset="-127"/>
                <a:ea typeface="한양해서" pitchFamily="18" charset="-127"/>
              </a:rPr>
              <a:t>운</a:t>
            </a: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에 대한</a:t>
            </a:r>
            <a:r>
              <a:rPr lang="ko-KR" altLang="en-US">
                <a:solidFill>
                  <a:srgbClr val="333399"/>
                </a:solidFill>
                <a:latin typeface="한양해서" pitchFamily="18" charset="-127"/>
                <a:ea typeface="한양해서" pitchFamily="18" charset="-127"/>
              </a:rPr>
              <a:t> 규제</a:t>
            </a: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가 전제되고 여기에 </a:t>
            </a:r>
            <a:r>
              <a:rPr lang="ko-KR" altLang="en-US">
                <a:solidFill>
                  <a:srgbClr val="333399"/>
                </a:solidFill>
                <a:latin typeface="한양해서" pitchFamily="18" charset="-127"/>
                <a:ea typeface="한양해서" pitchFamily="18" charset="-127"/>
              </a:rPr>
              <a:t>의미</a:t>
            </a: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가 </a:t>
            </a:r>
            <a:r>
              <a:rPr lang="ko-KR" altLang="en-US">
                <a:solidFill>
                  <a:srgbClr val="333399"/>
                </a:solidFill>
                <a:latin typeface="한양해서" pitchFamily="18" charset="-127"/>
                <a:ea typeface="한양해서" pitchFamily="18" charset="-127"/>
              </a:rPr>
              <a:t>결합</a:t>
            </a: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되어 창작된 시의 형식</a:t>
            </a:r>
          </a:p>
        </p:txBody>
      </p:sp>
      <p:sp>
        <p:nvSpPr>
          <p:cNvPr id="39" name="오른쪽 화살표 38"/>
          <p:cNvSpPr/>
          <p:nvPr/>
        </p:nvSpPr>
        <p:spPr>
          <a:xfrm>
            <a:off x="3109913" y="2763838"/>
            <a:ext cx="285750" cy="258762"/>
          </a:xfrm>
          <a:prstGeom prst="rightArrow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9"/>
          <p:cNvSpPr txBox="1">
            <a:spLocks noChangeArrowheads="1"/>
          </p:cNvSpPr>
          <p:nvPr/>
        </p:nvSpPr>
        <p:spPr bwMode="auto">
          <a:xfrm>
            <a:off x="785813" y="2716213"/>
            <a:ext cx="1758950" cy="585787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3200">
                <a:solidFill>
                  <a:srgbClr val="000000"/>
                </a:solidFill>
                <a:latin typeface="HY목각파임B" pitchFamily="18" charset="-127"/>
                <a:ea typeface="HY목각파임B" pitchFamily="18" charset="-127"/>
              </a:rPr>
              <a:t>자유시</a:t>
            </a:r>
          </a:p>
        </p:txBody>
      </p:sp>
      <p:sp>
        <p:nvSpPr>
          <p:cNvPr id="38915" name="TextBox 10"/>
          <p:cNvSpPr txBox="1">
            <a:spLocks noChangeArrowheads="1"/>
          </p:cNvSpPr>
          <p:nvPr/>
        </p:nvSpPr>
        <p:spPr bwMode="auto">
          <a:xfrm>
            <a:off x="785813" y="3214688"/>
            <a:ext cx="1758950" cy="2143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1400">
                <a:solidFill>
                  <a:srgbClr val="000000"/>
                </a:solidFill>
                <a:latin typeface="HY강M" pitchFamily="18" charset="-127"/>
                <a:ea typeface="HY강M" pitchFamily="18" charset="-127"/>
              </a:rPr>
              <a:t>(free verse)</a:t>
            </a:r>
            <a:endParaRPr lang="ko-KR" altLang="en-US" sz="1400">
              <a:solidFill>
                <a:srgbClr val="00000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595313" y="534988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1) </a:t>
            </a:r>
            <a:r>
              <a:rPr lang="ko-KR" altLang="en-US" b="1">
                <a:solidFill>
                  <a:srgbClr val="0070C0"/>
                </a:solidFill>
              </a:rPr>
              <a:t>형식에 의한 구분</a:t>
            </a:r>
          </a:p>
        </p:txBody>
      </p:sp>
      <p:pic>
        <p:nvPicPr>
          <p:cNvPr id="38917" name="Picture 6" descr="C:\Users\전민정\AppData\Local\Microsoft\Windows\Temporary Internet Files\Content.IE5\SYGZ7C8G\MCj042836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19145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11"/>
          <p:cNvSpPr txBox="1">
            <a:spLocks noChangeArrowheads="1"/>
          </p:cNvSpPr>
          <p:nvPr/>
        </p:nvSpPr>
        <p:spPr bwMode="auto">
          <a:xfrm>
            <a:off x="3192463" y="2239963"/>
            <a:ext cx="5737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 </a:t>
            </a: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대부분 </a:t>
            </a:r>
            <a:r>
              <a:rPr lang="ko-KR" altLang="en-US">
                <a:solidFill>
                  <a:srgbClr val="333399"/>
                </a:solidFill>
                <a:latin typeface="HY나무M" pitchFamily="18" charset="-127"/>
                <a:ea typeface="HY나무M" pitchFamily="18" charset="-127"/>
              </a:rPr>
              <a:t>행 길이</a:t>
            </a: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가 </a:t>
            </a:r>
            <a:r>
              <a:rPr lang="ko-KR" altLang="en-US">
                <a:solidFill>
                  <a:srgbClr val="333399"/>
                </a:solidFill>
                <a:latin typeface="HY나무M" pitchFamily="18" charset="-127"/>
                <a:ea typeface="HY나무M" pitchFamily="18" charset="-127"/>
              </a:rPr>
              <a:t>일정치 않고</a:t>
            </a: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 운은 정형화되지 않음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928938" y="1357313"/>
            <a:ext cx="5748337" cy="642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00375" y="1417638"/>
            <a:ext cx="5600700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rgbClr val="000000"/>
                </a:solidFill>
              </a:rPr>
              <a:t>형식적 제약이나 규칙에서 벗어나 자유롭게 창작된 시의 형식</a:t>
            </a:r>
          </a:p>
        </p:txBody>
      </p:sp>
      <p:sp>
        <p:nvSpPr>
          <p:cNvPr id="15" name="오른쪽 화살표 14"/>
          <p:cNvSpPr/>
          <p:nvPr/>
        </p:nvSpPr>
        <p:spPr>
          <a:xfrm>
            <a:off x="3038475" y="2225675"/>
            <a:ext cx="285750" cy="258763"/>
          </a:xfrm>
          <a:prstGeom prst="rightArrow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3038475" y="2917825"/>
            <a:ext cx="285750" cy="258763"/>
          </a:xfrm>
          <a:prstGeom prst="rightArrow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8923" name="TextBox 18"/>
          <p:cNvSpPr txBox="1">
            <a:spLocks noChangeArrowheads="1"/>
          </p:cNvSpPr>
          <p:nvPr/>
        </p:nvSpPr>
        <p:spPr bwMode="auto">
          <a:xfrm>
            <a:off x="3192463" y="2921000"/>
            <a:ext cx="57372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 </a:t>
            </a: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정형시가 지닌 </a:t>
            </a:r>
            <a:r>
              <a:rPr lang="ko-KR" altLang="en-US">
                <a:solidFill>
                  <a:srgbClr val="333399"/>
                </a:solidFill>
                <a:latin typeface="HY나무M" pitchFamily="18" charset="-127"/>
                <a:ea typeface="HY나무M" pitchFamily="18" charset="-127"/>
              </a:rPr>
              <a:t>운율적 제약을 탈피</a:t>
            </a: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한 형식이므로 </a:t>
            </a:r>
            <a:r>
              <a:rPr lang="ko-KR" altLang="en-US">
                <a:solidFill>
                  <a:srgbClr val="333399"/>
                </a:solidFill>
                <a:latin typeface="HY나무M" pitchFamily="18" charset="-127"/>
                <a:ea typeface="HY나무M" pitchFamily="18" charset="-127"/>
              </a:rPr>
              <a:t>새로운 형식을 추구</a:t>
            </a: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함</a:t>
            </a:r>
          </a:p>
        </p:txBody>
      </p:sp>
      <p:sp>
        <p:nvSpPr>
          <p:cNvPr id="20" name="오른쪽 화살표 19"/>
          <p:cNvSpPr/>
          <p:nvPr/>
        </p:nvSpPr>
        <p:spPr>
          <a:xfrm>
            <a:off x="3038475" y="3740150"/>
            <a:ext cx="285750" cy="260350"/>
          </a:xfrm>
          <a:prstGeom prst="rightArrow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8925" name="TextBox 20"/>
          <p:cNvSpPr txBox="1">
            <a:spLocks noChangeArrowheads="1"/>
          </p:cNvSpPr>
          <p:nvPr/>
        </p:nvSpPr>
        <p:spPr bwMode="auto">
          <a:xfrm>
            <a:off x="3192463" y="3743325"/>
            <a:ext cx="55229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 </a:t>
            </a: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규칙적인 음절수나 음보로부터 자유로울 뿐만 아니라</a:t>
            </a:r>
            <a:r>
              <a:rPr lang="en-US" altLang="ko-KR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>
                <a:solidFill>
                  <a:srgbClr val="333399"/>
                </a:solidFill>
                <a:latin typeface="HY나무M" pitchFamily="18" charset="-127"/>
                <a:ea typeface="HY나무M" pitchFamily="18" charset="-127"/>
              </a:rPr>
              <a:t>동일한 소리의 반복</a:t>
            </a: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이나 </a:t>
            </a:r>
            <a:r>
              <a:rPr lang="ko-KR" altLang="en-US">
                <a:solidFill>
                  <a:srgbClr val="333399"/>
                </a:solidFill>
                <a:latin typeface="HY나무M" pitchFamily="18" charset="-127"/>
                <a:ea typeface="HY나무M" pitchFamily="18" charset="-127"/>
              </a:rPr>
              <a:t>규칙적인 압운</a:t>
            </a: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 등의 </a:t>
            </a:r>
            <a:r>
              <a:rPr lang="ko-KR" altLang="en-US">
                <a:solidFill>
                  <a:srgbClr val="333399"/>
                </a:solidFill>
                <a:latin typeface="HY나무M" pitchFamily="18" charset="-127"/>
                <a:ea typeface="HY나무M" pitchFamily="18" charset="-127"/>
              </a:rPr>
              <a:t>패턴에서 벗어나는 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전민정\Desktop\wizdata_318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1785938"/>
            <a:ext cx="79311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595313" y="534988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1) </a:t>
            </a:r>
            <a:r>
              <a:rPr lang="ko-KR" altLang="en-US" b="1">
                <a:solidFill>
                  <a:srgbClr val="0070C0"/>
                </a:solidFill>
              </a:rPr>
              <a:t>형식에 의한 구분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28625" y="1214438"/>
            <a:ext cx="8286750" cy="78581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      자유시의 가장 큰 특징은</a:t>
            </a:r>
            <a:endParaRPr lang="en-US" altLang="ko-KR" sz="2500" dirty="0">
              <a:solidFill>
                <a:srgbClr val="333399"/>
              </a:solidFill>
              <a:latin typeface="HY강B" pitchFamily="18" charset="-127"/>
              <a:ea typeface="HY강B" pitchFamily="18" charset="-127"/>
            </a:endParaRPr>
          </a:p>
          <a:p>
            <a:pPr algn="just">
              <a:defRPr/>
            </a:pP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                          </a:t>
            </a:r>
            <a:r>
              <a:rPr lang="ko-KR" altLang="en-US" sz="2500" dirty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행과 연의 구분이 자유롭다</a:t>
            </a:r>
            <a:r>
              <a:rPr lang="ko-KR" altLang="en-US" sz="2500" dirty="0">
                <a:solidFill>
                  <a:srgbClr val="333399"/>
                </a:solidFill>
                <a:latin typeface="HY강B" pitchFamily="18" charset="-127"/>
                <a:ea typeface="HY강B" pitchFamily="18" charset="-127"/>
              </a:rPr>
              <a:t>는 사실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455988" y="2451100"/>
            <a:ext cx="1571625" cy="2921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436938" y="2820988"/>
            <a:ext cx="920750" cy="257175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516313" y="3155950"/>
            <a:ext cx="919162" cy="269875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708525" y="3155950"/>
            <a:ext cx="920750" cy="32385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124575" y="3155950"/>
            <a:ext cx="919163" cy="32385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14375" y="2071688"/>
            <a:ext cx="8229600" cy="4000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☆ 시인의 </a:t>
            </a:r>
            <a:r>
              <a:rPr lang="ko-KR" altLang="en-US" sz="2400" b="1" dirty="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</a:rPr>
              <a:t>개성적인 감정과 정서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   효과적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으로 </a:t>
            </a:r>
            <a:r>
              <a:rPr lang="ko-KR" altLang="en-US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전달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할 수 있어야 하며 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이를 위해 </a:t>
            </a:r>
            <a:r>
              <a:rPr lang="ko-KR" altLang="en-US" sz="2400" b="1" dirty="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</a:rPr>
              <a:t>의미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ko-KR" altLang="en-US" sz="2400" b="1" dirty="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</a:rPr>
              <a:t>확대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ko-KR" altLang="en-US" sz="2400" b="1" dirty="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</a:rPr>
              <a:t>축소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</a:rPr>
              <a:t>감정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적절한 </a:t>
            </a:r>
            <a:r>
              <a:rPr lang="ko-KR" altLang="en-US" sz="2400" b="1" dirty="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</a:rPr>
              <a:t>제어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 필요함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ko-KR" altLang="en-US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☆ 자유시의 형식은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행과 행에 의해 구성된 연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그리고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연과 연 사이의 유기적 연계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의해 구축됨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☆ 한 행과 한 </a:t>
            </a:r>
            <a:r>
              <a:rPr lang="ko-KR" altLang="en-US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행이 연결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되어 </a:t>
            </a:r>
            <a:r>
              <a:rPr lang="ko-KR" altLang="en-US" sz="2400" dirty="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</a:rPr>
              <a:t>의미의 파장을 형성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하고 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이러한 </a:t>
            </a:r>
            <a:r>
              <a:rPr lang="ko-KR" altLang="en-US" sz="2400" dirty="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</a:rPr>
              <a:t>의미의 자장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의해서 하나의 </a:t>
            </a:r>
            <a:r>
              <a:rPr lang="ko-KR" altLang="en-US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연이 구성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되며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연을 단위로 하는 </a:t>
            </a:r>
            <a:r>
              <a:rPr lang="ko-KR" altLang="en-US" sz="2800" b="1" dirty="0" err="1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</a:rPr>
              <a:t>의미망이</a:t>
            </a:r>
            <a:r>
              <a:rPr lang="ko-KR" altLang="en-US" sz="2800" b="1" dirty="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</a:rPr>
              <a:t> 형성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되는 것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접힌 도형 18"/>
          <p:cNvSpPr/>
          <p:nvPr/>
        </p:nvSpPr>
        <p:spPr>
          <a:xfrm rot="415869">
            <a:off x="4637088" y="3732213"/>
            <a:ext cx="4000500" cy="2517775"/>
          </a:xfrm>
          <a:prstGeom prst="foldedCorner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>
              <a:defRPr/>
            </a:pPr>
            <a:endParaRPr lang="ko-KR" altLang="en-US" sz="2000" b="1" dirty="0">
              <a:solidFill>
                <a:srgbClr val="333399"/>
              </a:solidFill>
            </a:endParaRPr>
          </a:p>
        </p:txBody>
      </p:sp>
      <p:sp>
        <p:nvSpPr>
          <p:cNvPr id="18" name="모서리가 접힌 도형 17"/>
          <p:cNvSpPr/>
          <p:nvPr/>
        </p:nvSpPr>
        <p:spPr>
          <a:xfrm rot="549206">
            <a:off x="4625975" y="1028700"/>
            <a:ext cx="4143375" cy="235743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  </a:t>
            </a:r>
            <a:endParaRPr lang="ko-KR" altLang="en-US" b="1" dirty="0">
              <a:solidFill>
                <a:srgbClr val="333399"/>
              </a:solidFill>
            </a:endParaRPr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1) </a:t>
            </a:r>
            <a:r>
              <a:rPr lang="ko-KR" altLang="en-US" b="1">
                <a:solidFill>
                  <a:srgbClr val="0070C0"/>
                </a:solidFill>
              </a:rPr>
              <a:t>형식에 의한 구분</a:t>
            </a:r>
          </a:p>
        </p:txBody>
      </p:sp>
      <p:pic>
        <p:nvPicPr>
          <p:cNvPr id="40965" name="Picture 5" descr="C:\Users\전민정\Desktop\wizdata_724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4210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모서리가 둥근 직사각형 11"/>
          <p:cNvSpPr/>
          <p:nvPr/>
        </p:nvSpPr>
        <p:spPr>
          <a:xfrm>
            <a:off x="2582863" y="5556250"/>
            <a:ext cx="920750" cy="32385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1500" y="3286125"/>
            <a:ext cx="4032250" cy="2857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b="1" dirty="0">
                <a:solidFill>
                  <a:srgbClr val="2D2D8A"/>
                </a:solidFill>
                <a:latin typeface="굴림"/>
                <a:ea typeface="굴림"/>
              </a:rPr>
              <a:t>산에는 꽃 피네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b="1" dirty="0">
                <a:solidFill>
                  <a:srgbClr val="2D2D8A"/>
                </a:solidFill>
                <a:latin typeface="굴림"/>
                <a:ea typeface="굴림"/>
              </a:rPr>
              <a:t>꽃이 피네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b="1" dirty="0">
                <a:solidFill>
                  <a:srgbClr val="2D2D8A"/>
                </a:solidFill>
                <a:latin typeface="굴림"/>
                <a:ea typeface="굴림"/>
              </a:rPr>
              <a:t>갈 봄 여름 없이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b="1" dirty="0">
                <a:solidFill>
                  <a:srgbClr val="2D2D8A"/>
                </a:solidFill>
                <a:latin typeface="굴림"/>
                <a:ea typeface="굴림"/>
              </a:rPr>
              <a:t>꽃이 피네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ko-KR" altLang="en-US" sz="1050" b="1" dirty="0">
              <a:solidFill>
                <a:srgbClr val="2D2D8A"/>
              </a:solidFill>
              <a:latin typeface="굴림"/>
              <a:ea typeface="굴림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b="1" dirty="0">
                <a:solidFill>
                  <a:srgbClr val="2D2D8A"/>
                </a:solidFill>
                <a:latin typeface="굴림"/>
                <a:ea typeface="굴림"/>
              </a:rPr>
              <a:t>산에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b="1" dirty="0">
                <a:solidFill>
                  <a:srgbClr val="2D2D8A"/>
                </a:solidFill>
                <a:latin typeface="굴림"/>
                <a:ea typeface="굴림"/>
              </a:rPr>
              <a:t>산에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b="1" dirty="0">
                <a:solidFill>
                  <a:srgbClr val="2D2D8A"/>
                </a:solidFill>
                <a:latin typeface="굴림"/>
                <a:ea typeface="굴림"/>
              </a:rPr>
              <a:t>피는 꽃은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b="1" dirty="0">
                <a:solidFill>
                  <a:srgbClr val="2D2D8A"/>
                </a:solidFill>
                <a:latin typeface="굴림"/>
                <a:ea typeface="굴림"/>
              </a:rPr>
              <a:t>저만치 혼자서 피어 있네</a:t>
            </a:r>
            <a:r>
              <a:rPr lang="en-US" altLang="ko-KR" b="1" dirty="0">
                <a:solidFill>
                  <a:srgbClr val="2D2D8A"/>
                </a:solidFill>
                <a:latin typeface="굴림"/>
                <a:ea typeface="굴림"/>
              </a:rPr>
              <a:t>.</a:t>
            </a:r>
            <a:endParaRPr lang="en-US" altLang="ko-KR" dirty="0">
              <a:solidFill>
                <a:srgbClr val="2D2D8A"/>
              </a:solidFill>
              <a:latin typeface="굴림"/>
              <a:ea typeface="굴림"/>
            </a:endParaRPr>
          </a:p>
        </p:txBody>
      </p:sp>
      <p:sp>
        <p:nvSpPr>
          <p:cNvPr id="40968" name="TextBox 12"/>
          <p:cNvSpPr txBox="1">
            <a:spLocks noChangeArrowheads="1"/>
          </p:cNvSpPr>
          <p:nvPr/>
        </p:nvSpPr>
        <p:spPr bwMode="auto">
          <a:xfrm>
            <a:off x="1714500" y="2598738"/>
            <a:ext cx="1428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b="1">
                <a:solidFill>
                  <a:srgbClr val="000000"/>
                </a:solidFill>
              </a:rPr>
              <a:t>산유화</a:t>
            </a:r>
            <a:endParaRPr lang="en-US" altLang="ko-KR" sz="2800" b="1">
              <a:solidFill>
                <a:srgbClr val="000000"/>
              </a:solidFill>
            </a:endParaRPr>
          </a:p>
        </p:txBody>
      </p:sp>
      <p:sp>
        <p:nvSpPr>
          <p:cNvPr id="40969" name="TextBox 13"/>
          <p:cNvSpPr txBox="1">
            <a:spLocks noChangeArrowheads="1"/>
          </p:cNvSpPr>
          <p:nvPr/>
        </p:nvSpPr>
        <p:spPr bwMode="auto">
          <a:xfrm>
            <a:off x="3341688" y="2813050"/>
            <a:ext cx="928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400" b="1">
                <a:solidFill>
                  <a:srgbClr val="000000"/>
                </a:solidFill>
              </a:rPr>
              <a:t>김소월</a:t>
            </a:r>
            <a:endParaRPr lang="ko-KR" altLang="en-US" sz="1400">
              <a:solidFill>
                <a:srgbClr val="000000"/>
              </a:solidFill>
            </a:endParaRPr>
          </a:p>
        </p:txBody>
      </p:sp>
      <p:sp>
        <p:nvSpPr>
          <p:cNvPr id="15" name="모서리가 접힌 도형 14"/>
          <p:cNvSpPr/>
          <p:nvPr/>
        </p:nvSpPr>
        <p:spPr>
          <a:xfrm>
            <a:off x="4643438" y="986274"/>
            <a:ext cx="4143404" cy="2286016"/>
          </a:xfrm>
          <a:prstGeom prst="foldedCorne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  김소월</a:t>
            </a:r>
            <a:r>
              <a:rPr lang="ko-KR" altLang="en-US" dirty="0">
                <a:solidFill>
                  <a:srgbClr val="000000"/>
                </a:solidFill>
              </a:rPr>
              <a:t>은 </a:t>
            </a:r>
            <a:endParaRPr lang="en-US" altLang="ko-KR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en-US" altLang="ko-KR" sz="9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en-US" altLang="ko-KR" dirty="0">
                <a:solidFill>
                  <a:srgbClr val="000000"/>
                </a:solidFill>
              </a:rPr>
              <a:t>  </a:t>
            </a:r>
            <a:r>
              <a:rPr lang="ko-KR" altLang="en-US" dirty="0">
                <a:solidFill>
                  <a:srgbClr val="000000"/>
                </a:solidFill>
              </a:rPr>
              <a:t>통상 </a:t>
            </a:r>
            <a:r>
              <a:rPr lang="en-US" altLang="ko-KR" dirty="0">
                <a:solidFill>
                  <a:srgbClr val="333399"/>
                </a:solidFill>
              </a:rPr>
              <a:t>7·5</a:t>
            </a:r>
            <a:r>
              <a:rPr lang="ko-KR" altLang="en-US" dirty="0">
                <a:solidFill>
                  <a:srgbClr val="333399"/>
                </a:solidFill>
              </a:rPr>
              <a:t>조 </a:t>
            </a:r>
            <a:r>
              <a:rPr lang="en-US" altLang="ko-KR" dirty="0">
                <a:solidFill>
                  <a:srgbClr val="333399"/>
                </a:solidFill>
              </a:rPr>
              <a:t>3</a:t>
            </a:r>
            <a:r>
              <a:rPr lang="ko-KR" altLang="en-US" dirty="0">
                <a:solidFill>
                  <a:srgbClr val="333399"/>
                </a:solidFill>
              </a:rPr>
              <a:t>음보</a:t>
            </a:r>
            <a:r>
              <a:rPr lang="ko-KR" altLang="en-US" dirty="0">
                <a:solidFill>
                  <a:srgbClr val="000000"/>
                </a:solidFill>
              </a:rPr>
              <a:t>를 기조로 작품을 창작하지만</a:t>
            </a:r>
            <a:r>
              <a:rPr lang="en-US" altLang="ko-KR" dirty="0">
                <a:solidFill>
                  <a:srgbClr val="000000"/>
                </a:solidFill>
              </a:rPr>
              <a:t>,</a:t>
            </a:r>
            <a:r>
              <a:rPr lang="ko-KR" altLang="en-US" dirty="0">
                <a:solidFill>
                  <a:srgbClr val="000000"/>
                </a:solidFill>
              </a:rPr>
              <a:t> 이를 그대로 답습하지 않고 행을 자유롭게 배열</a:t>
            </a:r>
            <a:endParaRPr lang="en-US" altLang="ko-KR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ko-KR" altLang="en-US" sz="1100" dirty="0">
                <a:solidFill>
                  <a:srgbClr val="000000"/>
                </a:solidFill>
              </a:rPr>
              <a:t> </a:t>
            </a:r>
            <a:endParaRPr lang="en-US" altLang="ko-KR" sz="11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ko-KR" altLang="en-US" b="1" dirty="0">
                <a:solidFill>
                  <a:srgbClr val="333399"/>
                </a:solidFill>
              </a:rPr>
              <a:t> ⇒ 정형시가 갖는 단조로움에서 탈피</a:t>
            </a:r>
          </a:p>
        </p:txBody>
      </p:sp>
      <p:sp>
        <p:nvSpPr>
          <p:cNvPr id="16" name="모서리가 접힌 도형 15"/>
          <p:cNvSpPr/>
          <p:nvPr/>
        </p:nvSpPr>
        <p:spPr>
          <a:xfrm>
            <a:off x="4654868" y="3732623"/>
            <a:ext cx="4000528" cy="2517775"/>
          </a:xfrm>
          <a:prstGeom prst="foldedCorne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>
              <a:defRPr/>
            </a:pPr>
            <a:endParaRPr lang="en-US" altLang="ko-KR" sz="20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en-US" altLang="ko-KR" sz="2000" dirty="0">
                <a:solidFill>
                  <a:srgbClr val="000000"/>
                </a:solidFill>
              </a:rPr>
              <a:t> 2</a:t>
            </a:r>
            <a:r>
              <a:rPr lang="ko-KR" altLang="en-US" sz="2000" dirty="0">
                <a:solidFill>
                  <a:srgbClr val="000000"/>
                </a:solidFill>
              </a:rPr>
              <a:t>연의 </a:t>
            </a:r>
            <a:r>
              <a:rPr lang="en-US" altLang="ko-KR" sz="2000" dirty="0">
                <a:solidFill>
                  <a:srgbClr val="000000"/>
                </a:solidFill>
              </a:rPr>
              <a:t>1~3</a:t>
            </a:r>
            <a:r>
              <a:rPr lang="ko-KR" altLang="en-US" sz="2000" dirty="0">
                <a:solidFill>
                  <a:srgbClr val="000000"/>
                </a:solidFill>
              </a:rPr>
              <a:t>행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ko-KR" altLang="en-US" sz="2000" dirty="0">
                <a:solidFill>
                  <a:srgbClr val="000000"/>
                </a:solidFill>
              </a:rPr>
              <a:t> ‘산에 </a:t>
            </a:r>
            <a:r>
              <a:rPr lang="en-US" altLang="ko-KR" sz="2000" dirty="0">
                <a:solidFill>
                  <a:srgbClr val="000000"/>
                </a:solidFill>
              </a:rPr>
              <a:t>/ </a:t>
            </a:r>
            <a:r>
              <a:rPr lang="ko-KR" altLang="en-US" sz="2000" dirty="0">
                <a:solidFill>
                  <a:srgbClr val="000000"/>
                </a:solidFill>
              </a:rPr>
              <a:t>산에 </a:t>
            </a:r>
            <a:r>
              <a:rPr lang="en-US" altLang="ko-KR" sz="2000" dirty="0">
                <a:solidFill>
                  <a:srgbClr val="000000"/>
                </a:solidFill>
              </a:rPr>
              <a:t>/ </a:t>
            </a:r>
            <a:r>
              <a:rPr lang="ko-KR" altLang="en-US" sz="2000" dirty="0">
                <a:solidFill>
                  <a:srgbClr val="000000"/>
                </a:solidFill>
              </a:rPr>
              <a:t>피는 꽃은’ 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en-US" altLang="ko-KR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>
                <a:solidFill>
                  <a:srgbClr val="333399"/>
                </a:solidFill>
              </a:rPr>
              <a:t>병렬적 배열</a:t>
            </a:r>
            <a:endParaRPr lang="en-US" altLang="ko-KR" sz="2000" b="1" dirty="0">
              <a:solidFill>
                <a:srgbClr val="333399"/>
              </a:solidFill>
            </a:endParaRPr>
          </a:p>
          <a:p>
            <a:pPr algn="just">
              <a:defRPr/>
            </a:pPr>
            <a:endParaRPr lang="en-US" altLang="ko-KR" sz="9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ko-KR" altLang="en-US" sz="2000" dirty="0">
                <a:solidFill>
                  <a:srgbClr val="000000"/>
                </a:solidFill>
              </a:rPr>
              <a:t>⇒ 꽃이 산에</a:t>
            </a:r>
            <a:r>
              <a:rPr lang="en-US" altLang="ko-KR" sz="2000" dirty="0">
                <a:solidFill>
                  <a:srgbClr val="000000"/>
                </a:solidFill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</a:rPr>
              <a:t>그것도 이 산 저 산 만발하여 </a:t>
            </a:r>
            <a:r>
              <a:rPr lang="ko-KR" altLang="en-US" sz="2000" b="1" dirty="0">
                <a:solidFill>
                  <a:srgbClr val="333399"/>
                </a:solidFill>
              </a:rPr>
              <a:t>공간적인 확산</a:t>
            </a:r>
            <a:r>
              <a:rPr lang="ko-KR" altLang="en-US" sz="2000" dirty="0">
                <a:solidFill>
                  <a:srgbClr val="000000"/>
                </a:solidFill>
              </a:rPr>
              <a:t>을 이룩하고 있다는 것을 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ko-KR" altLang="en-US" sz="2000" b="1" dirty="0">
                <a:solidFill>
                  <a:srgbClr val="333399"/>
                </a:solidFill>
              </a:rPr>
              <a:t>시각적으로 제시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1) </a:t>
            </a:r>
            <a:r>
              <a:rPr lang="ko-KR" altLang="en-US" b="1">
                <a:solidFill>
                  <a:srgbClr val="0070C0"/>
                </a:solidFill>
              </a:rPr>
              <a:t>형식에 의한 구분</a:t>
            </a:r>
          </a:p>
        </p:txBody>
      </p:sp>
      <p:pic>
        <p:nvPicPr>
          <p:cNvPr id="41987" name="Picture 5" descr="C:\Users\전민정\AppData\Local\Microsoft\Windows\Temporary Internet Files\Content.IE5\SYGZ7C8G\MCj023291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357313"/>
            <a:ext cx="179705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9"/>
          <p:cNvSpPr txBox="1">
            <a:spLocks noChangeArrowheads="1"/>
          </p:cNvSpPr>
          <p:nvPr/>
        </p:nvSpPr>
        <p:spPr bwMode="auto">
          <a:xfrm>
            <a:off x="785813" y="2571750"/>
            <a:ext cx="1758950" cy="58578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3200">
                <a:solidFill>
                  <a:srgbClr val="000000"/>
                </a:solidFill>
                <a:latin typeface="HY목각파임B" pitchFamily="18" charset="-127"/>
                <a:ea typeface="HY목각파임B" pitchFamily="18" charset="-127"/>
              </a:rPr>
              <a:t>산문시</a:t>
            </a:r>
          </a:p>
        </p:txBody>
      </p:sp>
      <p:sp>
        <p:nvSpPr>
          <p:cNvPr id="41989" name="TextBox 10"/>
          <p:cNvSpPr txBox="1">
            <a:spLocks noChangeArrowheads="1"/>
          </p:cNvSpPr>
          <p:nvPr/>
        </p:nvSpPr>
        <p:spPr bwMode="auto">
          <a:xfrm>
            <a:off x="785813" y="3070225"/>
            <a:ext cx="1758950" cy="214313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1400">
                <a:solidFill>
                  <a:srgbClr val="000000"/>
                </a:solidFill>
                <a:latin typeface="HY강M" pitchFamily="18" charset="-127"/>
                <a:ea typeface="HY강M" pitchFamily="18" charset="-127"/>
              </a:rPr>
              <a:t>(prose verse)</a:t>
            </a:r>
            <a:endParaRPr lang="ko-KR" altLang="en-US" sz="1400">
              <a:solidFill>
                <a:srgbClr val="00000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41990" name="TextBox 11"/>
          <p:cNvSpPr txBox="1">
            <a:spLocks noChangeArrowheads="1"/>
          </p:cNvSpPr>
          <p:nvPr/>
        </p:nvSpPr>
        <p:spPr bwMode="auto">
          <a:xfrm>
            <a:off x="3192463" y="2239963"/>
            <a:ext cx="57372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 </a:t>
            </a:r>
            <a:r>
              <a:rPr lang="ko-KR" altLang="en-US" b="1" u="sng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산문시가 산문과 다른 것</a:t>
            </a: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은 </a:t>
            </a:r>
            <a:endParaRPr lang="en-US" altLang="ko-KR">
              <a:solidFill>
                <a:srgbClr val="000000"/>
              </a:solidFill>
              <a:latin typeface="HY나무M" pitchFamily="18" charset="-127"/>
              <a:ea typeface="HY나무M" pitchFamily="18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산문에는  잘 나타나지 않는 </a:t>
            </a:r>
            <a:r>
              <a:rPr lang="ko-KR" altLang="en-US" b="1">
                <a:solidFill>
                  <a:srgbClr val="333399"/>
                </a:solidFill>
                <a:latin typeface="HY나무M" pitchFamily="18" charset="-127"/>
                <a:ea typeface="HY나무M" pitchFamily="18" charset="-127"/>
              </a:rPr>
              <a:t>형태상의 긴장과 운율</a:t>
            </a: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이 발견되고 </a:t>
            </a:r>
            <a:r>
              <a:rPr lang="ko-KR" altLang="en-US" b="1">
                <a:solidFill>
                  <a:srgbClr val="333399"/>
                </a:solidFill>
                <a:latin typeface="HY나무M" pitchFamily="18" charset="-127"/>
                <a:ea typeface="HY나무M" pitchFamily="18" charset="-127"/>
              </a:rPr>
              <a:t>서정적인 내용</a:t>
            </a: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을 강하게 </a:t>
            </a:r>
            <a:r>
              <a:rPr lang="ko-KR" altLang="en-US" b="1">
                <a:solidFill>
                  <a:srgbClr val="333399"/>
                </a:solidFill>
                <a:latin typeface="HY나무M" pitchFamily="18" charset="-127"/>
                <a:ea typeface="HY나무M" pitchFamily="18" charset="-127"/>
              </a:rPr>
              <a:t>전달</a:t>
            </a:r>
            <a:r>
              <a:rPr lang="ko-KR" altLang="en-US">
                <a:solidFill>
                  <a:srgbClr val="000000"/>
                </a:solidFill>
                <a:latin typeface="HY나무M" pitchFamily="18" charset="-127"/>
                <a:ea typeface="HY나무M" pitchFamily="18" charset="-127"/>
              </a:rPr>
              <a:t>한다는 점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928938" y="1357313"/>
            <a:ext cx="5748337" cy="642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000375" y="1417638"/>
            <a:ext cx="5600700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rgbClr val="000000"/>
                </a:solidFill>
              </a:rPr>
              <a:t>산문으로 된 시를 지칭하는 개념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3038475" y="2225675"/>
            <a:ext cx="285750" cy="258763"/>
          </a:xfrm>
          <a:prstGeom prst="rightArrow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5" name="모서리가 접힌 도형 14"/>
          <p:cNvSpPr/>
          <p:nvPr/>
        </p:nvSpPr>
        <p:spPr>
          <a:xfrm>
            <a:off x="4857750" y="3643313"/>
            <a:ext cx="3357563" cy="2857500"/>
          </a:xfrm>
          <a:prstGeom prst="foldedCorner">
            <a:avLst>
              <a:gd name="adj" fmla="val 130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7" name="모서리가 접힌 도형 16"/>
          <p:cNvSpPr/>
          <p:nvPr/>
        </p:nvSpPr>
        <p:spPr>
          <a:xfrm>
            <a:off x="857250" y="3643313"/>
            <a:ext cx="3357563" cy="2857500"/>
          </a:xfrm>
          <a:prstGeom prst="foldedCorner">
            <a:avLst>
              <a:gd name="adj" fmla="val 130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419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" y="3522663"/>
            <a:ext cx="914400" cy="49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97" name="TextBox 30"/>
          <p:cNvSpPr txBox="1">
            <a:spLocks noChangeArrowheads="1"/>
          </p:cNvSpPr>
          <p:nvPr/>
        </p:nvSpPr>
        <p:spPr bwMode="auto">
          <a:xfrm>
            <a:off x="1000125" y="4143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보들레르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 </a:t>
            </a:r>
            <a:endParaRPr lang="en-US" altLang="ko-KR" sz="2000">
              <a:solidFill>
                <a:srgbClr val="000000"/>
              </a:solidFill>
              <a:latin typeface="한양해서" pitchFamily="18" charset="-127"/>
              <a:ea typeface="한양해서" pitchFamily="18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1869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년 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『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파리의 우울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』</a:t>
            </a:r>
            <a:endParaRPr lang="ko-KR" altLang="en-US" sz="2000">
              <a:solidFill>
                <a:srgbClr val="000000"/>
              </a:solidFill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41998" name="TextBox 30"/>
          <p:cNvSpPr txBox="1">
            <a:spLocks noChangeArrowheads="1"/>
          </p:cNvSpPr>
          <p:nvPr/>
        </p:nvSpPr>
        <p:spPr bwMode="auto">
          <a:xfrm>
            <a:off x="1000125" y="4830763"/>
            <a:ext cx="30003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>
                <a:solidFill>
                  <a:srgbClr val="000000"/>
                </a:solidFill>
              </a:rPr>
              <a:t>⇒ 리듬이나 운이 없어도 마음 속의 </a:t>
            </a:r>
            <a:r>
              <a:rPr lang="ko-KR" altLang="en-US" b="1">
                <a:solidFill>
                  <a:srgbClr val="333399"/>
                </a:solidFill>
              </a:rPr>
              <a:t>서정의 움직임</a:t>
            </a:r>
            <a:r>
              <a:rPr lang="ko-KR" altLang="en-US">
                <a:solidFill>
                  <a:srgbClr val="000000"/>
                </a:solidFill>
              </a:rPr>
              <a:t>이나 </a:t>
            </a:r>
            <a:r>
              <a:rPr lang="ko-KR" altLang="en-US" b="1">
                <a:solidFill>
                  <a:srgbClr val="333399"/>
                </a:solidFill>
              </a:rPr>
              <a:t>몽상의 물결</a:t>
            </a:r>
            <a:r>
              <a:rPr lang="en-US" altLang="ko-KR">
                <a:solidFill>
                  <a:srgbClr val="000000"/>
                </a:solidFill>
              </a:rPr>
              <a:t>, </a:t>
            </a:r>
            <a:r>
              <a:rPr lang="ko-KR" altLang="en-US" b="1">
                <a:solidFill>
                  <a:srgbClr val="333399"/>
                </a:solidFill>
              </a:rPr>
              <a:t>의식의 비약</a:t>
            </a:r>
            <a:r>
              <a:rPr lang="ko-KR" altLang="en-US">
                <a:solidFill>
                  <a:srgbClr val="000000"/>
                </a:solidFill>
              </a:rPr>
              <a:t>에 순응할 수 있는 </a:t>
            </a:r>
            <a:r>
              <a:rPr lang="ko-KR" altLang="en-US" b="1">
                <a:solidFill>
                  <a:srgbClr val="C00000"/>
                </a:solidFill>
              </a:rPr>
              <a:t>유연하고 강직하고 시적인 산문</a:t>
            </a:r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4199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49650"/>
            <a:ext cx="936625" cy="50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000" name="TextBox 36"/>
          <p:cNvSpPr txBox="1">
            <a:spLocks noChangeArrowheads="1"/>
          </p:cNvSpPr>
          <p:nvPr/>
        </p:nvSpPr>
        <p:spPr bwMode="auto">
          <a:xfrm>
            <a:off x="4894263" y="4071938"/>
            <a:ext cx="346392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김안서</a:t>
            </a:r>
            <a:r>
              <a:rPr lang="en-US" altLang="ko-KR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,</a:t>
            </a: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 황석우 </a:t>
            </a:r>
            <a:endParaRPr lang="en-US" altLang="ko-KR" sz="2000">
              <a:solidFill>
                <a:srgbClr val="000000"/>
              </a:solidFill>
              <a:latin typeface="한양해서" pitchFamily="18" charset="-127"/>
              <a:ea typeface="한양해서" pitchFamily="18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200">
              <a:solidFill>
                <a:srgbClr val="000000"/>
              </a:solidFill>
              <a:latin typeface="한양해서" pitchFamily="18" charset="-127"/>
              <a:ea typeface="한양해서" pitchFamily="18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 sz="2000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⇒ </a:t>
            </a:r>
            <a:r>
              <a:rPr lang="ko-KR" altLang="en-US">
                <a:solidFill>
                  <a:srgbClr val="000000"/>
                </a:solidFill>
              </a:rPr>
              <a:t>정형시처럼 외형적인 운율에 의거하지 않고 </a:t>
            </a:r>
            <a:endParaRPr lang="en-US" altLang="ko-KR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⇒ </a:t>
            </a:r>
            <a:r>
              <a:rPr lang="ko-KR" altLang="en-US">
                <a:solidFill>
                  <a:srgbClr val="000000"/>
                </a:solidFill>
              </a:rPr>
              <a:t>자유시처럼 </a:t>
            </a:r>
            <a:r>
              <a:rPr lang="ko-KR" altLang="en-US" b="1">
                <a:solidFill>
                  <a:srgbClr val="333399"/>
                </a:solidFill>
              </a:rPr>
              <a:t>다양한 리듬의 변화</a:t>
            </a:r>
            <a:r>
              <a:rPr lang="ko-KR" altLang="en-US">
                <a:solidFill>
                  <a:srgbClr val="000000"/>
                </a:solidFill>
              </a:rPr>
              <a:t>를 취하며 </a:t>
            </a:r>
            <a:r>
              <a:rPr lang="ko-KR" altLang="en-US" b="1">
                <a:solidFill>
                  <a:srgbClr val="333399"/>
                </a:solidFill>
              </a:rPr>
              <a:t>행과 연의 구분이 모호</a:t>
            </a:r>
            <a:r>
              <a:rPr lang="ko-KR" altLang="en-US">
                <a:solidFill>
                  <a:srgbClr val="000000"/>
                </a:solidFill>
              </a:rPr>
              <a:t>한 </a:t>
            </a:r>
            <a:r>
              <a:rPr lang="ko-KR" altLang="en-US" b="1">
                <a:solidFill>
                  <a:srgbClr val="C00000"/>
                </a:solidFill>
              </a:rPr>
              <a:t>줄글형식</a:t>
            </a:r>
            <a:r>
              <a:rPr lang="ko-KR" altLang="en-US">
                <a:solidFill>
                  <a:srgbClr val="000000"/>
                </a:solidFill>
              </a:rPr>
              <a:t>이지만</a:t>
            </a:r>
            <a:r>
              <a:rPr lang="en-US" altLang="ko-KR">
                <a:solidFill>
                  <a:srgbClr val="000000"/>
                </a:solidFill>
              </a:rPr>
              <a:t>,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>
                <a:solidFill>
                  <a:srgbClr val="000000"/>
                </a:solidFill>
                <a:latin typeface="한양해서" pitchFamily="18" charset="-127"/>
                <a:ea typeface="한양해서" pitchFamily="18" charset="-127"/>
              </a:rPr>
              <a:t>⇒ </a:t>
            </a:r>
            <a:r>
              <a:rPr lang="ko-KR" altLang="en-US" b="1">
                <a:solidFill>
                  <a:srgbClr val="333399"/>
                </a:solidFill>
              </a:rPr>
              <a:t>서정성을 강하게 표출</a:t>
            </a:r>
            <a:r>
              <a:rPr lang="ko-KR" altLang="en-US">
                <a:solidFill>
                  <a:srgbClr val="000000"/>
                </a:solidFill>
              </a:rPr>
              <a:t>하는 시형으로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전민정\Desktop\wizdata_318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1357313"/>
            <a:ext cx="79311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595313" y="534988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2. </a:t>
            </a:r>
            <a:r>
              <a:rPr lang="ko-KR" altLang="en-US" b="1">
                <a:solidFill>
                  <a:srgbClr val="000000"/>
                </a:solidFill>
              </a:rPr>
              <a:t>시의 유형 </a:t>
            </a:r>
            <a:r>
              <a:rPr lang="en-US" altLang="ko-KR" b="1">
                <a:solidFill>
                  <a:srgbClr val="000000"/>
                </a:solidFill>
              </a:rPr>
              <a:t>- </a:t>
            </a:r>
            <a:r>
              <a:rPr lang="ko-KR" altLang="en-US" b="1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70C0"/>
                </a:solidFill>
              </a:rPr>
              <a:t>1) </a:t>
            </a:r>
            <a:r>
              <a:rPr lang="ko-KR" altLang="en-US" b="1">
                <a:solidFill>
                  <a:srgbClr val="0070C0"/>
                </a:solidFill>
              </a:rPr>
              <a:t>형식에 의한 구분</a:t>
            </a: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714375" y="3914775"/>
            <a:ext cx="7715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>
                <a:solidFill>
                  <a:srgbClr val="000000"/>
                </a:solidFill>
              </a:rPr>
              <a:t>내팔이면도칼을든채끊어졌다</a:t>
            </a:r>
            <a:r>
              <a:rPr lang="en-US" altLang="ko-KR">
                <a:solidFill>
                  <a:srgbClr val="000000"/>
                </a:solidFill>
              </a:rPr>
              <a:t>.</a:t>
            </a:r>
            <a:r>
              <a:rPr lang="ko-KR" altLang="en-US">
                <a:solidFill>
                  <a:srgbClr val="000000"/>
                </a:solidFill>
              </a:rPr>
              <a:t>자세히보면무엇에몹시위협당하는것처럼 새파랗다</a:t>
            </a:r>
            <a:r>
              <a:rPr lang="en-US" altLang="ko-KR">
                <a:solidFill>
                  <a:srgbClr val="000000"/>
                </a:solidFill>
              </a:rPr>
              <a:t>.</a:t>
            </a:r>
            <a:r>
              <a:rPr lang="ko-KR" altLang="en-US">
                <a:solidFill>
                  <a:srgbClr val="000000"/>
                </a:solidFill>
              </a:rPr>
              <a:t>이렇게하여잃어버린내두개팔을나는촉대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燭臺</a:t>
            </a:r>
            <a:r>
              <a:rPr lang="en-US" altLang="ko-KR">
                <a:solidFill>
                  <a:srgbClr val="000000"/>
                </a:solidFill>
              </a:rPr>
              <a:t>)</a:t>
            </a:r>
            <a:r>
              <a:rPr lang="ko-KR" altLang="en-US">
                <a:solidFill>
                  <a:srgbClr val="000000"/>
                </a:solidFill>
              </a:rPr>
              <a:t>세움으로내방안에장식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裝飾</a:t>
            </a:r>
            <a:r>
              <a:rPr lang="en-US" altLang="ko-KR">
                <a:solidFill>
                  <a:srgbClr val="000000"/>
                </a:solidFill>
              </a:rPr>
              <a:t>)</a:t>
            </a:r>
            <a:r>
              <a:rPr lang="ko-KR" altLang="en-US">
                <a:solidFill>
                  <a:srgbClr val="000000"/>
                </a:solidFill>
              </a:rPr>
              <a:t>하여놓았다</a:t>
            </a:r>
            <a:r>
              <a:rPr lang="en-US" altLang="ko-KR">
                <a:solidFill>
                  <a:srgbClr val="000000"/>
                </a:solidFill>
              </a:rPr>
              <a:t>.</a:t>
            </a:r>
            <a:r>
              <a:rPr lang="ko-KR" altLang="en-US">
                <a:solidFill>
                  <a:srgbClr val="000000"/>
                </a:solidFill>
              </a:rPr>
              <a:t>팔은죽어서도오히려나에게겁을내이는것만같다</a:t>
            </a:r>
            <a:r>
              <a:rPr lang="en-US" altLang="ko-KR">
                <a:solidFill>
                  <a:srgbClr val="000000"/>
                </a:solidFill>
              </a:rPr>
              <a:t>.</a:t>
            </a:r>
            <a:r>
              <a:rPr lang="ko-KR" altLang="en-US">
                <a:solidFill>
                  <a:srgbClr val="000000"/>
                </a:solidFill>
              </a:rPr>
              <a:t>나는이런얇다란예의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禮儀</a:t>
            </a:r>
            <a:r>
              <a:rPr lang="en-US" altLang="ko-KR">
                <a:solidFill>
                  <a:srgbClr val="000000"/>
                </a:solidFill>
              </a:rPr>
              <a:t>)</a:t>
            </a:r>
            <a:r>
              <a:rPr lang="ko-KR" altLang="en-US">
                <a:solidFill>
                  <a:srgbClr val="000000"/>
                </a:solidFill>
              </a:rPr>
              <a:t>를화분초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花盆草</a:t>
            </a:r>
            <a:r>
              <a:rPr lang="en-US" altLang="ko-KR">
                <a:solidFill>
                  <a:srgbClr val="000000"/>
                </a:solidFill>
              </a:rPr>
              <a:t>)</a:t>
            </a:r>
            <a:r>
              <a:rPr lang="ko-KR" altLang="en-US">
                <a:solidFill>
                  <a:srgbClr val="000000"/>
                </a:solidFill>
              </a:rPr>
              <a:t>보다도사랑스레여긴다</a:t>
            </a:r>
            <a:r>
              <a:rPr lang="en-US" altLang="ko-KR">
                <a:solidFill>
                  <a:srgbClr val="000000"/>
                </a:solidFill>
              </a:rPr>
              <a:t>.</a:t>
            </a:r>
          </a:p>
          <a:p>
            <a:endParaRPr lang="en-US" altLang="ko-KR">
              <a:solidFill>
                <a:srgbClr val="000000"/>
              </a:solidFill>
            </a:endParaRPr>
          </a:p>
          <a:p>
            <a:pPr algn="r"/>
            <a:r>
              <a:rPr lang="en-US" altLang="ko-KR" sz="1600" b="1">
                <a:solidFill>
                  <a:srgbClr val="000000"/>
                </a:solidFill>
              </a:rPr>
              <a:t>&lt;</a:t>
            </a:r>
            <a:r>
              <a:rPr lang="ko-KR" altLang="en-US" sz="1600" b="1">
                <a:solidFill>
                  <a:srgbClr val="000000"/>
                </a:solidFill>
              </a:rPr>
              <a:t>시 제십삼호</a:t>
            </a:r>
            <a:r>
              <a:rPr lang="en-US" altLang="ko-KR" sz="1600" b="1">
                <a:solidFill>
                  <a:srgbClr val="000000"/>
                </a:solidFill>
              </a:rPr>
              <a:t>&gt;(</a:t>
            </a:r>
            <a:r>
              <a:rPr lang="ko-KR" altLang="en-US" sz="1600" b="1">
                <a:solidFill>
                  <a:srgbClr val="000000"/>
                </a:solidFill>
              </a:rPr>
              <a:t>이상</a:t>
            </a:r>
            <a:r>
              <a:rPr lang="en-US" altLang="ko-KR" sz="1600" b="1">
                <a:solidFill>
                  <a:srgbClr val="000000"/>
                </a:solidFill>
              </a:rPr>
              <a:t>)</a:t>
            </a:r>
            <a:r>
              <a:rPr lang="ko-KR" altLang="en-US" sz="1600" b="1">
                <a:solidFill>
                  <a:srgbClr val="000000"/>
                </a:solidFill>
              </a:rPr>
              <a:t>에서</a:t>
            </a:r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1623</Words>
  <Application>Microsoft Office PowerPoint</Application>
  <PresentationFormat>화면 슬라이드 쇼(4:3)</PresentationFormat>
  <Paragraphs>220</Paragraphs>
  <Slides>24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양혜경 교수와 함께하는 재미있는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Company>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양혜경 교수와 함께하는 재미있는</dc:title>
  <dc:creator>home</dc:creator>
  <cp:lastModifiedBy>home</cp:lastModifiedBy>
  <cp:revision>4</cp:revision>
  <dcterms:created xsi:type="dcterms:W3CDTF">2011-12-15T04:53:30Z</dcterms:created>
  <dcterms:modified xsi:type="dcterms:W3CDTF">2011-12-15T05:09:38Z</dcterms:modified>
</cp:coreProperties>
</file>