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9" r:id="rId2"/>
    <p:sldId id="280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CE64B-581B-4F40-B1B9-46AF1FBF84B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39CE-B8F2-40B9-B923-FFD38CF31BD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:\Users\전민정\Desktop\wizdata_726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225" y="2409825"/>
            <a:ext cx="64547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00063" y="714375"/>
            <a:ext cx="62865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just" eaLnBrk="1" hangingPunct="1"/>
            <a:r>
              <a:rPr lang="ko-KR" altLang="en-US" sz="3200" smtClean="0">
                <a:solidFill>
                  <a:schemeClr val="accent2"/>
                </a:solidFill>
                <a:latin typeface="HY바다L" pitchFamily="18" charset="-127"/>
                <a:ea typeface="HY바다L" pitchFamily="18" charset="-127"/>
              </a:rPr>
              <a:t>양혜경 교수</a:t>
            </a:r>
            <a:r>
              <a:rPr lang="ko-KR" altLang="en-US" sz="3200" smtClean="0">
                <a:latin typeface="HY바다L" pitchFamily="18" charset="-127"/>
                <a:ea typeface="HY바다L" pitchFamily="18" charset="-127"/>
              </a:rPr>
              <a:t>와 함께하는 재미있는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29125" y="1130300"/>
            <a:ext cx="4429125" cy="1227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현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대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시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 err="1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론</a:t>
            </a:r>
            <a:endParaRPr lang="ko-KR" altLang="en-US" sz="6600" b="1" kern="0" dirty="0">
              <a:solidFill>
                <a:srgbClr val="0070C0"/>
              </a:solidFill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grpSp>
        <p:nvGrpSpPr>
          <p:cNvPr id="2" name="그룹 14"/>
          <p:cNvGrpSpPr>
            <a:grpSpLocks/>
          </p:cNvGrpSpPr>
          <p:nvPr/>
        </p:nvGrpSpPr>
        <p:grpSpPr bwMode="auto">
          <a:xfrm>
            <a:off x="-14288" y="5700713"/>
            <a:ext cx="3514726" cy="1157287"/>
            <a:chOff x="-14076" y="5700156"/>
            <a:chExt cx="3514506" cy="1157844"/>
          </a:xfrm>
        </p:grpSpPr>
        <p:pic>
          <p:nvPicPr>
            <p:cNvPr id="25606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2173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742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90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9261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4076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1500166" y="2786058"/>
            <a:ext cx="6143668" cy="52322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4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주차</a:t>
            </a:r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. 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운율의 개념과 운의 관계</a:t>
            </a:r>
            <a:endParaRPr lang="ko-KR" altLang="en-US" sz="28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5" descr="C:\Users\전민정\Desktop\wizdata_2878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000125"/>
            <a:ext cx="9144000" cy="1000125"/>
          </a:xfrm>
          <a:solidFill>
            <a:srgbClr val="FFFFFF">
              <a:alpha val="50195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altLang="ko-KR" sz="6000" b="1" smtClean="0">
                <a:latin typeface="HY그래픽M" pitchFamily="18" charset="-127"/>
                <a:ea typeface="HY그래픽M" pitchFamily="18" charset="-127"/>
              </a:rPr>
              <a:t>  Ⅱ. </a:t>
            </a:r>
            <a:r>
              <a:rPr lang="ko-KR" altLang="en-US" sz="6000" b="1" smtClean="0">
                <a:latin typeface="HY그래픽M" pitchFamily="18" charset="-127"/>
                <a:ea typeface="HY그래픽M" pitchFamily="18" charset="-127"/>
              </a:rPr>
              <a:t>시의 요소</a:t>
            </a:r>
            <a:endParaRPr lang="ko-KR" altLang="en-US" sz="3600" smtClean="0">
              <a:latin typeface="HY그래픽M" pitchFamily="18" charset="-127"/>
              <a:ea typeface="HY그래픽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588963" y="1119188"/>
            <a:ext cx="3668712" cy="22129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524375" y="1119188"/>
            <a:ext cx="3668713" cy="22129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588963" y="3654425"/>
            <a:ext cx="3668712" cy="22145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524375" y="3654425"/>
            <a:ext cx="3668713" cy="22145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714375" y="1214438"/>
            <a:ext cx="3429000" cy="1985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>
                <a:solidFill>
                  <a:schemeClr val="tx1"/>
                </a:solidFill>
              </a:rPr>
              <a:t>작품마다 독자적으로 창출되고 규칙적으로 반복됨으로써 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accent2"/>
                </a:solidFill>
              </a:rPr>
              <a:t>독특한 시적 패턴</a:t>
            </a:r>
            <a:r>
              <a:rPr lang="ko-KR" altLang="en-US" dirty="0">
                <a:solidFill>
                  <a:schemeClr val="tx1"/>
                </a:solidFill>
              </a:rPr>
              <a:t>을 형성함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645025" y="1214438"/>
            <a:ext cx="3429000" cy="2000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dirty="0">
                <a:solidFill>
                  <a:schemeClr val="tx1"/>
                </a:solidFill>
              </a:rPr>
              <a:t>독자는 작품을 읽을 때 환기되는 음악적 효과를 통해 </a:t>
            </a:r>
            <a:r>
              <a:rPr lang="ko-KR" altLang="en-US" b="1" dirty="0">
                <a:solidFill>
                  <a:schemeClr val="accent2"/>
                </a:solidFill>
              </a:rPr>
              <a:t>체험을 질서화</a:t>
            </a:r>
            <a:r>
              <a:rPr lang="ko-KR" altLang="en-US" dirty="0">
                <a:solidFill>
                  <a:schemeClr val="tx1"/>
                </a:solidFill>
              </a:rPr>
              <a:t>함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714375" y="3751263"/>
            <a:ext cx="3429000" cy="2000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dirty="0">
                <a:solidFill>
                  <a:schemeClr val="tx1"/>
                </a:solidFill>
              </a:rPr>
              <a:t>시인은 미적 체험을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 latinLnBrk="0">
              <a:defRPr/>
            </a:pPr>
            <a:r>
              <a:rPr lang="ko-KR" altLang="en-US" dirty="0">
                <a:solidFill>
                  <a:schemeClr val="tx1"/>
                </a:solidFill>
              </a:rPr>
              <a:t>효과적으로 전달하기 위해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 latinLnBrk="0">
              <a:defRPr/>
            </a:pPr>
            <a:r>
              <a:rPr lang="ko-KR" altLang="en-US" b="1" dirty="0">
                <a:solidFill>
                  <a:schemeClr val="accent2"/>
                </a:solidFill>
              </a:rPr>
              <a:t>개성 있는 리듬을 창출</a:t>
            </a:r>
            <a:r>
              <a:rPr lang="ko-KR" altLang="en-US" dirty="0">
                <a:solidFill>
                  <a:schemeClr val="tx1"/>
                </a:solidFill>
              </a:rPr>
              <a:t>하는 데에 큰 관심을 기울임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4645025" y="3751263"/>
            <a:ext cx="3429000" cy="2000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accent2"/>
                </a:solidFill>
              </a:rPr>
              <a:t>리듬</a:t>
            </a:r>
            <a:r>
              <a:rPr lang="en-US" altLang="ko-KR" b="1" dirty="0">
                <a:solidFill>
                  <a:schemeClr val="accent2"/>
                </a:solidFill>
              </a:rPr>
              <a:t>, </a:t>
            </a:r>
            <a:r>
              <a:rPr lang="ko-KR" altLang="en-US" b="1" dirty="0">
                <a:solidFill>
                  <a:schemeClr val="accent2"/>
                </a:solidFill>
              </a:rPr>
              <a:t>율동</a:t>
            </a:r>
            <a:r>
              <a:rPr lang="en-US" altLang="ko-KR" b="1" dirty="0">
                <a:solidFill>
                  <a:schemeClr val="accent2"/>
                </a:solidFill>
              </a:rPr>
              <a:t>, </a:t>
            </a:r>
            <a:r>
              <a:rPr lang="ko-KR" altLang="en-US" b="1" dirty="0">
                <a:solidFill>
                  <a:schemeClr val="accent2"/>
                </a:solidFill>
              </a:rPr>
              <a:t>운율</a:t>
            </a:r>
            <a:r>
              <a:rPr lang="en-US" altLang="ko-KR" b="1" dirty="0">
                <a:solidFill>
                  <a:schemeClr val="accent2"/>
                </a:solidFill>
              </a:rPr>
              <a:t>, </a:t>
            </a:r>
            <a:r>
              <a:rPr lang="ko-KR" altLang="en-US" b="1" dirty="0">
                <a:solidFill>
                  <a:schemeClr val="accent2"/>
                </a:solidFill>
              </a:rPr>
              <a:t>율격</a:t>
            </a:r>
            <a:endParaRPr lang="en-US" altLang="ko-KR" b="1" dirty="0">
              <a:solidFill>
                <a:schemeClr val="accent2"/>
              </a:solidFill>
            </a:endParaRPr>
          </a:p>
          <a:p>
            <a:pPr algn="ctr">
              <a:defRPr/>
            </a:pPr>
            <a:endParaRPr lang="en-US" altLang="ko-KR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accent2"/>
                </a:solidFill>
              </a:rPr>
              <a:t>음의 강약</a:t>
            </a:r>
            <a:r>
              <a:rPr lang="ko-KR" altLang="en-US" dirty="0">
                <a:solidFill>
                  <a:schemeClr val="tx1"/>
                </a:solidFill>
              </a:rPr>
              <a:t>이나 </a:t>
            </a:r>
            <a:r>
              <a:rPr lang="ko-KR" altLang="en-US" b="1" dirty="0">
                <a:solidFill>
                  <a:schemeClr val="accent2"/>
                </a:solidFill>
              </a:rPr>
              <a:t>박자</a:t>
            </a:r>
            <a:r>
              <a:rPr lang="ko-KR" altLang="en-US" dirty="0">
                <a:solidFill>
                  <a:schemeClr val="tx1"/>
                </a:solidFill>
              </a:rPr>
              <a:t>를 표현하는 용어로 쓰이기도 함</a:t>
            </a:r>
          </a:p>
        </p:txBody>
      </p:sp>
      <p:sp>
        <p:nvSpPr>
          <p:cNvPr id="60426" name="TextBox 3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1. </a:t>
            </a:r>
            <a:r>
              <a:rPr lang="ko-KR" altLang="en-US" b="1"/>
              <a:t>운율 </a:t>
            </a:r>
            <a:r>
              <a:rPr lang="en-US" altLang="ko-KR" b="1"/>
              <a:t>_ </a:t>
            </a:r>
            <a:r>
              <a:rPr lang="en-US" altLang="ko-KR" b="1">
                <a:solidFill>
                  <a:srgbClr val="0070C0"/>
                </a:solidFill>
              </a:rPr>
              <a:t>1) </a:t>
            </a:r>
            <a:r>
              <a:rPr lang="ko-KR" altLang="en-US" b="1">
                <a:solidFill>
                  <a:srgbClr val="0070C0"/>
                </a:solidFill>
              </a:rPr>
              <a:t>운율의 개념</a:t>
            </a:r>
          </a:p>
        </p:txBody>
      </p:sp>
      <p:sp>
        <p:nvSpPr>
          <p:cNvPr id="11" name="타원 10"/>
          <p:cNvSpPr/>
          <p:nvPr/>
        </p:nvSpPr>
        <p:spPr>
          <a:xfrm>
            <a:off x="3428992" y="2643182"/>
            <a:ext cx="1928826" cy="1571636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운율</a:t>
            </a:r>
            <a:endParaRPr lang="en-US" altLang="ko-KR" sz="2500" b="1" dirty="0">
              <a:solidFill>
                <a:schemeClr val="accent2"/>
              </a:solidFill>
              <a:latin typeface="HY강B" pitchFamily="18" charset="-127"/>
              <a:ea typeface="HY강B" pitchFamily="18" charset="-127"/>
            </a:endParaRPr>
          </a:p>
          <a:p>
            <a:pPr algn="ctr">
              <a:defRPr/>
            </a:pPr>
            <a:r>
              <a:rPr lang="ko-KR" altLang="en-US" sz="2500" b="1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음악성</a:t>
            </a:r>
          </a:p>
        </p:txBody>
      </p:sp>
      <p:sp>
        <p:nvSpPr>
          <p:cNvPr id="16" name="막힌 원호 15"/>
          <p:cNvSpPr/>
          <p:nvPr/>
        </p:nvSpPr>
        <p:spPr>
          <a:xfrm rot="7998053">
            <a:off x="4414044" y="3417094"/>
            <a:ext cx="857250" cy="503238"/>
          </a:xfrm>
          <a:prstGeom prst="blockArc">
            <a:avLst>
              <a:gd name="adj1" fmla="val 12325501"/>
              <a:gd name="adj2" fmla="val 21144726"/>
              <a:gd name="adj3" fmla="val 216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타원형 설명선 16"/>
          <p:cNvSpPr/>
          <p:nvPr/>
        </p:nvSpPr>
        <p:spPr>
          <a:xfrm>
            <a:off x="714375" y="1214438"/>
            <a:ext cx="2357438" cy="1143000"/>
          </a:xfrm>
          <a:prstGeom prst="wedgeEllipseCallout">
            <a:avLst>
              <a:gd name="adj1" fmla="val 50793"/>
              <a:gd name="adj2" fmla="val 31290"/>
            </a:avLst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rgbClr val="FF66FF"/>
                </a:solidFill>
              </a:rPr>
              <a:t>리듬과 율격을 포괄하는 개념</a:t>
            </a:r>
            <a:endParaRPr lang="ko-KR" altLang="en-US" dirty="0"/>
          </a:p>
        </p:txBody>
      </p:sp>
      <p:sp>
        <p:nvSpPr>
          <p:cNvPr id="24" name="눈물 방울 23"/>
          <p:cNvSpPr/>
          <p:nvPr/>
        </p:nvSpPr>
        <p:spPr>
          <a:xfrm flipH="1">
            <a:off x="5286380" y="2857496"/>
            <a:ext cx="2928958" cy="2571768"/>
          </a:xfrm>
          <a:prstGeom prst="teardrop">
            <a:avLst/>
          </a:prstGeom>
          <a:solidFill>
            <a:schemeClr val="accent1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눈물 방울 17"/>
          <p:cNvSpPr/>
          <p:nvPr/>
        </p:nvSpPr>
        <p:spPr>
          <a:xfrm>
            <a:off x="642910" y="2928934"/>
            <a:ext cx="2857520" cy="2571768"/>
          </a:xfrm>
          <a:prstGeom prst="teardrop">
            <a:avLst/>
          </a:prstGeom>
          <a:solidFill>
            <a:schemeClr val="accent1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1449" name="TextBox 16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1. </a:t>
            </a:r>
            <a:r>
              <a:rPr lang="ko-KR" altLang="en-US" b="1"/>
              <a:t>운율 </a:t>
            </a:r>
            <a:r>
              <a:rPr lang="en-US" altLang="ko-KR" b="1"/>
              <a:t>_ </a:t>
            </a:r>
            <a:r>
              <a:rPr lang="en-US" altLang="ko-KR" b="1">
                <a:solidFill>
                  <a:srgbClr val="0070C0"/>
                </a:solidFill>
              </a:rPr>
              <a:t>1) </a:t>
            </a:r>
            <a:r>
              <a:rPr lang="ko-KR" altLang="en-US" b="1">
                <a:solidFill>
                  <a:srgbClr val="0070C0"/>
                </a:solidFill>
              </a:rPr>
              <a:t>운율의 개념</a:t>
            </a:r>
          </a:p>
        </p:txBody>
      </p:sp>
      <p:sp>
        <p:nvSpPr>
          <p:cNvPr id="10" name="타원 9"/>
          <p:cNvSpPr/>
          <p:nvPr/>
        </p:nvSpPr>
        <p:spPr>
          <a:xfrm>
            <a:off x="3357554" y="2000240"/>
            <a:ext cx="2214578" cy="21431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운율</a:t>
            </a:r>
            <a:endParaRPr lang="en-US" altLang="ko-KR" sz="2500" b="1" dirty="0">
              <a:solidFill>
                <a:schemeClr val="accent2"/>
              </a:solidFill>
              <a:latin typeface="HY강B" pitchFamily="18" charset="-127"/>
              <a:ea typeface="HY강B" pitchFamily="18" charset="-127"/>
            </a:endParaRPr>
          </a:p>
          <a:p>
            <a:pPr algn="ctr">
              <a:defRPr/>
            </a:pPr>
            <a:r>
              <a:rPr lang="en-US" altLang="ko-KR" sz="25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5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韻律</a:t>
            </a:r>
            <a:r>
              <a:rPr lang="en-US" altLang="ko-KR" sz="25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500" b="1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막힌 원호 10"/>
          <p:cNvSpPr/>
          <p:nvPr/>
        </p:nvSpPr>
        <p:spPr>
          <a:xfrm rot="7998053">
            <a:off x="4329113" y="3181350"/>
            <a:ext cx="1168400" cy="577850"/>
          </a:xfrm>
          <a:prstGeom prst="blockArc">
            <a:avLst>
              <a:gd name="adj1" fmla="val 12325501"/>
              <a:gd name="adj2" fmla="val 21144726"/>
              <a:gd name="adj3" fmla="val 216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대각선 방향의 모서리가 둥근 사각형 12"/>
          <p:cNvSpPr/>
          <p:nvPr/>
        </p:nvSpPr>
        <p:spPr>
          <a:xfrm>
            <a:off x="642938" y="3143250"/>
            <a:ext cx="2857500" cy="2143125"/>
          </a:xfrm>
          <a:prstGeom prst="round2DiagRect">
            <a:avLst>
              <a:gd name="adj1" fmla="val 12608"/>
              <a:gd name="adj2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같거나 비슷한 소리가 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규칙적으로 반복되는 것</a:t>
            </a:r>
          </a:p>
        </p:txBody>
      </p:sp>
      <p:sp>
        <p:nvSpPr>
          <p:cNvPr id="14" name="대각선 방향의 모서리가 둥근 사각형 13"/>
          <p:cNvSpPr/>
          <p:nvPr/>
        </p:nvSpPr>
        <p:spPr>
          <a:xfrm>
            <a:off x="1214414" y="3201945"/>
            <a:ext cx="2070115" cy="41347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952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ko-KR" altLang="en-US" sz="2400" b="1" dirty="0">
                <a:solidFill>
                  <a:schemeClr val="tx1"/>
                </a:solidFill>
              </a:rPr>
              <a:t> 운</a:t>
            </a:r>
            <a:r>
              <a:rPr lang="en-US" altLang="ko-KR" sz="2400" b="1" dirty="0">
                <a:solidFill>
                  <a:schemeClr val="tx1"/>
                </a:solidFill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</a:rPr>
              <a:t>韻</a:t>
            </a:r>
            <a:r>
              <a:rPr lang="en-US" altLang="ko-KR" sz="24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대각선 방향의 모서리가 둥근 사각형 14"/>
          <p:cNvSpPr/>
          <p:nvPr/>
        </p:nvSpPr>
        <p:spPr>
          <a:xfrm>
            <a:off x="5357813" y="3143250"/>
            <a:ext cx="2857500" cy="2143125"/>
          </a:xfrm>
          <a:prstGeom prst="round2DiagRect">
            <a:avLst>
              <a:gd name="adj1" fmla="val 12608"/>
              <a:gd name="adj2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소리의 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고저</a:t>
            </a:r>
            <a:r>
              <a:rPr lang="en-US" altLang="ko-KR" b="1" dirty="0">
                <a:solidFill>
                  <a:schemeClr val="tx1"/>
                </a:solidFill>
              </a:rPr>
              <a:t>, </a:t>
            </a:r>
            <a:r>
              <a:rPr lang="ko-KR" altLang="en-US" b="1" dirty="0">
                <a:solidFill>
                  <a:schemeClr val="tx1"/>
                </a:solidFill>
              </a:rPr>
              <a:t>장단</a:t>
            </a:r>
            <a:r>
              <a:rPr lang="en-US" altLang="ko-KR" b="1" dirty="0">
                <a:solidFill>
                  <a:schemeClr val="tx1"/>
                </a:solidFill>
              </a:rPr>
              <a:t>, </a:t>
            </a:r>
            <a:r>
              <a:rPr lang="ko-KR" altLang="en-US" b="1" dirty="0">
                <a:solidFill>
                  <a:schemeClr val="tx1"/>
                </a:solidFill>
              </a:rPr>
              <a:t>강약 등의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주기를 가리키는 개념</a:t>
            </a:r>
          </a:p>
        </p:txBody>
      </p:sp>
      <p:sp>
        <p:nvSpPr>
          <p:cNvPr id="28" name="대각선 방향의 모서리가 둥근 사각형 27"/>
          <p:cNvSpPr/>
          <p:nvPr/>
        </p:nvSpPr>
        <p:spPr>
          <a:xfrm>
            <a:off x="5572132" y="3201945"/>
            <a:ext cx="2070115" cy="41347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FF00"/>
          </a:solidFill>
          <a:ln w="952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ko-KR" altLang="en-US" sz="2400" b="1" dirty="0">
                <a:solidFill>
                  <a:schemeClr val="tx1"/>
                </a:solidFill>
              </a:rPr>
              <a:t> 율</a:t>
            </a:r>
            <a:r>
              <a:rPr lang="en-US" altLang="ko-KR" sz="2400" b="1" dirty="0">
                <a:solidFill>
                  <a:schemeClr val="tx1"/>
                </a:solidFill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</a:rPr>
              <a:t>律</a:t>
            </a:r>
            <a:r>
              <a:rPr lang="en-US" altLang="ko-KR" sz="2400" b="1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61462" name="Picture 13" descr="C:\Users\전민정\AppData\Local\Microsoft\Windows\Temporary Internet Files\Content.IE5\98MO2USN\MCj033147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286375"/>
            <a:ext cx="1814513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4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1. </a:t>
            </a:r>
            <a:r>
              <a:rPr lang="ko-KR" altLang="en-US" b="1"/>
              <a:t>운율 </a:t>
            </a:r>
            <a:r>
              <a:rPr lang="en-US" altLang="ko-KR" b="1"/>
              <a:t>_ </a:t>
            </a:r>
            <a:r>
              <a:rPr lang="en-US" altLang="ko-KR" b="1">
                <a:solidFill>
                  <a:srgbClr val="0070C0"/>
                </a:solidFill>
              </a:rPr>
              <a:t>2) </a:t>
            </a:r>
            <a:r>
              <a:rPr lang="ko-KR" altLang="en-US" b="1">
                <a:solidFill>
                  <a:srgbClr val="0070C0"/>
                </a:solidFill>
              </a:rPr>
              <a:t>운</a:t>
            </a:r>
            <a:r>
              <a:rPr lang="en-US" altLang="ko-KR" b="1">
                <a:solidFill>
                  <a:srgbClr val="0070C0"/>
                </a:solidFill>
              </a:rPr>
              <a:t>(</a:t>
            </a:r>
            <a:r>
              <a:rPr lang="ko-KR" altLang="en-US" b="1">
                <a:solidFill>
                  <a:srgbClr val="0070C0"/>
                </a:solidFill>
              </a:rPr>
              <a:t>韻</a:t>
            </a:r>
            <a:r>
              <a:rPr lang="en-US" altLang="ko-KR" b="1">
                <a:solidFill>
                  <a:srgbClr val="0070C0"/>
                </a:solidFill>
              </a:rPr>
              <a:t>)</a:t>
            </a:r>
            <a:endParaRPr lang="ko-KR" altLang="en-US" b="1">
              <a:solidFill>
                <a:srgbClr val="0070C0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214438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b="1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운</a:t>
            </a:r>
            <a:r>
              <a:rPr lang="ko-KR" altLang="en-US" sz="2500" b="1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이란 </a:t>
            </a:r>
            <a:r>
              <a:rPr lang="ko-KR" altLang="en-US" sz="25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특정 위치</a:t>
            </a:r>
            <a:r>
              <a:rPr lang="ko-KR" altLang="en-US" sz="2500" b="1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에서의 </a:t>
            </a:r>
            <a:r>
              <a:rPr lang="ko-KR" altLang="en-US" sz="25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반복</a:t>
            </a:r>
            <a:r>
              <a:rPr lang="ko-KR" altLang="en-US" sz="2500" b="1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되는 </a:t>
            </a:r>
            <a:r>
              <a:rPr lang="ko-KR" altLang="en-US" sz="2500" b="1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소리 현상</a:t>
            </a:r>
            <a:endParaRPr lang="ko-KR" altLang="en-US" sz="2500" dirty="0">
              <a:solidFill>
                <a:schemeClr val="accent2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모서리가 접힌 도형 6"/>
          <p:cNvSpPr/>
          <p:nvPr/>
        </p:nvSpPr>
        <p:spPr>
          <a:xfrm>
            <a:off x="571500" y="3214688"/>
            <a:ext cx="3786188" cy="3000375"/>
          </a:xfrm>
          <a:prstGeom prst="foldedCorner">
            <a:avLst>
              <a:gd name="adj" fmla="val 122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모서리가 접힌 도형 7"/>
          <p:cNvSpPr/>
          <p:nvPr/>
        </p:nvSpPr>
        <p:spPr>
          <a:xfrm>
            <a:off x="642938" y="3286125"/>
            <a:ext cx="3786187" cy="3000375"/>
          </a:xfrm>
          <a:prstGeom prst="foldedCorner">
            <a:avLst>
              <a:gd name="adj" fmla="val 1221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latinLnBrk="0">
              <a:defRPr/>
            </a:pPr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latinLnBrk="0">
              <a:defRPr/>
            </a:pPr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latinLnBrk="0">
              <a:defRPr/>
            </a:pPr>
            <a:r>
              <a:rPr lang="ko-KR" altLang="en-US" sz="2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첫 자리에 다양한 소리가 반복되거나 그 단어 속의 동일한 자음이 반복되어 두운이 적용</a:t>
            </a:r>
          </a:p>
        </p:txBody>
      </p:sp>
      <p:sp>
        <p:nvSpPr>
          <p:cNvPr id="9" name="모서리가 접힌 도형 8"/>
          <p:cNvSpPr/>
          <p:nvPr/>
        </p:nvSpPr>
        <p:spPr>
          <a:xfrm>
            <a:off x="4643438" y="3214688"/>
            <a:ext cx="3786187" cy="3000375"/>
          </a:xfrm>
          <a:prstGeom prst="foldedCorner">
            <a:avLst>
              <a:gd name="adj" fmla="val 122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" name="모서리가 접힌 도형 9"/>
          <p:cNvSpPr/>
          <p:nvPr/>
        </p:nvSpPr>
        <p:spPr>
          <a:xfrm>
            <a:off x="4714875" y="3286125"/>
            <a:ext cx="3786188" cy="3000375"/>
          </a:xfrm>
          <a:prstGeom prst="foldedCorner">
            <a:avLst>
              <a:gd name="adj" fmla="val 1221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latinLnBrk="0">
              <a:defRPr/>
            </a:pPr>
            <a:r>
              <a:rPr lang="ko-KR" altLang="en-US" sz="2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둘 이상의 시행의 끝에 서로 상응하는 위치의</a:t>
            </a:r>
          </a:p>
          <a:p>
            <a:pPr algn="ctr" latinLnBrk="0">
              <a:defRPr/>
            </a:pPr>
            <a:r>
              <a:rPr lang="ko-KR" altLang="en-US" sz="2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강세음절이 반복되는 현상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28688" y="3500438"/>
            <a:ext cx="3214687" cy="7143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두운</a:t>
            </a:r>
            <a:r>
              <a:rPr lang="en-US" altLang="ko-KR" sz="3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3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頭韻</a:t>
            </a:r>
            <a:r>
              <a:rPr lang="en-US" altLang="ko-KR" sz="3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013325" y="3500438"/>
            <a:ext cx="3214688" cy="7143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각운</a:t>
            </a:r>
            <a:r>
              <a:rPr lang="en-US" altLang="ko-KR" sz="3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3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脚韻</a:t>
            </a:r>
            <a:r>
              <a:rPr lang="en-US" altLang="ko-KR" sz="3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62474" name="직사각형 12"/>
          <p:cNvSpPr>
            <a:spLocks noChangeArrowheads="1"/>
          </p:cNvSpPr>
          <p:nvPr/>
        </p:nvSpPr>
        <p:spPr bwMode="auto">
          <a:xfrm>
            <a:off x="582613" y="2143125"/>
            <a:ext cx="7918450" cy="868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2000" b="1">
                <a:solidFill>
                  <a:srgbClr val="FF0000"/>
                </a:solidFill>
              </a:rPr>
              <a:t>‘두운’</a:t>
            </a:r>
            <a:r>
              <a:rPr lang="en-US" altLang="ko-KR" sz="2000" b="1">
                <a:solidFill>
                  <a:srgbClr val="FF0000"/>
                </a:solidFill>
              </a:rPr>
              <a:t>. ‘</a:t>
            </a:r>
            <a:r>
              <a:rPr lang="ko-KR" altLang="en-US" sz="2000" b="1">
                <a:solidFill>
                  <a:srgbClr val="FF0000"/>
                </a:solidFill>
              </a:rPr>
              <a:t>요운’</a:t>
            </a:r>
            <a:r>
              <a:rPr lang="en-US" altLang="ko-KR" sz="2000" b="1">
                <a:solidFill>
                  <a:srgbClr val="FF0000"/>
                </a:solidFill>
              </a:rPr>
              <a:t>, ‘</a:t>
            </a:r>
            <a:r>
              <a:rPr lang="ko-KR" altLang="en-US" sz="2000" b="1">
                <a:solidFill>
                  <a:srgbClr val="FF0000"/>
                </a:solidFill>
              </a:rPr>
              <a:t>각운’</a:t>
            </a:r>
            <a:r>
              <a:rPr lang="ko-KR" altLang="en-US" sz="2000"/>
              <a:t>으로 논의</a:t>
            </a:r>
          </a:p>
          <a:p>
            <a:pPr>
              <a:lnSpc>
                <a:spcPct val="90000"/>
              </a:lnSpc>
            </a:pPr>
            <a:r>
              <a:rPr lang="ko-KR" altLang="en-US"/>
              <a:t>  ⇒ 시어들의 연쇄에서 </a:t>
            </a:r>
            <a:r>
              <a:rPr lang="ko-KR" altLang="en-US" b="1">
                <a:solidFill>
                  <a:schemeClr val="accent2"/>
                </a:solidFill>
              </a:rPr>
              <a:t>‘언어음성</a:t>
            </a:r>
            <a:r>
              <a:rPr lang="en-US" altLang="ko-KR" b="1">
                <a:solidFill>
                  <a:schemeClr val="accent2"/>
                </a:solidFill>
              </a:rPr>
              <a:t>(speech sound)’</a:t>
            </a:r>
            <a:r>
              <a:rPr lang="ko-KR" altLang="en-US" b="1">
                <a:solidFill>
                  <a:schemeClr val="accent2"/>
                </a:solidFill>
              </a:rPr>
              <a:t>이 반복</a:t>
            </a:r>
            <a:r>
              <a:rPr lang="ko-KR" altLang="en-US"/>
              <a:t>되어 </a:t>
            </a: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      </a:t>
            </a:r>
            <a:r>
              <a:rPr lang="ko-KR" altLang="en-US" b="1">
                <a:solidFill>
                  <a:schemeClr val="accent2"/>
                </a:solidFill>
              </a:rPr>
              <a:t>일정한 리듬을 형성</a:t>
            </a:r>
            <a:r>
              <a:rPr lang="ko-KR" altLang="en-US"/>
              <a:t>하는 방식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196</Words>
  <Application>Microsoft Office PowerPoint</Application>
  <PresentationFormat>화면 슬라이드 쇼(4:3)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양혜경 교수와 함께하는 재미있는</vt:lpstr>
      <vt:lpstr>  Ⅱ. 시의 요소</vt:lpstr>
      <vt:lpstr>슬라이드 3</vt:lpstr>
      <vt:lpstr>슬라이드 4</vt:lpstr>
      <vt:lpstr>슬라이드 5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교수와 함께하는 재미있는</dc:title>
  <dc:creator>home</dc:creator>
  <cp:lastModifiedBy>home</cp:lastModifiedBy>
  <cp:revision>5</cp:revision>
  <dcterms:created xsi:type="dcterms:W3CDTF">2011-12-15T04:53:30Z</dcterms:created>
  <dcterms:modified xsi:type="dcterms:W3CDTF">2011-12-15T05:12:18Z</dcterms:modified>
</cp:coreProperties>
</file>