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E64B-581B-4F40-B1B9-46AF1FBF84B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39CE-B8F2-40B9-B923-FFD38CF31B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전민정\Desktop\wizdata_726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2409825"/>
            <a:ext cx="64547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00063" y="714375"/>
            <a:ext cx="62865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eaLnBrk="1" hangingPunct="1"/>
            <a:r>
              <a:rPr lang="ko-KR" altLang="en-US" sz="3200" smtClean="0">
                <a:solidFill>
                  <a:schemeClr val="accent2"/>
                </a:solidFill>
                <a:latin typeface="HY바다L" pitchFamily="18" charset="-127"/>
                <a:ea typeface="HY바다L" pitchFamily="18" charset="-127"/>
              </a:rPr>
              <a:t>양혜경 교수</a:t>
            </a:r>
            <a:r>
              <a:rPr lang="ko-KR" altLang="en-US" sz="3200" smtClean="0">
                <a:latin typeface="HY바다L" pitchFamily="18" charset="-127"/>
                <a:ea typeface="HY바다L" pitchFamily="18" charset="-127"/>
              </a:rPr>
              <a:t>와 함께하는 재미있는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25" y="1130300"/>
            <a:ext cx="4429125" cy="1227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현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대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시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 err="1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론</a:t>
            </a:r>
            <a:endParaRPr lang="ko-KR" altLang="en-US" sz="6600" b="1" kern="0" dirty="0">
              <a:solidFill>
                <a:srgbClr val="0070C0"/>
              </a:solidFill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-14288" y="5700713"/>
            <a:ext cx="3514726" cy="1157287"/>
            <a:chOff x="-14076" y="5700156"/>
            <a:chExt cx="3514506" cy="1157844"/>
          </a:xfrm>
        </p:grpSpPr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2173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42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90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9261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4076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500166" y="2786058"/>
            <a:ext cx="6143668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6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주차</a:t>
            </a:r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. 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이미지의 개념과 종류</a:t>
            </a:r>
            <a:endParaRPr lang="ko-KR" altLang="en-US" sz="28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7"/>
          <p:cNvSpPr txBox="1">
            <a:spLocks noChangeArrowheads="1"/>
          </p:cNvSpPr>
          <p:nvPr/>
        </p:nvSpPr>
        <p:spPr bwMode="auto">
          <a:xfrm>
            <a:off x="4768850" y="2505075"/>
            <a:ext cx="3375025" cy="368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실개천의 시각적인 동세</a:t>
            </a:r>
            <a:r>
              <a:rPr lang="en-US" altLang="ko-KR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 (</a:t>
            </a:r>
            <a:r>
              <a:rPr lang="ko-KR" altLang="en-US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動勢</a:t>
            </a:r>
            <a:r>
              <a:rPr lang="en-US" altLang="ko-KR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)</a:t>
            </a:r>
            <a:endParaRPr lang="ko-KR" altLang="en-US">
              <a:solidFill>
                <a:schemeClr val="accent2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0899" name="TextBox 8"/>
          <p:cNvSpPr txBox="1">
            <a:spLocks noChangeArrowheads="1"/>
          </p:cNvSpPr>
          <p:nvPr/>
        </p:nvSpPr>
        <p:spPr bwMode="auto">
          <a:xfrm>
            <a:off x="4768850" y="3694113"/>
            <a:ext cx="3375025" cy="368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금빛 색채감</a:t>
            </a:r>
          </a:p>
        </p:txBody>
      </p:sp>
      <p:sp>
        <p:nvSpPr>
          <p:cNvPr id="80900" name="TextBox 9"/>
          <p:cNvSpPr txBox="1">
            <a:spLocks noChangeArrowheads="1"/>
          </p:cNvSpPr>
          <p:nvPr/>
        </p:nvSpPr>
        <p:spPr bwMode="auto">
          <a:xfrm>
            <a:off x="4768850" y="2935288"/>
            <a:ext cx="3375025" cy="6461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‘동쪽 끝으로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’</a:t>
            </a:r>
          </a:p>
          <a:p>
            <a:r>
              <a:rPr lang="en-US" altLang="ko-KR">
                <a:latin typeface="HY강M" pitchFamily="18" charset="-127"/>
                <a:ea typeface="HY강M" pitchFamily="18" charset="-127"/>
              </a:rPr>
              <a:t>‘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회돌아 나가는’</a:t>
            </a:r>
          </a:p>
        </p:txBody>
      </p:sp>
      <p:sp>
        <p:nvSpPr>
          <p:cNvPr id="80901" name="TextBox 10"/>
          <p:cNvSpPr txBox="1">
            <a:spLocks noChangeArrowheads="1"/>
          </p:cNvSpPr>
          <p:nvPr/>
        </p:nvSpPr>
        <p:spPr bwMode="auto">
          <a:xfrm>
            <a:off x="4768850" y="4140200"/>
            <a:ext cx="3375025" cy="646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‘얼룩백이 황소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’</a:t>
            </a:r>
          </a:p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‘해설피 금빛’</a:t>
            </a:r>
          </a:p>
        </p:txBody>
      </p:sp>
      <p:sp>
        <p:nvSpPr>
          <p:cNvPr id="80902" name="TextBox 12"/>
          <p:cNvSpPr txBox="1">
            <a:spLocks noChangeArrowheads="1"/>
          </p:cNvSpPr>
          <p:nvPr/>
        </p:nvSpPr>
        <p:spPr bwMode="auto">
          <a:xfrm>
            <a:off x="1179513" y="5357813"/>
            <a:ext cx="6750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400">
                <a:latin typeface="HY산B" pitchFamily="18" charset="-127"/>
                <a:ea typeface="HY산B" pitchFamily="18" charset="-127"/>
              </a:rPr>
              <a:t>석양 무렵의 농촌의 정경을 </a:t>
            </a:r>
            <a:r>
              <a:rPr lang="ko-KR" altLang="en-US" sz="2400">
                <a:solidFill>
                  <a:srgbClr val="0070C0"/>
                </a:solidFill>
                <a:latin typeface="HY산B" pitchFamily="18" charset="-127"/>
                <a:ea typeface="HY산B" pitchFamily="18" charset="-127"/>
              </a:rPr>
              <a:t>수채화</a:t>
            </a:r>
            <a:r>
              <a:rPr lang="ko-KR" altLang="en-US" sz="2400">
                <a:latin typeface="HY산B" pitchFamily="18" charset="-127"/>
                <a:ea typeface="HY산B" pitchFamily="18" charset="-127"/>
              </a:rPr>
              <a:t>처럼 표현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3438" y="2070100"/>
            <a:ext cx="321468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b="1" dirty="0">
                <a:solidFill>
                  <a:schemeClr val="accent1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&lt;</a:t>
            </a:r>
            <a:r>
              <a:rPr lang="ko-KR" altLang="en-US" b="1" dirty="0">
                <a:solidFill>
                  <a:schemeClr val="accent1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시각적 이미지로 구체화</a:t>
            </a:r>
            <a:r>
              <a:rPr lang="en-US" altLang="ko-KR" b="1" dirty="0">
                <a:solidFill>
                  <a:schemeClr val="accent1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&gt;</a:t>
            </a:r>
            <a:endParaRPr lang="ko-KR" altLang="en-US" b="1" dirty="0">
              <a:solidFill>
                <a:schemeClr val="accent1">
                  <a:lumMod val="25000"/>
                </a:schemeClr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50" y="2070100"/>
            <a:ext cx="3406775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b="1" dirty="0">
                <a:solidFill>
                  <a:schemeClr val="accent1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&lt;</a:t>
            </a:r>
            <a:r>
              <a:rPr lang="ko-KR" altLang="en-US" b="1" dirty="0">
                <a:solidFill>
                  <a:schemeClr val="accent1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고향에 대한 잊지 못할 그리움</a:t>
            </a:r>
            <a:r>
              <a:rPr lang="en-US" altLang="ko-KR" b="1" dirty="0">
                <a:solidFill>
                  <a:schemeClr val="accent1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&gt;</a:t>
            </a:r>
            <a:endParaRPr lang="ko-KR" altLang="en-US" b="1" dirty="0">
              <a:solidFill>
                <a:schemeClr val="accent1">
                  <a:lumMod val="25000"/>
                </a:schemeClr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0905" name="TextBox 15"/>
          <p:cNvSpPr txBox="1">
            <a:spLocks noChangeArrowheads="1"/>
          </p:cNvSpPr>
          <p:nvPr/>
        </p:nvSpPr>
        <p:spPr bwMode="auto">
          <a:xfrm>
            <a:off x="898525" y="2509838"/>
            <a:ext cx="3387725" cy="2308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>
                <a:latin typeface="HY강M" pitchFamily="18" charset="-127"/>
                <a:ea typeface="HY강M" pitchFamily="18" charset="-127"/>
              </a:rPr>
              <a:t>고향의 전체적인 분위기와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pPr algn="ctr"/>
            <a:r>
              <a:rPr lang="ko-KR" altLang="en-US">
                <a:latin typeface="HY강M" pitchFamily="18" charset="-127"/>
                <a:ea typeface="HY강M" pitchFamily="18" charset="-127"/>
              </a:rPr>
              <a:t>광경을 파노라마처럼 조감하여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pPr algn="ctr"/>
            <a:r>
              <a:rPr lang="ko-KR" altLang="en-US">
                <a:latin typeface="HY강M" pitchFamily="18" charset="-127"/>
                <a:ea typeface="HY강M" pitchFamily="18" charset="-127"/>
              </a:rPr>
              <a:t>고향으로 서서히 진입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pPr algn="ctr"/>
            <a:r>
              <a:rPr lang="ko-KR" altLang="en-US">
                <a:latin typeface="HY강M" pitchFamily="18" charset="-127"/>
                <a:ea typeface="HY강M" pitchFamily="18" charset="-127"/>
              </a:rPr>
              <a:t>고향의 정경을 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pPr algn="ctr"/>
            <a:r>
              <a:rPr lang="ko-KR" altLang="en-US">
                <a:latin typeface="HY강M" pitchFamily="18" charset="-127"/>
                <a:ea typeface="HY강M" pitchFamily="18" charset="-127"/>
              </a:rPr>
              <a:t>원경에서 근경으로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,</a:t>
            </a:r>
          </a:p>
          <a:p>
            <a:pPr algn="ctr"/>
            <a:r>
              <a:rPr lang="ko-KR" altLang="en-US">
                <a:latin typeface="HY강M" pitchFamily="18" charset="-127"/>
                <a:ea typeface="HY강M" pitchFamily="18" charset="-127"/>
              </a:rPr>
              <a:t>좌우 병풍처럼 펼쳐 놓음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r>
              <a:rPr lang="en-US" altLang="ko-KR">
                <a:latin typeface="HY강M" pitchFamily="18" charset="-127"/>
                <a:ea typeface="HY강M" pitchFamily="18" charset="-127"/>
              </a:rPr>
              <a:t>        </a:t>
            </a:r>
            <a:r>
              <a:rPr lang="ko-KR" altLang="ko-KR" b="1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⇒</a:t>
            </a:r>
            <a:r>
              <a:rPr lang="ko-KR" altLang="en-US" b="1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 회화성이 감지</a:t>
            </a:r>
          </a:p>
        </p:txBody>
      </p:sp>
      <p:sp>
        <p:nvSpPr>
          <p:cNvPr id="17" name="오른쪽 화살표 16"/>
          <p:cNvSpPr/>
          <p:nvPr/>
        </p:nvSpPr>
        <p:spPr>
          <a:xfrm rot="5400000">
            <a:off x="2463800" y="2908300"/>
            <a:ext cx="214313" cy="1185863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정지용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향수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80908" name="그림 66" descr="화살표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4938" y="4429125"/>
            <a:ext cx="3683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9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18"/>
          <p:cNvSpPr txBox="1">
            <a:spLocks noChangeArrowheads="1"/>
          </p:cNvSpPr>
          <p:nvPr/>
        </p:nvSpPr>
        <p:spPr bwMode="auto">
          <a:xfrm>
            <a:off x="582613" y="2103438"/>
            <a:ext cx="8215312" cy="4652962"/>
          </a:xfrm>
          <a:prstGeom prst="rect">
            <a:avLst/>
          </a:prstGeom>
          <a:solidFill>
            <a:srgbClr val="FFFFCC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b="1">
                <a:latin typeface="Arial" charset="0"/>
              </a:rPr>
              <a:t> </a:t>
            </a: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8625" y="1917700"/>
            <a:ext cx="8215313" cy="469741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900" dirty="0">
                <a:solidFill>
                  <a:schemeClr val="accent1">
                    <a:lumMod val="25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2000" dirty="0">
                <a:solidFill>
                  <a:schemeClr val="accent1">
                    <a:lumMod val="25000"/>
                  </a:schemeClr>
                </a:solidFill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dirty="0">
                <a:solidFill>
                  <a:schemeClr val="accent1">
                    <a:lumMod val="25000"/>
                  </a:schemeClr>
                </a:solidFill>
                <a:latin typeface="HY강B" pitchFamily="18" charset="-127"/>
                <a:ea typeface="HY강B" pitchFamily="18" charset="-127"/>
              </a:rPr>
              <a:t>옛이야기 </a:t>
            </a:r>
            <a:r>
              <a:rPr lang="ko-KR" altLang="en-US" sz="2000" dirty="0" err="1">
                <a:solidFill>
                  <a:schemeClr val="accent1">
                    <a:lumMod val="25000"/>
                  </a:schemeClr>
                </a:solidFill>
                <a:latin typeface="HY강B" pitchFamily="18" charset="-127"/>
                <a:ea typeface="HY강B" pitchFamily="18" charset="-127"/>
              </a:rPr>
              <a:t>지줄대는</a:t>
            </a:r>
            <a:r>
              <a:rPr lang="ko-KR" altLang="en-US" sz="2000" dirty="0">
                <a:solidFill>
                  <a:schemeClr val="accent1">
                    <a:lumMod val="25000"/>
                  </a:schemeClr>
                </a:solidFill>
                <a:latin typeface="HY강B" pitchFamily="18" charset="-127"/>
                <a:ea typeface="HY강B" pitchFamily="18" charset="-127"/>
              </a:rPr>
              <a:t> 실개천’</a:t>
            </a:r>
            <a:endParaRPr lang="en-US" altLang="ko-KR" sz="2000" dirty="0">
              <a:solidFill>
                <a:schemeClr val="accent1">
                  <a:lumMod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r>
              <a:rPr lang="ko-KR" altLang="en-US" dirty="0"/>
              <a:t> 시간이라는 관념을 물이라는 구체적 명사로 구체화</a:t>
            </a:r>
            <a:r>
              <a:rPr lang="en-US" altLang="ko-KR" dirty="0"/>
              <a:t>, </a:t>
            </a:r>
            <a:r>
              <a:rPr lang="ko-KR" altLang="en-US" dirty="0"/>
              <a:t>흐르는 연속성으로 포착</a:t>
            </a: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defRPr/>
            </a:pPr>
            <a:r>
              <a:rPr lang="ko-KR" altLang="en-US" dirty="0"/>
              <a:t>  뿌리깊게 지속되어온 유구한 시간의 깊이를 담아냄</a:t>
            </a: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r>
              <a:rPr lang="ko-KR" altLang="en-US" dirty="0"/>
              <a:t> 시간의 유동성을 </a:t>
            </a:r>
            <a:r>
              <a:rPr lang="en-US" altLang="ko-KR" dirty="0"/>
              <a:t>‘</a:t>
            </a:r>
            <a:r>
              <a:rPr lang="ko-KR" altLang="en-US" dirty="0" err="1"/>
              <a:t>지줄거리는</a:t>
            </a:r>
            <a:r>
              <a:rPr lang="ko-KR" altLang="en-US" dirty="0"/>
              <a:t> 물소리</a:t>
            </a:r>
            <a:r>
              <a:rPr lang="en-US" altLang="ko-KR" dirty="0"/>
              <a:t>’</a:t>
            </a:r>
            <a:r>
              <a:rPr lang="ko-KR" altLang="en-US" dirty="0"/>
              <a:t>로 청각화</a:t>
            </a: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defRPr/>
            </a:pPr>
            <a:r>
              <a:rPr lang="ko-KR" altLang="en-US" dirty="0"/>
              <a:t> 시간마저 청각적 대상으로 구체화함으로써 과거 고향에 대한 기억을 현재화함</a:t>
            </a: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 latinLnBrk="0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r>
              <a:rPr lang="ko-KR" altLang="en-US" dirty="0"/>
              <a:t> 고향에 대한 그리움을 멀리 동쪽 끝</a:t>
            </a:r>
            <a:r>
              <a:rPr lang="en-US" altLang="ko-KR" dirty="0"/>
              <a:t>, </a:t>
            </a:r>
            <a:r>
              <a:rPr lang="ko-KR" altLang="en-US" dirty="0"/>
              <a:t>지평으로 멀리 </a:t>
            </a:r>
            <a:r>
              <a:rPr lang="ko-KR" altLang="en-US" dirty="0">
                <a:latin typeface="Arial"/>
              </a:rPr>
              <a:t>‘</a:t>
            </a:r>
            <a:r>
              <a:rPr lang="ko-KR" altLang="en-US" dirty="0"/>
              <a:t>회</a:t>
            </a:r>
            <a:r>
              <a:rPr lang="en-US" altLang="ko-KR" dirty="0"/>
              <a:t>(</a:t>
            </a:r>
            <a:r>
              <a:rPr lang="ko-KR" altLang="en-US" dirty="0"/>
              <a:t>回</a:t>
            </a:r>
            <a:r>
              <a:rPr lang="en-US" altLang="ko-KR" dirty="0"/>
              <a:t>)</a:t>
            </a:r>
            <a:r>
              <a:rPr lang="ko-KR" altLang="en-US" dirty="0"/>
              <a:t>돌아 나가</a:t>
            </a:r>
            <a:r>
              <a:rPr lang="ko-KR" altLang="en-US" dirty="0">
                <a:latin typeface="Arial"/>
              </a:rPr>
              <a:t>’</a:t>
            </a:r>
            <a:r>
              <a:rPr lang="ko-KR" altLang="en-US" dirty="0"/>
              <a:t>는 </a:t>
            </a:r>
            <a:endParaRPr lang="en-US" altLang="ko-KR" dirty="0"/>
          </a:p>
          <a:p>
            <a:pPr latinLnBrk="0">
              <a:lnSpc>
                <a:spcPct val="80000"/>
              </a:lnSpc>
              <a:buClr>
                <a:srgbClr val="0070C0"/>
              </a:buClr>
              <a:defRPr/>
            </a:pPr>
            <a:r>
              <a:rPr lang="en-US" altLang="ko-KR" dirty="0"/>
              <a:t> </a:t>
            </a:r>
            <a:r>
              <a:rPr lang="ko-KR" altLang="en-US" dirty="0"/>
              <a:t>실개천의 형상과 연계시켜 공간적인 단절에도 불구하고 고향에 대한 애틋한 </a:t>
            </a:r>
            <a:endParaRPr lang="en-US" altLang="ko-KR" dirty="0"/>
          </a:p>
          <a:p>
            <a:pPr latinLnBrk="0">
              <a:lnSpc>
                <a:spcPct val="80000"/>
              </a:lnSpc>
              <a:buClr>
                <a:srgbClr val="0070C0"/>
              </a:buClr>
              <a:defRPr/>
            </a:pPr>
            <a:r>
              <a:rPr lang="en-US" altLang="ko-KR" dirty="0"/>
              <a:t> </a:t>
            </a:r>
            <a:r>
              <a:rPr lang="ko-KR" altLang="en-US" dirty="0"/>
              <a:t>심사를 지속적으로 환기시킴</a:t>
            </a:r>
            <a:r>
              <a:rPr lang="en-US" altLang="ko-KR" dirty="0"/>
              <a:t> </a:t>
            </a:r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r>
              <a:rPr lang="ko-KR" altLang="en-US" dirty="0"/>
              <a:t>황소의 느릿한 몸놀림과</a:t>
            </a:r>
            <a:r>
              <a:rPr lang="en-US" altLang="ko-KR" dirty="0"/>
              <a:t>, </a:t>
            </a:r>
            <a:r>
              <a:rPr lang="ko-KR" altLang="en-US" dirty="0"/>
              <a:t>나른한 울음 소리마저 게으른 몸짓으로 비유하는 </a:t>
            </a: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defRPr/>
            </a:pPr>
            <a:r>
              <a:rPr lang="ko-KR" altLang="en-US" dirty="0"/>
              <a:t>  공감각적인 묘사도 향수를 자극하는데 기여함</a:t>
            </a:r>
            <a:r>
              <a:rPr lang="en-US" altLang="ko-KR" dirty="0"/>
              <a:t> </a:t>
            </a:r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 algn="ctr" latinLnBrk="0">
              <a:lnSpc>
                <a:spcPct val="80000"/>
              </a:lnSpc>
              <a:buClr>
                <a:srgbClr val="0070C0"/>
              </a:buClr>
              <a:buFont typeface="HY산B" pitchFamily="18" charset="-127"/>
              <a:buChar char="⇒"/>
              <a:defRPr/>
            </a:pPr>
            <a:r>
              <a:rPr lang="ko-KR" altLang="en-US" sz="2400" dirty="0">
                <a:latin typeface="HY산B" pitchFamily="18" charset="-127"/>
                <a:ea typeface="HY산B" pitchFamily="18" charset="-127"/>
              </a:rPr>
              <a:t> 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빼어난 </a:t>
            </a:r>
            <a:r>
              <a:rPr lang="ko-KR" altLang="en-US" sz="2000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감각적 이미지 구사 때문에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독자의 가슴 속에는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pPr algn="ctr" latinLnBrk="0">
              <a:lnSpc>
                <a:spcPct val="80000"/>
              </a:lnSpc>
              <a:buClr>
                <a:srgbClr val="0070C0"/>
              </a:buClr>
              <a:defRPr/>
            </a:pP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고향</a:t>
            </a:r>
            <a:r>
              <a:rPr lang="en-US" altLang="ko-KR" sz="2000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이 회화적 영상으로 각인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되며</a:t>
            </a: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, </a:t>
            </a:r>
          </a:p>
          <a:p>
            <a:pPr algn="ctr" latinLnBrk="0">
              <a:lnSpc>
                <a:spcPct val="80000"/>
              </a:lnSpc>
              <a:buClr>
                <a:srgbClr val="0070C0"/>
              </a:buClr>
              <a:defRPr/>
            </a:pP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자연스럽게 고향에 대한 끓어 오르는 그리움을 불러일으키게 되는 것</a:t>
            </a:r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정지용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향수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1925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정육면체 6"/>
          <p:cNvSpPr/>
          <p:nvPr/>
        </p:nvSpPr>
        <p:spPr>
          <a:xfrm rot="733490">
            <a:off x="500063" y="1214438"/>
            <a:ext cx="1428750" cy="1214437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청각적</a:t>
            </a:r>
            <a:r>
              <a:rPr lang="en-US" altLang="ko-KR" b="1" dirty="0"/>
              <a:t>(auditory)</a:t>
            </a:r>
          </a:p>
          <a:p>
            <a:pPr algn="ctr">
              <a:defRPr/>
            </a:pPr>
            <a:r>
              <a:rPr lang="ko-KR" altLang="en-US" b="1" dirty="0"/>
              <a:t>이미지</a:t>
            </a:r>
          </a:p>
        </p:txBody>
      </p:sp>
      <p:sp>
        <p:nvSpPr>
          <p:cNvPr id="82947" name="TextBox 18"/>
          <p:cNvSpPr txBox="1">
            <a:spLocks noChangeArrowheads="1"/>
          </p:cNvSpPr>
          <p:nvPr/>
        </p:nvSpPr>
        <p:spPr bwMode="auto">
          <a:xfrm>
            <a:off x="2214563" y="1446213"/>
            <a:ext cx="66436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ct val="20000"/>
              </a:spcBef>
            </a:pP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청각적인 형상을 통해 특정한 효과를 유발할 때 사용</a:t>
            </a:r>
          </a:p>
        </p:txBody>
      </p:sp>
      <p:pic>
        <p:nvPicPr>
          <p:cNvPr id="82948" name="Picture 2" descr="C:\Documents and Settings\Administrator\Local Settings\Temporary Internet Files\Content.IE5\19Z4ZY6N\MCj041932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786063"/>
            <a:ext cx="3714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모서리가 둥근 직사각형 10"/>
          <p:cNvSpPr/>
          <p:nvPr/>
        </p:nvSpPr>
        <p:spPr>
          <a:xfrm>
            <a:off x="449263" y="3929063"/>
            <a:ext cx="3571875" cy="200025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어제도 하룻밤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나그네 집에서 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까마귀 </a:t>
            </a: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까악까악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울며 새었소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                      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-&lt;</a:t>
            </a:r>
            <a:r>
              <a:rPr lang="ko-KR" altLang="en-US" sz="1400" b="1" dirty="0">
                <a:solidFill>
                  <a:schemeClr val="tx1"/>
                </a:solidFill>
              </a:rPr>
              <a:t>길</a:t>
            </a:r>
            <a:r>
              <a:rPr lang="en-US" altLang="ko-KR" sz="1400" b="1" dirty="0">
                <a:solidFill>
                  <a:schemeClr val="tx1"/>
                </a:solidFill>
              </a:rPr>
              <a:t>&gt;(</a:t>
            </a:r>
            <a:r>
              <a:rPr lang="ko-KR" altLang="en-US" sz="1400" b="1" dirty="0">
                <a:solidFill>
                  <a:schemeClr val="tx1"/>
                </a:solidFill>
              </a:rPr>
              <a:t>김소월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에서</a:t>
            </a:r>
          </a:p>
        </p:txBody>
      </p:sp>
      <p:sp>
        <p:nvSpPr>
          <p:cNvPr id="82950" name="TextBox 11"/>
          <p:cNvSpPr txBox="1">
            <a:spLocks noChangeArrowheads="1"/>
          </p:cNvSpPr>
          <p:nvPr/>
        </p:nvSpPr>
        <p:spPr bwMode="auto">
          <a:xfrm>
            <a:off x="4060825" y="2654300"/>
            <a:ext cx="47863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까마귀의 애처롭고 불길한 울음 소리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를 통해 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객수</a:t>
            </a:r>
            <a:r>
              <a:rPr lang="en-US" altLang="ko-KR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客愁</a:t>
            </a:r>
            <a:r>
              <a:rPr lang="en-US" altLang="ko-KR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)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를 부각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하고 있는 작품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endParaRPr lang="en-US" altLang="ko-KR" sz="1200">
              <a:latin typeface="HY강M" pitchFamily="18" charset="-127"/>
              <a:ea typeface="HY강M" pitchFamily="18" charset="-127"/>
            </a:endParaRPr>
          </a:p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까마귀의 애조 띤 울음은 정향 없는 유랑의 길에 들어선 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나그네의 초조한 심리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와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그 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불안감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을 잘 나타냄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endParaRPr lang="en-US" altLang="ko-KR" sz="1200">
              <a:latin typeface="HY강M" pitchFamily="18" charset="-127"/>
              <a:ea typeface="HY강M" pitchFamily="18" charset="-127"/>
            </a:endParaRPr>
          </a:p>
          <a:p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까마귀 울음을 리드미컬하게 반복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함으로써 나그네의 애처로운 심정을 효과적으로 전달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endParaRPr lang="en-US" altLang="ko-KR" sz="1200">
              <a:latin typeface="HY강M" pitchFamily="18" charset="-127"/>
              <a:ea typeface="HY강M" pitchFamily="18" charset="-127"/>
            </a:endParaRPr>
          </a:p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마지막 행의 어두자음 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‘ㄲ’의 반복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과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이를 통해 고조되는 처절한 울음소리는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 </a:t>
            </a:r>
          </a:p>
          <a:p>
            <a:r>
              <a:rPr lang="ko-KR" altLang="en-US">
                <a:latin typeface="HY강M" pitchFamily="18" charset="-127"/>
                <a:ea typeface="HY강M" pitchFamily="18" charset="-127"/>
              </a:rPr>
              <a:t>갈 곳 없이 방황하는 나그네의 비애를 허공을 울리는 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메아리처럼 확산시키는데 기여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함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2951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Box 18"/>
          <p:cNvSpPr txBox="1">
            <a:spLocks noChangeArrowheads="1"/>
          </p:cNvSpPr>
          <p:nvPr/>
        </p:nvSpPr>
        <p:spPr bwMode="auto">
          <a:xfrm>
            <a:off x="2214563" y="1219200"/>
            <a:ext cx="6643687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ct val="20000"/>
              </a:spcBef>
            </a:pP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후각의 양상을 나타내는 </a:t>
            </a:r>
          </a:p>
          <a:p>
            <a:pPr latinLnBrk="0">
              <a:spcBef>
                <a:spcPct val="20000"/>
              </a:spcBef>
            </a:pPr>
            <a:r>
              <a:rPr lang="ko-KR" altLang="en-US" sz="2000" b="1">
                <a:latin typeface="HY나무M" pitchFamily="18" charset="-127"/>
                <a:ea typeface="HY나무M" pitchFamily="18" charset="-127"/>
              </a:rPr>
              <a:t>향기로운</a:t>
            </a:r>
            <a:r>
              <a:rPr lang="en-US" altLang="ko-KR" sz="2000" b="1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 b="1">
                <a:latin typeface="HY나무M" pitchFamily="18" charset="-127"/>
                <a:ea typeface="HY나무M" pitchFamily="18" charset="-127"/>
              </a:rPr>
              <a:t>악취나는</a:t>
            </a:r>
            <a:r>
              <a:rPr lang="en-US" altLang="ko-KR" sz="2000" b="1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 b="1">
                <a:latin typeface="HY나무M" pitchFamily="18" charset="-127"/>
                <a:ea typeface="HY나무M" pitchFamily="18" charset="-127"/>
              </a:rPr>
              <a:t>매스꺼운</a:t>
            </a:r>
            <a:r>
              <a:rPr lang="en-US" altLang="ko-KR" sz="2000" b="1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 b="1">
                <a:latin typeface="HY나무M" pitchFamily="18" charset="-127"/>
                <a:ea typeface="HY나무M" pitchFamily="18" charset="-127"/>
              </a:rPr>
              <a:t>비린</a:t>
            </a:r>
            <a:r>
              <a:rPr lang="en-US" altLang="ko-KR" sz="2000" b="1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 b="1">
                <a:latin typeface="HY나무M" pitchFamily="18" charset="-127"/>
                <a:ea typeface="HY나무M" pitchFamily="18" charset="-127"/>
              </a:rPr>
              <a:t>달콤한 등의 </a:t>
            </a:r>
          </a:p>
          <a:p>
            <a:pPr latinLnBrk="0">
              <a:spcBef>
                <a:spcPct val="20000"/>
              </a:spcBef>
            </a:pP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형용어를 동반하여 심리적 반응을 유도</a:t>
            </a:r>
          </a:p>
        </p:txBody>
      </p:sp>
      <p:sp>
        <p:nvSpPr>
          <p:cNvPr id="9" name="정육면체 8"/>
          <p:cNvSpPr/>
          <p:nvPr/>
        </p:nvSpPr>
        <p:spPr>
          <a:xfrm>
            <a:off x="500063" y="1214438"/>
            <a:ext cx="1428750" cy="1214437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후각적</a:t>
            </a:r>
            <a:r>
              <a:rPr lang="en-US" altLang="ko-KR" b="1" dirty="0"/>
              <a:t>(olfactory)</a:t>
            </a:r>
            <a:r>
              <a:rPr lang="ko-KR" altLang="en-US" b="1" dirty="0"/>
              <a:t>이미지</a:t>
            </a:r>
          </a:p>
        </p:txBody>
      </p:sp>
      <p:sp>
        <p:nvSpPr>
          <p:cNvPr id="16" name="자유형 15"/>
          <p:cNvSpPr/>
          <p:nvPr/>
        </p:nvSpPr>
        <p:spPr>
          <a:xfrm>
            <a:off x="147638" y="2357438"/>
            <a:ext cx="8743950" cy="1162050"/>
          </a:xfrm>
          <a:custGeom>
            <a:avLst/>
            <a:gdLst>
              <a:gd name="connsiteX0" fmla="*/ 0 w 8744607"/>
              <a:gd name="connsiteY0" fmla="*/ 483476 h 1161392"/>
              <a:gd name="connsiteX1" fmla="*/ 2291255 w 8744607"/>
              <a:gd name="connsiteY1" fmla="*/ 1082565 h 1161392"/>
              <a:gd name="connsiteX2" fmla="*/ 4204138 w 8744607"/>
              <a:gd name="connsiteY2" fmla="*/ 956441 h 1161392"/>
              <a:gd name="connsiteX3" fmla="*/ 6821214 w 8744607"/>
              <a:gd name="connsiteY3" fmla="*/ 704193 h 1161392"/>
              <a:gd name="connsiteX4" fmla="*/ 8744607 w 8744607"/>
              <a:gd name="connsiteY4" fmla="*/ 0 h 116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4607" h="1161392">
                <a:moveTo>
                  <a:pt x="0" y="483476"/>
                </a:moveTo>
                <a:cubicBezTo>
                  <a:pt x="795282" y="743607"/>
                  <a:pt x="1590565" y="1003738"/>
                  <a:pt x="2291255" y="1082565"/>
                </a:cubicBezTo>
                <a:cubicBezTo>
                  <a:pt x="2991945" y="1161392"/>
                  <a:pt x="3449145" y="1019503"/>
                  <a:pt x="4204138" y="956441"/>
                </a:cubicBezTo>
                <a:cubicBezTo>
                  <a:pt x="4959131" y="893379"/>
                  <a:pt x="6064469" y="863600"/>
                  <a:pt x="6821214" y="704193"/>
                </a:cubicBezTo>
                <a:cubicBezTo>
                  <a:pt x="7577959" y="544786"/>
                  <a:pt x="8744607" y="0"/>
                  <a:pt x="8744607" y="0"/>
                </a:cubicBezTo>
              </a:path>
            </a:pathLst>
          </a:cu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14313" y="3367088"/>
            <a:ext cx="4214812" cy="2265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 rot="341613">
            <a:off x="269875" y="3394075"/>
            <a:ext cx="4171950" cy="221773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285750" y="3663950"/>
            <a:ext cx="4429125" cy="200025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ko-KR" altLang="en-US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들창을 열면 </a:t>
            </a:r>
            <a:r>
              <a:rPr lang="ko-KR" altLang="en-US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물구지떡</a:t>
            </a:r>
            <a:r>
              <a:rPr lang="ko-KR" altLang="en-US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냄새 내달았다</a:t>
            </a:r>
            <a:r>
              <a:rPr lang="en-US" altLang="ko-KR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쌍바라지</a:t>
            </a:r>
            <a:r>
              <a:rPr lang="ko-KR" altLang="en-US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열어제치면</a:t>
            </a:r>
            <a:endParaRPr lang="ko-KR" altLang="en-US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ko-KR" altLang="en-US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썩달나무</a:t>
            </a:r>
            <a:r>
              <a:rPr lang="ko-KR" altLang="en-US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썩는 냄새 유달리 </a:t>
            </a:r>
            <a:r>
              <a:rPr lang="ko-KR" altLang="en-US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향그러웠다</a:t>
            </a:r>
            <a:r>
              <a:rPr lang="en-US" altLang="ko-KR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         </a:t>
            </a:r>
          </a:p>
          <a:p>
            <a:pPr>
              <a:lnSpc>
                <a:spcPct val="80000"/>
              </a:lnSpc>
              <a:defRPr/>
            </a:pPr>
            <a:endParaRPr lang="en-US" altLang="ko-KR" sz="2000" b="1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-&lt;</a:t>
            </a:r>
            <a:r>
              <a:rPr lang="ko-KR" altLang="en-US" sz="1400" b="1" dirty="0">
                <a:solidFill>
                  <a:schemeClr val="tx1"/>
                </a:solidFill>
              </a:rPr>
              <a:t>두메산골</a:t>
            </a:r>
            <a:r>
              <a:rPr lang="en-US" altLang="ko-KR" sz="1400" b="1" dirty="0">
                <a:solidFill>
                  <a:schemeClr val="tx1"/>
                </a:solidFill>
              </a:rPr>
              <a:t>·1&gt;(</a:t>
            </a:r>
            <a:r>
              <a:rPr lang="ko-KR" altLang="en-US" sz="1400" b="1" dirty="0" err="1">
                <a:solidFill>
                  <a:schemeClr val="tx1"/>
                </a:solidFill>
              </a:rPr>
              <a:t>이용악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에서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83976" name="Picture 2" descr="C:\Users\전민정\AppData\Local\Microsoft\Windows\Temporary Internet Files\Content.IE5\98MO2USN\MCj035238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262901">
            <a:off x="1747838" y="2708275"/>
            <a:ext cx="78581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직사각형 20"/>
          <p:cNvSpPr/>
          <p:nvPr/>
        </p:nvSpPr>
        <p:spPr>
          <a:xfrm rot="1204733">
            <a:off x="1897063" y="3395663"/>
            <a:ext cx="315912" cy="377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 rot="20958904">
            <a:off x="4465638" y="3130550"/>
            <a:ext cx="4425950" cy="3124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 rot="21364825">
            <a:off x="4551363" y="3146425"/>
            <a:ext cx="4348162" cy="3140075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83980" name="Picture 2" descr="C:\Users\전민정\AppData\Local\Microsoft\Windows\Temporary Internet Files\Content.IE5\98MO2USN\MCj035238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891213" y="2578100"/>
            <a:ext cx="7842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>
          <a:xfrm>
            <a:off x="6534150" y="3160713"/>
            <a:ext cx="287338" cy="123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714875" y="3379788"/>
            <a:ext cx="40005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chemeClr val="accent1">
                    <a:lumMod val="50000"/>
                  </a:schemeClr>
                </a:solidFill>
                <a:latin typeface="HY강M" pitchFamily="18" charset="-127"/>
                <a:ea typeface="HY강M" pitchFamily="18" charset="-127"/>
              </a:rPr>
              <a:t>두메산골의 정취를</a:t>
            </a:r>
            <a:r>
              <a:rPr lang="en-US" altLang="ko-KR" dirty="0">
                <a:solidFill>
                  <a:schemeClr val="accent1">
                    <a:lumMod val="50000"/>
                  </a:schemeClr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>
                <a:solidFill>
                  <a:schemeClr val="accent1">
                    <a:lumMod val="50000"/>
                  </a:schemeClr>
                </a:solidFill>
                <a:latin typeface="HY강M" pitchFamily="18" charset="-127"/>
                <a:ea typeface="HY강M" pitchFamily="18" charset="-127"/>
              </a:rPr>
              <a:t>후각을 동원하여</a:t>
            </a:r>
            <a:endParaRPr lang="en-US" altLang="ko-KR" dirty="0">
              <a:solidFill>
                <a:schemeClr val="accent1">
                  <a:lumMod val="50000"/>
                </a:schemeClr>
              </a:solidFill>
              <a:latin typeface="HY강M" pitchFamily="18" charset="-127"/>
              <a:ea typeface="HY강M" pitchFamily="18" charset="-127"/>
            </a:endParaRPr>
          </a:p>
          <a:p>
            <a:pPr algn="ctr">
              <a:defRPr/>
            </a:pPr>
            <a:r>
              <a:rPr lang="ko-KR" altLang="en-US" dirty="0">
                <a:solidFill>
                  <a:schemeClr val="accent1">
                    <a:lumMod val="50000"/>
                  </a:schemeClr>
                </a:solidFill>
                <a:latin typeface="HY강M" pitchFamily="18" charset="-127"/>
                <a:ea typeface="HY강M" pitchFamily="18" charset="-127"/>
              </a:rPr>
              <a:t>정갈스럽게 묘사</a:t>
            </a:r>
            <a:endParaRPr lang="en-US" altLang="ko-KR" dirty="0">
              <a:solidFill>
                <a:schemeClr val="accent1">
                  <a:lumMod val="50000"/>
                </a:schemeClr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3983" name="TextBox 25"/>
          <p:cNvSpPr txBox="1">
            <a:spLocks noChangeArrowheads="1"/>
          </p:cNvSpPr>
          <p:nvPr/>
        </p:nvSpPr>
        <p:spPr bwMode="auto">
          <a:xfrm>
            <a:off x="4572000" y="4092575"/>
            <a:ext cx="4500563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600">
                <a:latin typeface="HY강M" pitchFamily="18" charset="-127"/>
                <a:ea typeface="HY강M" pitchFamily="18" charset="-127"/>
              </a:rPr>
              <a:t>들창을 열면 물구지떡 냄새</a:t>
            </a:r>
            <a:r>
              <a:rPr lang="en-US" altLang="ko-KR" sz="160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600">
                <a:latin typeface="HY강M" pitchFamily="18" charset="-127"/>
                <a:ea typeface="HY강M" pitchFamily="18" charset="-127"/>
              </a:rPr>
              <a:t>쌍바라지 열면 나무 썩는 향기</a:t>
            </a:r>
            <a:r>
              <a:rPr lang="en-US" altLang="ko-KR" sz="160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600">
                <a:latin typeface="HY강M" pitchFamily="18" charset="-127"/>
                <a:ea typeface="HY강M" pitchFamily="18" charset="-127"/>
              </a:rPr>
              <a:t>그 향그러움에 도취되어 두메산골의 향토적 정경이 손에 잡힐 듯 생생함</a:t>
            </a:r>
            <a:endParaRPr lang="en-US" altLang="ko-KR" sz="1600">
              <a:latin typeface="HY강M" pitchFamily="18" charset="-127"/>
              <a:ea typeface="HY강M" pitchFamily="18" charset="-127"/>
            </a:endParaRPr>
          </a:p>
          <a:p>
            <a:pPr latinLnBrk="0"/>
            <a:endParaRPr lang="en-US" altLang="ko-KR" sz="1600">
              <a:latin typeface="HY강M" pitchFamily="18" charset="-127"/>
              <a:ea typeface="HY강M" pitchFamily="18" charset="-127"/>
            </a:endParaRPr>
          </a:p>
          <a:p>
            <a:pPr latinLnBrk="0"/>
            <a:r>
              <a:rPr lang="ko-KR" altLang="en-US" sz="1600">
                <a:latin typeface="HY강M" pitchFamily="18" charset="-127"/>
                <a:ea typeface="HY강M" pitchFamily="18" charset="-127"/>
              </a:rPr>
              <a:t>후각적 이미지는  </a:t>
            </a:r>
            <a:r>
              <a:rPr lang="ko-KR" altLang="en-US" sz="1600" b="1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냄새와 직</a:t>
            </a:r>
            <a:r>
              <a:rPr lang="en-US" altLang="ko-KR" sz="1600" b="1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·</a:t>
            </a:r>
            <a:r>
              <a:rPr lang="ko-KR" altLang="en-US" sz="1600" b="1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간접으로 연관된 이미지의 효과</a:t>
            </a:r>
            <a:r>
              <a:rPr lang="ko-KR" altLang="en-US" sz="1600">
                <a:latin typeface="HY강M" pitchFamily="18" charset="-127"/>
                <a:ea typeface="HY강M" pitchFamily="18" charset="-127"/>
              </a:rPr>
              <a:t>를 통해서 작품의 분위기를 살리고 </a:t>
            </a:r>
            <a:r>
              <a:rPr lang="ko-KR" altLang="en-US" sz="1600" b="1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의미 전달을  돕는데 크게 공헌</a:t>
            </a:r>
            <a:r>
              <a:rPr lang="ko-KR" altLang="en-US" sz="1600">
                <a:latin typeface="HY강M" pitchFamily="18" charset="-127"/>
                <a:ea typeface="HY강M" pitchFamily="18" charset="-127"/>
              </a:rPr>
              <a:t>함</a:t>
            </a:r>
            <a:endParaRPr lang="en-US" altLang="ko-KR" sz="160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3984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정육면체 6"/>
          <p:cNvSpPr/>
          <p:nvPr/>
        </p:nvSpPr>
        <p:spPr>
          <a:xfrm rot="20937313">
            <a:off x="428625" y="1285875"/>
            <a:ext cx="1428750" cy="1214438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미각적</a:t>
            </a:r>
            <a:r>
              <a:rPr lang="en-US" altLang="ko-KR" b="1" dirty="0"/>
              <a:t>(gustatory) </a:t>
            </a:r>
            <a:r>
              <a:rPr lang="ko-KR" altLang="en-US" b="1" dirty="0"/>
              <a:t>이미지</a:t>
            </a:r>
          </a:p>
        </p:txBody>
      </p:sp>
      <p:sp>
        <p:nvSpPr>
          <p:cNvPr id="84995" name="TextBox 18"/>
          <p:cNvSpPr txBox="1">
            <a:spLocks noChangeArrowheads="1"/>
          </p:cNvSpPr>
          <p:nvPr/>
        </p:nvSpPr>
        <p:spPr bwMode="auto">
          <a:xfrm>
            <a:off x="2214563" y="1219200"/>
            <a:ext cx="6643687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맛을 보거나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혹은 맛을 보게 하고 </a:t>
            </a:r>
          </a:p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맛과 관련된 소재를 총동원하여 </a:t>
            </a:r>
          </a:p>
          <a:p>
            <a:pPr latinLnBrk="0">
              <a:spcBef>
                <a:spcPct val="20000"/>
              </a:spcBef>
            </a:pP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우리의 정신에 미각적 경험을 체험케 함</a:t>
            </a:r>
          </a:p>
        </p:txBody>
      </p:sp>
      <p:pic>
        <p:nvPicPr>
          <p:cNvPr id="84996" name="Picture 2" descr="C:\Documents and Settings\Administrator\Local Settings\Temporary Internet Files\Content.IE5\19Z4ZY6N\MCj041932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571750"/>
            <a:ext cx="40005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모서리가 둥근 직사각형 9"/>
          <p:cNvSpPr/>
          <p:nvPr/>
        </p:nvSpPr>
        <p:spPr>
          <a:xfrm>
            <a:off x="642938" y="2857500"/>
            <a:ext cx="3857625" cy="32861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모밀묵이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먹고 싶다</a:t>
            </a: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그 싱겁고 구수하고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못나고도 소박하게 점잖은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촌 잔칫날 </a:t>
            </a: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팔모상에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올라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새 사돈을 접대하는 것</a:t>
            </a: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그것은 저문 봄날 해질 무렵에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허전한 마음이 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마음을 달래는</a:t>
            </a:r>
          </a:p>
          <a:p>
            <a:pPr>
              <a:lnSpc>
                <a:spcPct val="80000"/>
              </a:lnSpc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쓸쓸한 식욕이 꿈꾸는 음식</a:t>
            </a: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US" altLang="ko-KR" sz="20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20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b="1" dirty="0">
                <a:solidFill>
                  <a:schemeClr val="tx1"/>
                </a:solidFill>
              </a:rPr>
              <a:t>              - &lt;</a:t>
            </a:r>
            <a:r>
              <a:rPr lang="ko-KR" altLang="en-US" sz="1400" b="1" dirty="0">
                <a:solidFill>
                  <a:schemeClr val="tx1"/>
                </a:solidFill>
              </a:rPr>
              <a:t>적막한 식욕</a:t>
            </a:r>
            <a:r>
              <a:rPr lang="en-US" altLang="ko-KR" sz="1400" b="1" dirty="0">
                <a:solidFill>
                  <a:schemeClr val="tx1"/>
                </a:solidFill>
              </a:rPr>
              <a:t>&gt;(</a:t>
            </a:r>
            <a:r>
              <a:rPr lang="ko-KR" altLang="en-US" sz="1400" b="1" dirty="0" err="1">
                <a:solidFill>
                  <a:schemeClr val="tx1"/>
                </a:solidFill>
              </a:rPr>
              <a:t>박목월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50" y="3092450"/>
            <a:ext cx="4786313" cy="290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0">
              <a:defRPr/>
            </a:pPr>
            <a:r>
              <a:rPr lang="ko-KR" altLang="en-US" dirty="0" err="1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모밀묵</a:t>
            </a:r>
            <a:r>
              <a:rPr lang="ko-KR" altLang="en-US" dirty="0" err="1">
                <a:latin typeface="HY강M" pitchFamily="18" charset="-127"/>
                <a:ea typeface="HY강M" pitchFamily="18" charset="-127"/>
              </a:rPr>
              <a:t>은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무상함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과 직결됨</a:t>
            </a:r>
            <a:endParaRPr lang="en-US" altLang="ko-KR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ko-KR" altLang="en-US" dirty="0">
                <a:latin typeface="HY강M" pitchFamily="18" charset="-127"/>
                <a:ea typeface="HY강M" pitchFamily="18" charset="-127"/>
              </a:rPr>
              <a:t>인생의 </a:t>
            </a:r>
            <a:r>
              <a:rPr lang="ko-KR" altLang="en-US" dirty="0" err="1">
                <a:latin typeface="HY강M" pitchFamily="18" charset="-127"/>
                <a:ea typeface="HY강M" pitchFamily="18" charset="-127"/>
              </a:rPr>
              <a:t>격정기를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 보내고 </a:t>
            </a:r>
            <a:r>
              <a:rPr lang="ko-KR" altLang="en-US" dirty="0" err="1">
                <a:latin typeface="HY강M" pitchFamily="18" charset="-127"/>
                <a:ea typeface="HY강M" pitchFamily="18" charset="-127"/>
              </a:rPr>
              <a:t>황혼녘을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 맞이한 노년에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지난날을 회고하는 매체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로 작용</a:t>
            </a:r>
            <a:endParaRPr lang="en-US" altLang="ko-KR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endParaRPr lang="en-US" altLang="ko-KR" sz="105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ko-KR" altLang="en-US" dirty="0">
                <a:latin typeface="HY강M" pitchFamily="18" charset="-127"/>
                <a:ea typeface="HY강M" pitchFamily="18" charset="-127"/>
              </a:rPr>
              <a:t>인생의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외로움과 고단함이 농축된 음식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으로 그 미각은 인생을 반추하는데 적절하게 기능하며</a:t>
            </a:r>
            <a:r>
              <a:rPr lang="en-US" altLang="ko-KR" dirty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이는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의미의 확장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이다</a:t>
            </a:r>
            <a:endParaRPr lang="en-US" altLang="ko-KR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endParaRPr lang="en-US" altLang="ko-KR" sz="105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en-US" altLang="ko-KR" dirty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식욕은 생의 격정도 미움도 증오심도 털어낸 쓸쓸한 노년이 맞이하는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체념과 달관의 정서와 연계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되어 </a:t>
            </a:r>
            <a:r>
              <a:rPr lang="en-US" altLang="ko-KR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`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 함</a:t>
            </a:r>
            <a:endParaRPr lang="en-US" altLang="ko-KR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4999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정육면체 6"/>
          <p:cNvSpPr/>
          <p:nvPr/>
        </p:nvSpPr>
        <p:spPr>
          <a:xfrm rot="1274025">
            <a:off x="500063" y="1214438"/>
            <a:ext cx="1428750" cy="1214437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촉각적</a:t>
            </a:r>
            <a:r>
              <a:rPr lang="en-US" altLang="ko-KR" b="1" dirty="0"/>
              <a:t>(</a:t>
            </a:r>
            <a:r>
              <a:rPr lang="en-US" altLang="ko-KR" b="1" dirty="0" err="1"/>
              <a:t>tascile</a:t>
            </a:r>
            <a:r>
              <a:rPr lang="en-US" altLang="ko-KR" b="1" dirty="0"/>
              <a:t>)</a:t>
            </a:r>
          </a:p>
          <a:p>
            <a:pPr algn="ctr">
              <a:defRPr/>
            </a:pPr>
            <a:r>
              <a:rPr lang="ko-KR" altLang="en-US" b="1" dirty="0"/>
              <a:t>이미지</a:t>
            </a:r>
          </a:p>
        </p:txBody>
      </p:sp>
      <p:sp>
        <p:nvSpPr>
          <p:cNvPr id="86019" name="TextBox 18"/>
          <p:cNvSpPr txBox="1">
            <a:spLocks noChangeArrowheads="1"/>
          </p:cNvSpPr>
          <p:nvPr/>
        </p:nvSpPr>
        <p:spPr bwMode="auto">
          <a:xfrm>
            <a:off x="2214563" y="1219200"/>
            <a:ext cx="664368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즉각적으로 전해져 오는 열</a:t>
            </a:r>
            <a:r>
              <a:rPr lang="en-US" altLang="ko-KR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냉 등의 감각현상</a:t>
            </a:r>
            <a:endParaRPr lang="en-US" altLang="ko-KR" sz="2000" b="1">
              <a:solidFill>
                <a:schemeClr val="accent2"/>
              </a:solidFill>
              <a:latin typeface="HY나무M" pitchFamily="18" charset="-127"/>
              <a:ea typeface="HY나무M" pitchFamily="18" charset="-127"/>
            </a:endParaRPr>
          </a:p>
          <a:p>
            <a:pPr latinLnBrk="0">
              <a:spcBef>
                <a:spcPct val="20000"/>
              </a:spcBef>
            </a:pP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(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춥다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덥다 등의 전신감각 포함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) </a:t>
            </a:r>
          </a:p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심리적 경험과 정신적 굴곡을 잘 느끼게 함</a:t>
            </a:r>
            <a:endParaRPr lang="en-US" altLang="ko-KR" sz="2000">
              <a:latin typeface="HY나무M" pitchFamily="18" charset="-127"/>
              <a:ea typeface="HY나무M" pitchFamily="18" charset="-127"/>
            </a:endParaRPr>
          </a:p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⇒ 열감각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냉감각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감촉 이미지로 세분되기도 함</a:t>
            </a:r>
            <a:endParaRPr lang="ko-KR" altLang="en-US" sz="2000" b="1">
              <a:solidFill>
                <a:schemeClr val="accent2"/>
              </a:solidFill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9" name="모서리가 접힌 도형 8"/>
          <p:cNvSpPr/>
          <p:nvPr/>
        </p:nvSpPr>
        <p:spPr>
          <a:xfrm rot="21438648">
            <a:off x="3663950" y="4062413"/>
            <a:ext cx="4929188" cy="2278062"/>
          </a:xfrm>
          <a:prstGeom prst="foldedCorner">
            <a:avLst/>
          </a:prstGeom>
          <a:solidFill>
            <a:schemeClr val="tx1"/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모서리가 접힌 도형 9"/>
          <p:cNvSpPr/>
          <p:nvPr/>
        </p:nvSpPr>
        <p:spPr>
          <a:xfrm rot="175866">
            <a:off x="3627438" y="3998913"/>
            <a:ext cx="4929187" cy="2278062"/>
          </a:xfrm>
          <a:prstGeom prst="foldedCorner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가난하다고 해서 사랑을 모르겠는가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내 볼에 와 닿던 네 입술의 뜨거움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사랑한다고 사랑한다고 속삭이던 네 숨결 </a:t>
            </a:r>
            <a:endParaRPr lang="en-US" altLang="ko-KR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b="1" dirty="0">
              <a:solidFill>
                <a:schemeClr val="tx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400" b="1" dirty="0">
              <a:solidFill>
                <a:schemeClr val="tx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</a:rPr>
              <a:t>- &lt;</a:t>
            </a:r>
            <a:r>
              <a:rPr lang="ko-KR" altLang="en-US" sz="1400" b="1" dirty="0">
                <a:solidFill>
                  <a:schemeClr val="tx1"/>
                </a:solidFill>
              </a:rPr>
              <a:t>가난한 사랑 노래</a:t>
            </a:r>
            <a:r>
              <a:rPr lang="en-US" altLang="ko-KR" sz="1400" b="1" dirty="0">
                <a:solidFill>
                  <a:schemeClr val="tx1"/>
                </a:solidFill>
              </a:rPr>
              <a:t>&gt;(</a:t>
            </a:r>
            <a:r>
              <a:rPr lang="ko-KR" altLang="en-US" sz="1400" b="1" dirty="0">
                <a:solidFill>
                  <a:schemeClr val="tx1"/>
                </a:solidFill>
              </a:rPr>
              <a:t>신경림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에서</a:t>
            </a:r>
          </a:p>
        </p:txBody>
      </p:sp>
      <p:sp>
        <p:nvSpPr>
          <p:cNvPr id="86022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정육면체 6"/>
          <p:cNvSpPr/>
          <p:nvPr/>
        </p:nvSpPr>
        <p:spPr>
          <a:xfrm rot="685004">
            <a:off x="571500" y="1357313"/>
            <a:ext cx="1428750" cy="1285875"/>
          </a:xfrm>
          <a:prstGeom prst="cube">
            <a:avLst>
              <a:gd name="adj" fmla="val 15192"/>
            </a:avLst>
          </a:prstGeom>
          <a:solidFill>
            <a:srgbClr val="92D05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 err="1">
                <a:solidFill>
                  <a:schemeClr val="tx1"/>
                </a:solidFill>
              </a:rPr>
              <a:t>감관적</a:t>
            </a:r>
            <a:r>
              <a:rPr lang="en-US" altLang="ko-KR" b="1" dirty="0">
                <a:solidFill>
                  <a:schemeClr val="tx1"/>
                </a:solidFill>
              </a:rPr>
              <a:t>(organic)</a:t>
            </a: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이미지</a:t>
            </a:r>
          </a:p>
        </p:txBody>
      </p:sp>
      <p:sp>
        <p:nvSpPr>
          <p:cNvPr id="87043" name="TextBox 18"/>
          <p:cNvSpPr txBox="1">
            <a:spLocks noChangeArrowheads="1"/>
          </p:cNvSpPr>
          <p:nvPr/>
        </p:nvSpPr>
        <p:spPr bwMode="auto">
          <a:xfrm>
            <a:off x="2214563" y="1219200"/>
            <a:ext cx="6643687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기관적 이미지</a:t>
            </a:r>
            <a:r>
              <a:rPr lang="en-US" altLang="ko-KR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(organic image)</a:t>
            </a: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로 이해</a:t>
            </a:r>
            <a:endParaRPr lang="en-US" altLang="ko-KR" sz="2000" b="1">
              <a:solidFill>
                <a:schemeClr val="accent2"/>
              </a:solidFill>
              <a:latin typeface="HY나무M" pitchFamily="18" charset="-127"/>
              <a:ea typeface="HY나무M" pitchFamily="18" charset="-127"/>
            </a:endParaRPr>
          </a:p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말 그대로 호흡기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소화기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순환기와 관계되는 </a:t>
            </a:r>
          </a:p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신체적 감관이 시에 활용되어 정서적 파장을 강하게 전달</a:t>
            </a:r>
          </a:p>
        </p:txBody>
      </p:sp>
      <p:sp>
        <p:nvSpPr>
          <p:cNvPr id="9" name="모서리가 접힌 도형 8"/>
          <p:cNvSpPr/>
          <p:nvPr/>
        </p:nvSpPr>
        <p:spPr>
          <a:xfrm rot="21281308">
            <a:off x="900113" y="3184525"/>
            <a:ext cx="7510462" cy="3260725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모서리가 접힌 도형 9"/>
          <p:cNvSpPr/>
          <p:nvPr/>
        </p:nvSpPr>
        <p:spPr>
          <a:xfrm>
            <a:off x="857250" y="3076575"/>
            <a:ext cx="7512050" cy="3260725"/>
          </a:xfrm>
          <a:prstGeom prst="foldedCorner">
            <a:avLst/>
          </a:prstGeom>
          <a:solidFill>
            <a:schemeClr val="bg1"/>
          </a:solidFill>
          <a:ln w="31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따서 먹으면 자는 듯이 죽는다는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붉은 꽃밭 </a:t>
            </a: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사이길이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있어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1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아편 먹은 듯 취해 나자빠진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능구렁이같은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등어릿길로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님은 달아나며 나를 부르고</a:t>
            </a: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…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1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강</a:t>
            </a: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强</a:t>
            </a: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한 향기로 흐르는 코피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두 손에 받으면 나는 쫓느니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1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밤처럼 고요한 끓는 대낮에 우리 </a:t>
            </a: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둘이는</a:t>
            </a:r>
            <a:r>
              <a:rPr lang="ko-KR" altLang="en-US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왼 몸이 </a:t>
            </a:r>
            <a:r>
              <a:rPr lang="ko-KR" altLang="en-US" sz="2000" dirty="0" err="1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달어</a:t>
            </a:r>
            <a:r>
              <a:rPr lang="en-US" altLang="ko-KR" sz="20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…</a:t>
            </a: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100" b="1" dirty="0">
              <a:solidFill>
                <a:schemeClr val="tx1"/>
              </a:solidFill>
            </a:endParaRPr>
          </a:p>
          <a:p>
            <a:pPr marL="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                                                -  &lt;</a:t>
            </a:r>
            <a:r>
              <a:rPr lang="ko-KR" altLang="en-US" sz="1400" b="1" dirty="0">
                <a:solidFill>
                  <a:schemeClr val="tx1"/>
                </a:solidFill>
              </a:rPr>
              <a:t>대낮</a:t>
            </a:r>
            <a:r>
              <a:rPr lang="en-US" altLang="ko-KR" sz="1400" b="1" dirty="0">
                <a:solidFill>
                  <a:schemeClr val="tx1"/>
                </a:solidFill>
              </a:rPr>
              <a:t>&gt;(</a:t>
            </a:r>
            <a:r>
              <a:rPr lang="ko-KR" altLang="en-US" sz="1400" b="1" dirty="0">
                <a:solidFill>
                  <a:schemeClr val="tx1"/>
                </a:solidFill>
              </a:rPr>
              <a:t>서정주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에서</a:t>
            </a:r>
          </a:p>
        </p:txBody>
      </p:sp>
      <p:sp>
        <p:nvSpPr>
          <p:cNvPr id="87046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625" y="1917700"/>
            <a:ext cx="8215313" cy="406876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900" dirty="0">
                <a:solidFill>
                  <a:schemeClr val="accent1">
                    <a:lumMod val="25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en-US" altLang="ko-KR" dirty="0"/>
          </a:p>
          <a:p>
            <a:pPr>
              <a:lnSpc>
                <a:spcPct val="80000"/>
              </a:lnSpc>
              <a:defRPr/>
            </a:pPr>
            <a:endParaRPr lang="en-US" altLang="ko-KR" dirty="0"/>
          </a:p>
          <a:p>
            <a:pPr latinLnBrk="0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r>
              <a:rPr lang="ko-KR" altLang="en-US" dirty="0"/>
              <a:t> 우리는 짧은 시에서 아편을 먹고</a:t>
            </a:r>
            <a:r>
              <a:rPr lang="en-US" altLang="ko-KR" dirty="0"/>
              <a:t>, </a:t>
            </a:r>
            <a:r>
              <a:rPr lang="ko-KR" altLang="en-US" dirty="0"/>
              <a:t>향기에 취해 있으며</a:t>
            </a:r>
            <a:r>
              <a:rPr lang="en-US" altLang="ko-KR" dirty="0"/>
              <a:t>, </a:t>
            </a:r>
            <a:r>
              <a:rPr lang="ko-KR" altLang="en-US" dirty="0"/>
              <a:t>쫓고 쫓기는</a:t>
            </a:r>
            <a:r>
              <a:rPr lang="en-US" altLang="ko-KR" dirty="0"/>
              <a:t>, </a:t>
            </a:r>
            <a:r>
              <a:rPr lang="ko-KR" altLang="en-US" dirty="0"/>
              <a:t>몸이 화끈 달아 오르는</a:t>
            </a:r>
            <a:r>
              <a:rPr lang="en-US" altLang="ko-KR" dirty="0"/>
              <a:t>, </a:t>
            </a:r>
            <a:r>
              <a:rPr lang="ko-KR" altLang="en-US" dirty="0"/>
              <a:t>그야말로 신체적인 기관들의 현란한 향연에 자신도 모르게 몰입되는 것을 느낌</a:t>
            </a:r>
            <a:r>
              <a:rPr lang="en-US" altLang="ko-KR" dirty="0"/>
              <a:t> </a:t>
            </a:r>
          </a:p>
          <a:p>
            <a:pPr latinLnBrk="0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 latinLnBrk="0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r>
              <a:rPr lang="ko-KR" altLang="en-US" dirty="0"/>
              <a:t> 지극히 감각적인 것에 더해진 붉은 꽃밭</a:t>
            </a:r>
            <a:r>
              <a:rPr lang="en-US" altLang="ko-KR" dirty="0"/>
              <a:t>, </a:t>
            </a:r>
            <a:r>
              <a:rPr lang="ko-KR" altLang="en-US" dirty="0"/>
              <a:t>아편</a:t>
            </a:r>
            <a:r>
              <a:rPr lang="en-US" altLang="ko-KR" dirty="0"/>
              <a:t>, </a:t>
            </a:r>
            <a:r>
              <a:rPr lang="ko-KR" altLang="en-US" dirty="0"/>
              <a:t>코피</a:t>
            </a:r>
            <a:r>
              <a:rPr lang="en-US" altLang="ko-KR" dirty="0"/>
              <a:t>, </a:t>
            </a:r>
            <a:r>
              <a:rPr lang="ko-KR" altLang="en-US" dirty="0"/>
              <a:t>능구렁이 등의 선정적이고 말초적인 상징이 결합하여 </a:t>
            </a:r>
            <a:r>
              <a:rPr lang="ko-KR" altLang="en-US" dirty="0" err="1"/>
              <a:t>관능성이</a:t>
            </a:r>
            <a:r>
              <a:rPr lang="ko-KR" altLang="en-US" dirty="0"/>
              <a:t> 보다 증폭됨</a:t>
            </a:r>
            <a:endParaRPr lang="en-US" altLang="ko-KR" dirty="0"/>
          </a:p>
          <a:p>
            <a:pPr latinLnBrk="0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 latinLnBrk="0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r>
              <a:rPr lang="ko-KR" altLang="en-US" dirty="0"/>
              <a:t> 나를 부르면서 달아나는 님은 </a:t>
            </a:r>
            <a:r>
              <a:rPr lang="ko-KR" altLang="en-US" dirty="0">
                <a:latin typeface="Arial"/>
              </a:rPr>
              <a:t>‘</a:t>
            </a:r>
            <a:r>
              <a:rPr lang="ko-KR" altLang="en-US" dirty="0"/>
              <a:t>아편 먹은 듯 취해 나자빠진 길</a:t>
            </a:r>
            <a:r>
              <a:rPr lang="ko-KR" altLang="en-US" dirty="0">
                <a:latin typeface="Arial"/>
              </a:rPr>
              <a:t>’</a:t>
            </a:r>
            <a:r>
              <a:rPr lang="ko-KR" altLang="en-US" dirty="0"/>
              <a:t>로 </a:t>
            </a:r>
            <a:r>
              <a:rPr lang="ko-KR" altLang="en-US" dirty="0">
                <a:latin typeface="Arial"/>
              </a:rPr>
              <a:t>‘</a:t>
            </a:r>
            <a:r>
              <a:rPr lang="ko-KR" altLang="en-US" dirty="0"/>
              <a:t>나</a:t>
            </a:r>
            <a:r>
              <a:rPr lang="ko-KR" altLang="en-US" dirty="0">
                <a:latin typeface="Arial"/>
              </a:rPr>
              <a:t>’</a:t>
            </a:r>
            <a:r>
              <a:rPr lang="ko-KR" altLang="en-US" dirty="0" err="1"/>
              <a:t>를</a:t>
            </a:r>
            <a:r>
              <a:rPr lang="ko-KR" altLang="en-US" dirty="0"/>
              <a:t> 유혹하고</a:t>
            </a:r>
            <a:r>
              <a:rPr lang="en-US" altLang="ko-KR" dirty="0"/>
              <a:t>, </a:t>
            </a:r>
            <a:r>
              <a:rPr lang="en-US" altLang="ko-KR" dirty="0">
                <a:latin typeface="Arial"/>
              </a:rPr>
              <a:t>‘</a:t>
            </a:r>
            <a:r>
              <a:rPr lang="ko-KR" altLang="en-US" dirty="0"/>
              <a:t>강한 향기로 흐르는 코피</a:t>
            </a:r>
            <a:r>
              <a:rPr lang="ko-KR" altLang="en-US" dirty="0">
                <a:latin typeface="Arial"/>
              </a:rPr>
              <a:t>’</a:t>
            </a:r>
            <a:r>
              <a:rPr lang="ko-KR" altLang="en-US" dirty="0" err="1"/>
              <a:t>를</a:t>
            </a:r>
            <a:r>
              <a:rPr lang="ko-KR" altLang="en-US" dirty="0"/>
              <a:t> 두 손에 받으며 그 님을 쫓는 </a:t>
            </a:r>
            <a:r>
              <a:rPr lang="ko-KR" altLang="en-US" dirty="0">
                <a:latin typeface="Arial"/>
              </a:rPr>
              <a:t>‘</a:t>
            </a:r>
            <a:r>
              <a:rPr lang="ko-KR" altLang="en-US" dirty="0"/>
              <a:t>나</a:t>
            </a:r>
            <a:r>
              <a:rPr lang="ko-KR" altLang="en-US" dirty="0">
                <a:latin typeface="Arial"/>
              </a:rPr>
              <a:t>’</a:t>
            </a:r>
            <a:r>
              <a:rPr lang="ko-KR" altLang="en-US" dirty="0" err="1"/>
              <a:t>로부터</a:t>
            </a:r>
            <a:r>
              <a:rPr lang="ko-KR" altLang="en-US" dirty="0"/>
              <a:t> 주체할 수 없는 원색적 욕망을 발견</a:t>
            </a: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l"/>
              <a:defRPr/>
            </a:pPr>
            <a:endParaRPr lang="en-US" altLang="ko-KR" dirty="0"/>
          </a:p>
          <a:p>
            <a:pPr algn="ctr" latinLnBrk="0">
              <a:lnSpc>
                <a:spcPct val="80000"/>
              </a:lnSpc>
              <a:buClr>
                <a:srgbClr val="0070C0"/>
              </a:buClr>
              <a:buFont typeface="HY산B" pitchFamily="18" charset="-127"/>
              <a:buChar char="⇒"/>
              <a:defRPr/>
            </a:pPr>
            <a:r>
              <a:rPr lang="ko-KR" altLang="en-US" sz="2400" dirty="0">
                <a:latin typeface="HY산B" pitchFamily="18" charset="-127"/>
                <a:ea typeface="HY산B" pitchFamily="18" charset="-127"/>
              </a:rPr>
              <a:t> 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호흡기나 소화기 등의 신체기관들을 성적인 합치로 감각화함으로써 원시적 생명의 욕구를 강렬하게 표출하는 것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서정주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대낮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8068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정육면체 6"/>
          <p:cNvSpPr/>
          <p:nvPr/>
        </p:nvSpPr>
        <p:spPr>
          <a:xfrm rot="305667">
            <a:off x="500063" y="1285875"/>
            <a:ext cx="1428750" cy="1285875"/>
          </a:xfrm>
          <a:prstGeom prst="cube">
            <a:avLst>
              <a:gd name="adj" fmla="val 15192"/>
            </a:avLst>
          </a:prstGeom>
          <a:solidFill>
            <a:srgbClr val="92D05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공감각적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이미지</a:t>
            </a:r>
          </a:p>
        </p:txBody>
      </p:sp>
      <p:sp>
        <p:nvSpPr>
          <p:cNvPr id="89091" name="TextBox 18"/>
          <p:cNvSpPr txBox="1">
            <a:spLocks noChangeArrowheads="1"/>
          </p:cNvSpPr>
          <p:nvPr/>
        </p:nvSpPr>
        <p:spPr bwMode="auto">
          <a:xfrm>
            <a:off x="2214563" y="1219200"/>
            <a:ext cx="66436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 한 편의 시는 특정한 감각적 이미지가 작품을 주도적으로 이끌지만 대체로 </a:t>
            </a:r>
            <a:r>
              <a:rPr lang="ko-KR" altLang="en-US" sz="2000">
                <a:solidFill>
                  <a:srgbClr val="C00000"/>
                </a:solidFill>
                <a:latin typeface="HY나무M" pitchFamily="18" charset="-127"/>
                <a:ea typeface="HY나무M" pitchFamily="18" charset="-127"/>
              </a:rPr>
              <a:t>감각의 전이를 통해서 상상력을 보다 강렬하게 자극하는 경우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가 많음</a:t>
            </a:r>
            <a:endParaRPr lang="en-US" altLang="ko-KR" sz="2000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89092" name="TextBox 18"/>
          <p:cNvSpPr txBox="1">
            <a:spLocks noChangeArrowheads="1"/>
          </p:cNvSpPr>
          <p:nvPr/>
        </p:nvSpPr>
        <p:spPr bwMode="auto">
          <a:xfrm>
            <a:off x="2357438" y="2368550"/>
            <a:ext cx="66436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청각적인 감각을 시각화한다든지</a:t>
            </a:r>
            <a:r>
              <a:rPr lang="en-US" altLang="ko-KR" sz="2000">
                <a:latin typeface="HY나무M" pitchFamily="18" charset="-127"/>
                <a:ea typeface="HY나무M" pitchFamily="18" charset="-127"/>
              </a:rPr>
              <a:t>, </a:t>
            </a:r>
          </a:p>
          <a:p>
            <a:pPr latinLnBrk="0">
              <a:spcBef>
                <a:spcPct val="20000"/>
              </a:spcBef>
            </a:pP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촉각적 감각마저 시각화한다든지 하는 것</a:t>
            </a:r>
            <a:endParaRPr lang="en-US" altLang="ko-KR" sz="2000">
              <a:latin typeface="HY나무M" pitchFamily="18" charset="-127"/>
              <a:ea typeface="HY나무M" pitchFamily="18" charset="-127"/>
            </a:endParaRPr>
          </a:p>
        </p:txBody>
      </p:sp>
      <p:grpSp>
        <p:nvGrpSpPr>
          <p:cNvPr id="2" name="그룹 13"/>
          <p:cNvGrpSpPr>
            <a:grpSpLocks/>
          </p:cNvGrpSpPr>
          <p:nvPr/>
        </p:nvGrpSpPr>
        <p:grpSpPr bwMode="auto">
          <a:xfrm>
            <a:off x="4214813" y="2765425"/>
            <a:ext cx="357187" cy="1103313"/>
            <a:chOff x="1071538" y="3357562"/>
            <a:chExt cx="357190" cy="1102518"/>
          </a:xfrm>
        </p:grpSpPr>
        <p:sp>
          <p:nvSpPr>
            <p:cNvPr id="89097" name="TextBox 10"/>
            <p:cNvSpPr txBox="1">
              <a:spLocks noChangeArrowheads="1"/>
            </p:cNvSpPr>
            <p:nvPr/>
          </p:nvSpPr>
          <p:spPr bwMode="auto">
            <a:xfrm>
              <a:off x="1071538" y="3357562"/>
              <a:ext cx="357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0">
                <a:spcBef>
                  <a:spcPct val="20000"/>
                </a:spcBef>
              </a:pPr>
              <a:r>
                <a:rPr lang="en-US" altLang="ko-KR" sz="4000" b="1">
                  <a:latin typeface="HY나무M" pitchFamily="18" charset="-127"/>
                  <a:ea typeface="HY나무M" pitchFamily="18" charset="-127"/>
                </a:rPr>
                <a:t>.</a:t>
              </a:r>
            </a:p>
          </p:txBody>
        </p:sp>
        <p:sp>
          <p:nvSpPr>
            <p:cNvPr id="89098" name="TextBox 11"/>
            <p:cNvSpPr txBox="1">
              <a:spLocks noChangeArrowheads="1"/>
            </p:cNvSpPr>
            <p:nvPr/>
          </p:nvSpPr>
          <p:spPr bwMode="auto">
            <a:xfrm>
              <a:off x="1071538" y="3541986"/>
              <a:ext cx="357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0">
                <a:spcBef>
                  <a:spcPct val="20000"/>
                </a:spcBef>
              </a:pPr>
              <a:r>
                <a:rPr lang="en-US" altLang="ko-KR" sz="4000" b="1">
                  <a:latin typeface="HY나무M" pitchFamily="18" charset="-127"/>
                  <a:ea typeface="HY나무M" pitchFamily="18" charset="-127"/>
                </a:rPr>
                <a:t>.</a:t>
              </a:r>
            </a:p>
          </p:txBody>
        </p:sp>
        <p:sp>
          <p:nvSpPr>
            <p:cNvPr id="89099" name="TextBox 12"/>
            <p:cNvSpPr txBox="1">
              <a:spLocks noChangeArrowheads="1"/>
            </p:cNvSpPr>
            <p:nvPr/>
          </p:nvSpPr>
          <p:spPr bwMode="auto">
            <a:xfrm>
              <a:off x="1071538" y="3752194"/>
              <a:ext cx="357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0">
                <a:spcBef>
                  <a:spcPct val="20000"/>
                </a:spcBef>
              </a:pPr>
              <a:r>
                <a:rPr lang="en-US" altLang="ko-KR" sz="4000" b="1">
                  <a:latin typeface="HY나무M" pitchFamily="18" charset="-127"/>
                  <a:ea typeface="HY나무M" pitchFamily="18" charset="-127"/>
                </a:rPr>
                <a:t>.</a:t>
              </a:r>
            </a:p>
          </p:txBody>
        </p:sp>
      </p:grpSp>
      <p:sp>
        <p:nvSpPr>
          <p:cNvPr id="89094" name="TextBox 18"/>
          <p:cNvSpPr txBox="1">
            <a:spLocks noChangeArrowheads="1"/>
          </p:cNvSpPr>
          <p:nvPr/>
        </p:nvSpPr>
        <p:spPr bwMode="auto">
          <a:xfrm>
            <a:off x="642938" y="4071938"/>
            <a:ext cx="8215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ct val="20000"/>
              </a:spcBef>
            </a:pPr>
            <a:r>
              <a:rPr lang="ko-KR" altLang="en-US" sz="2000">
                <a:solidFill>
                  <a:srgbClr val="C00000"/>
                </a:solidFill>
                <a:latin typeface="HY나무M" pitchFamily="18" charset="-127"/>
                <a:ea typeface="HY나무M" pitchFamily="18" charset="-127"/>
              </a:rPr>
              <a:t>상이한 이미지의 교류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는 </a:t>
            </a:r>
            <a:r>
              <a:rPr lang="ko-KR" altLang="en-US" sz="2000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공명현상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을 일으켜 </a:t>
            </a:r>
            <a:r>
              <a:rPr lang="ko-KR" altLang="en-US" sz="2000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참신한 효과</a:t>
            </a:r>
            <a:r>
              <a:rPr lang="ko-KR" altLang="en-US" sz="2000">
                <a:latin typeface="HY나무M" pitchFamily="18" charset="-127"/>
                <a:ea typeface="HY나무M" pitchFamily="18" charset="-127"/>
              </a:rPr>
              <a:t> 있음</a:t>
            </a:r>
            <a:endParaRPr lang="en-US" altLang="ko-KR" sz="2400" b="1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89095" name="TextBox 18"/>
          <p:cNvSpPr txBox="1">
            <a:spLocks noChangeArrowheads="1"/>
          </p:cNvSpPr>
          <p:nvPr/>
        </p:nvSpPr>
        <p:spPr bwMode="auto">
          <a:xfrm>
            <a:off x="571500" y="5154613"/>
            <a:ext cx="8215313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>
              <a:spcBef>
                <a:spcPct val="20000"/>
              </a:spcBef>
            </a:pPr>
            <a:r>
              <a:rPr lang="ko-KR" altLang="en-US" sz="2400">
                <a:latin typeface="HY나무M" pitchFamily="18" charset="-127"/>
                <a:ea typeface="HY나무M" pitchFamily="18" charset="-127"/>
              </a:rPr>
              <a:t>⇒ </a:t>
            </a:r>
            <a:r>
              <a:rPr lang="ko-KR" altLang="en-US" sz="2400" b="1">
                <a:latin typeface="HY나무M" pitchFamily="18" charset="-127"/>
                <a:ea typeface="HY나무M" pitchFamily="18" charset="-127"/>
              </a:rPr>
              <a:t>감각의 전이가 발생하여 독자에게 </a:t>
            </a:r>
            <a:endParaRPr lang="en-US" altLang="ko-KR" sz="2400" b="1">
              <a:latin typeface="HY나무M" pitchFamily="18" charset="-127"/>
              <a:ea typeface="HY나무M" pitchFamily="18" charset="-127"/>
            </a:endParaRPr>
          </a:p>
          <a:p>
            <a:pPr algn="ctr" latinLnBrk="0">
              <a:spcBef>
                <a:spcPct val="20000"/>
              </a:spcBef>
            </a:pPr>
            <a:r>
              <a:rPr lang="ko-KR" altLang="en-US" sz="2400" b="1">
                <a:solidFill>
                  <a:srgbClr val="C00000"/>
                </a:solidFill>
                <a:latin typeface="HY나무M" pitchFamily="18" charset="-127"/>
                <a:ea typeface="HY나무M" pitchFamily="18" charset="-127"/>
              </a:rPr>
              <a:t>두 가지</a:t>
            </a:r>
            <a:r>
              <a:rPr lang="en-US" altLang="ko-KR" sz="2400" b="1">
                <a:solidFill>
                  <a:srgbClr val="C00000"/>
                </a:solidFill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2400" b="1">
                <a:solidFill>
                  <a:srgbClr val="C00000"/>
                </a:solidFill>
                <a:latin typeface="HY나무M" pitchFamily="18" charset="-127"/>
                <a:ea typeface="HY나무M" pitchFamily="18" charset="-127"/>
              </a:rPr>
              <a:t>혹은 그 이상의 감각적 경험을 가능케 하는 것</a:t>
            </a:r>
            <a:r>
              <a:rPr lang="ko-KR" altLang="en-US" sz="2400" b="1">
                <a:latin typeface="HY나무M" pitchFamily="18" charset="-127"/>
                <a:ea typeface="HY나무M" pitchFamily="18" charset="-127"/>
              </a:rPr>
              <a:t>을 공감각이라고 함</a:t>
            </a:r>
            <a:endParaRPr lang="en-US" altLang="ko-KR" sz="2400" b="1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89096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12"/>
          <p:cNvSpPr>
            <a:spLocks noChangeArrowheads="1"/>
          </p:cNvSpPr>
          <p:nvPr/>
        </p:nvSpPr>
        <p:spPr bwMode="auto">
          <a:xfrm>
            <a:off x="3071813" y="2928938"/>
            <a:ext cx="5429250" cy="3216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ko-KR" sz="1600" dirty="0"/>
          </a:p>
          <a:p>
            <a:pPr>
              <a:defRPr/>
            </a:pPr>
            <a:endParaRPr lang="en-US" altLang="ko-KR" sz="1600" dirty="0"/>
          </a:p>
          <a:p>
            <a:pPr>
              <a:defRPr/>
            </a:pPr>
            <a:endParaRPr lang="en-US" altLang="ko-KR" sz="1600" dirty="0"/>
          </a:p>
          <a:p>
            <a:pPr>
              <a:defRPr/>
            </a:pPr>
            <a:endParaRPr lang="en-US" altLang="ko-KR" sz="900" dirty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/>
          </a:p>
          <a:p>
            <a:pPr>
              <a:buFont typeface="Arial" pitchFamily="34" charset="0"/>
              <a:buChar char="•"/>
              <a:defRPr/>
            </a:pPr>
            <a:r>
              <a:rPr lang="en-US" altLang="ko-KR" dirty="0"/>
              <a:t> </a:t>
            </a:r>
            <a:r>
              <a:rPr lang="ko-KR" altLang="en-US" dirty="0"/>
              <a:t>원관념 </a:t>
            </a:r>
            <a:r>
              <a:rPr lang="en-US" altLang="ko-KR" dirty="0"/>
              <a:t>: ‘</a:t>
            </a:r>
            <a:r>
              <a:rPr lang="ko-KR" altLang="en-US" dirty="0"/>
              <a:t>비유되는’ 이미지나  </a:t>
            </a:r>
            <a:r>
              <a:rPr lang="ko-KR" altLang="en-US" dirty="0" err="1"/>
              <a:t>의미재</a:t>
            </a:r>
            <a:endParaRPr lang="ko-KR" altLang="en-US" dirty="0"/>
          </a:p>
          <a:p>
            <a:pPr>
              <a:buFont typeface="Arial" charset="0"/>
              <a:buChar char="•"/>
              <a:defRPr/>
            </a:pPr>
            <a:r>
              <a:rPr lang="ko-KR" altLang="en-US" dirty="0"/>
              <a:t> 보조관념 </a:t>
            </a:r>
            <a:r>
              <a:rPr lang="en-US" altLang="ko-KR" dirty="0"/>
              <a:t>: ‘</a:t>
            </a:r>
            <a:r>
              <a:rPr lang="ko-KR" altLang="en-US" dirty="0"/>
              <a:t>비유하는’ 이미지나 </a:t>
            </a:r>
            <a:r>
              <a:rPr lang="ko-KR" altLang="en-US" dirty="0" err="1"/>
              <a:t>의미재</a:t>
            </a:r>
            <a:endParaRPr lang="en-US" altLang="ko-KR" dirty="0"/>
          </a:p>
          <a:p>
            <a:pPr>
              <a:buFont typeface="Arial" charset="0"/>
              <a:buChar char="•"/>
              <a:defRPr/>
            </a:pPr>
            <a:endParaRPr lang="en-US" altLang="ko-KR" dirty="0"/>
          </a:p>
          <a:p>
            <a:pPr algn="ctr">
              <a:defRPr/>
            </a:pP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원관념과 보조관념의 결합 관계</a:t>
            </a:r>
            <a:r>
              <a:rPr lang="ko-KR" altLang="en-US" sz="2000" b="1" dirty="0"/>
              <a:t>가 논의의 핵심</a:t>
            </a:r>
          </a:p>
          <a:p>
            <a:pPr>
              <a:defRPr/>
            </a:pPr>
            <a:r>
              <a:rPr lang="ko-KR" altLang="en-US" dirty="0"/>
              <a:t>  </a:t>
            </a:r>
          </a:p>
        </p:txBody>
      </p:sp>
      <p:sp>
        <p:nvSpPr>
          <p:cNvPr id="90115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(2) </a:t>
            </a:r>
            <a:r>
              <a:rPr lang="ko-KR" altLang="en-US" sz="1100" b="1"/>
              <a:t>비유적 이미지</a:t>
            </a:r>
          </a:p>
        </p:txBody>
      </p:sp>
      <p:pic>
        <p:nvPicPr>
          <p:cNvPr id="9011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0" y="1285875"/>
            <a:ext cx="2092325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5175" y="2065338"/>
            <a:ext cx="1785938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비유적 이미지</a:t>
            </a:r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  <a:latin typeface="HY나무B" pitchFamily="18" charset="-127"/>
                <a:ea typeface="HY나무B" pitchFamily="18" charset="-127"/>
              </a:rPr>
              <a:t>(figurative image)</a:t>
            </a:r>
            <a:endParaRPr lang="ko-KR" altLang="en-US" dirty="0">
              <a:solidFill>
                <a:schemeClr val="accent6">
                  <a:lumMod val="50000"/>
                </a:schemeClr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071813" y="1214438"/>
            <a:ext cx="5643562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20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이질적인 두 사물을 돌발적으로 결합하여 표현하고자 하는 대상을 선명하게 드러내는 것</a:t>
            </a:r>
            <a:endParaRPr lang="ko-KR" altLang="en-US" sz="2000" dirty="0">
              <a:solidFill>
                <a:schemeClr val="accent2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63" y="3643313"/>
            <a:ext cx="2071687" cy="70802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/>
              <a:t>원관념</a:t>
            </a:r>
            <a:endParaRPr lang="en-US" altLang="ko-KR" sz="2000" b="1" dirty="0"/>
          </a:p>
          <a:p>
            <a:pPr algn="ctr">
              <a:defRPr/>
            </a:pPr>
            <a:r>
              <a:rPr lang="en-US" altLang="ko-KR" sz="2000" b="1" dirty="0"/>
              <a:t>(</a:t>
            </a:r>
            <a:r>
              <a:rPr lang="ko-KR" altLang="en-US" sz="2000" b="1" dirty="0"/>
              <a:t>本意</a:t>
            </a:r>
            <a:r>
              <a:rPr lang="en-US" altLang="ko-KR" sz="2000" b="1" dirty="0"/>
              <a:t>,tenor)</a:t>
            </a:r>
            <a:endParaRPr lang="ko-KR" alt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69000" y="3638550"/>
            <a:ext cx="2071688" cy="70802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/>
              <a:t>보조관념</a:t>
            </a:r>
            <a:endParaRPr lang="en-US" altLang="ko-KR" sz="2000" b="1" dirty="0"/>
          </a:p>
          <a:p>
            <a:pPr algn="ctr">
              <a:defRPr/>
            </a:pPr>
            <a:r>
              <a:rPr lang="en-US" altLang="ko-KR" sz="2000" b="1" dirty="0"/>
              <a:t>(</a:t>
            </a:r>
            <a:r>
              <a:rPr lang="ko-KR" altLang="en-US" sz="2000" b="1" dirty="0"/>
              <a:t>喩意</a:t>
            </a:r>
            <a:r>
              <a:rPr lang="en-US" altLang="ko-KR" sz="2000" b="1" dirty="0"/>
              <a:t>, vehicle)</a:t>
            </a:r>
            <a:endParaRPr lang="ko-KR" altLang="en-US" sz="2000" b="1" dirty="0"/>
          </a:p>
        </p:txBody>
      </p:sp>
      <p:sp>
        <p:nvSpPr>
          <p:cNvPr id="90121" name="직사각형 12"/>
          <p:cNvSpPr>
            <a:spLocks noChangeArrowheads="1"/>
          </p:cNvSpPr>
          <p:nvPr/>
        </p:nvSpPr>
        <p:spPr bwMode="auto">
          <a:xfrm>
            <a:off x="3071813" y="2143125"/>
            <a:ext cx="5429250" cy="723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sz="1000" b="1"/>
          </a:p>
          <a:p>
            <a:r>
              <a:rPr lang="ko-KR" altLang="en-US" b="1"/>
              <a:t>⇒ 비유적 이미지의 대표적인 양식 </a:t>
            </a:r>
            <a:r>
              <a:rPr lang="en-US" altLang="ko-KR" b="1"/>
              <a:t>: </a:t>
            </a:r>
            <a:r>
              <a:rPr lang="en-US" altLang="ko-KR" sz="2400" b="1">
                <a:solidFill>
                  <a:srgbClr val="FF0000"/>
                </a:solidFill>
                <a:latin typeface="Arial" charset="0"/>
              </a:rPr>
              <a:t>‘</a:t>
            </a:r>
            <a:r>
              <a:rPr lang="ko-KR" altLang="en-US" sz="2400" b="1">
                <a:solidFill>
                  <a:srgbClr val="FF0000"/>
                </a:solidFill>
              </a:rPr>
              <a:t>은유</a:t>
            </a:r>
            <a:r>
              <a:rPr lang="ko-KR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endParaRPr lang="ko-KR" altLang="en-US" b="1"/>
          </a:p>
          <a:p>
            <a:endParaRPr lang="ko-KR" altLang="en-US" sz="700" b="1"/>
          </a:p>
        </p:txBody>
      </p:sp>
      <p:sp>
        <p:nvSpPr>
          <p:cNvPr id="90122" name="TextBox 27"/>
          <p:cNvSpPr txBox="1">
            <a:spLocks noChangeArrowheads="1"/>
          </p:cNvSpPr>
          <p:nvPr/>
        </p:nvSpPr>
        <p:spPr bwMode="auto">
          <a:xfrm>
            <a:off x="3786188" y="314325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b="1">
                <a:solidFill>
                  <a:schemeClr val="accent2"/>
                </a:solidFill>
              </a:rPr>
              <a:t>낙엽은</a:t>
            </a:r>
          </a:p>
        </p:txBody>
      </p:sp>
      <p:sp>
        <p:nvSpPr>
          <p:cNvPr id="90123" name="TextBox 28"/>
          <p:cNvSpPr txBox="1">
            <a:spLocks noChangeArrowheads="1"/>
          </p:cNvSpPr>
          <p:nvPr/>
        </p:nvSpPr>
        <p:spPr bwMode="auto">
          <a:xfrm>
            <a:off x="5643563" y="314960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b="1">
                <a:solidFill>
                  <a:schemeClr val="accent2"/>
                </a:solidFill>
              </a:rPr>
              <a:t>폴란드 망명 정부의 지폐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이미지의 개념</a:t>
            </a:r>
          </a:p>
        </p:txBody>
      </p:sp>
      <p:grpSp>
        <p:nvGrpSpPr>
          <p:cNvPr id="2" name="그룹 27"/>
          <p:cNvGrpSpPr>
            <a:grpSpLocks/>
          </p:cNvGrpSpPr>
          <p:nvPr/>
        </p:nvGrpSpPr>
        <p:grpSpPr bwMode="auto">
          <a:xfrm>
            <a:off x="439738" y="1071563"/>
            <a:ext cx="2139950" cy="989012"/>
            <a:chOff x="439354" y="1071546"/>
            <a:chExt cx="2140519" cy="989622"/>
          </a:xfrm>
        </p:grpSpPr>
        <p:pic>
          <p:nvPicPr>
            <p:cNvPr id="72715" name="그림 42" descr="찢어진동그라미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9354" y="1071546"/>
              <a:ext cx="2140519" cy="989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6" name="TextBox 6"/>
            <p:cNvSpPr txBox="1">
              <a:spLocks noChangeArrowheads="1"/>
            </p:cNvSpPr>
            <p:nvPr/>
          </p:nvSpPr>
          <p:spPr bwMode="auto">
            <a:xfrm>
              <a:off x="563094" y="1132226"/>
              <a:ext cx="17859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2400">
                  <a:solidFill>
                    <a:schemeClr val="bg1"/>
                  </a:solidFill>
                  <a:latin typeface="HY바다M" pitchFamily="18" charset="-127"/>
                  <a:ea typeface="HY바다M" pitchFamily="18" charset="-127"/>
                </a:rPr>
                <a:t>이미지</a:t>
              </a:r>
              <a:endParaRPr lang="en-US" altLang="ko-KR" sz="2400">
                <a:solidFill>
                  <a:schemeClr val="bg1"/>
                </a:solidFill>
                <a:latin typeface="HY바다M" pitchFamily="18" charset="-127"/>
                <a:ea typeface="HY바다M" pitchFamily="18" charset="-127"/>
              </a:endParaRPr>
            </a:p>
            <a:p>
              <a:pPr algn="ctr"/>
              <a:r>
                <a:rPr lang="en-US" altLang="ko-KR" sz="2400">
                  <a:solidFill>
                    <a:schemeClr val="bg1"/>
                  </a:solidFill>
                  <a:latin typeface="HY바다M" pitchFamily="18" charset="-127"/>
                  <a:ea typeface="HY바다M" pitchFamily="18" charset="-127"/>
                </a:rPr>
                <a:t>(image)</a:t>
              </a:r>
            </a:p>
          </p:txBody>
        </p:sp>
      </p:grpSp>
      <p:sp>
        <p:nvSpPr>
          <p:cNvPr id="72708" name="TextBox 7"/>
          <p:cNvSpPr txBox="1">
            <a:spLocks noChangeArrowheads="1"/>
          </p:cNvSpPr>
          <p:nvPr/>
        </p:nvSpPr>
        <p:spPr bwMode="auto">
          <a:xfrm>
            <a:off x="2786063" y="1231900"/>
            <a:ext cx="5214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/>
            <a:r>
              <a:rPr lang="ko-KR" altLang="en-US" sz="2000">
                <a:solidFill>
                  <a:schemeClr val="accent2"/>
                </a:solidFill>
                <a:latin typeface="HY바다M" pitchFamily="18" charset="-127"/>
                <a:ea typeface="HY바다M" pitchFamily="18" charset="-127"/>
              </a:rPr>
              <a:t>작품 속에 구체적으로 존재하면서 작품의 미적 가치를 구현하는 중요한 요소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2786050" y="1285860"/>
            <a:ext cx="255588" cy="193675"/>
            <a:chOff x="2710" y="2156"/>
            <a:chExt cx="184" cy="135"/>
          </a:xfrm>
          <a:solidFill>
            <a:schemeClr val="accent2"/>
          </a:solidFill>
        </p:grpSpPr>
        <p:grpSp>
          <p:nvGrpSpPr>
            <p:cNvPr id="4" name="Group 60"/>
            <p:cNvGrpSpPr>
              <a:grpSpLocks/>
            </p:cNvGrpSpPr>
            <p:nvPr/>
          </p:nvGrpSpPr>
          <p:grpSpPr bwMode="auto">
            <a:xfrm>
              <a:off x="2801" y="2177"/>
              <a:ext cx="93" cy="114"/>
              <a:chOff x="1260" y="3905"/>
              <a:chExt cx="91" cy="115"/>
            </a:xfrm>
            <a:grpFill/>
          </p:grpSpPr>
          <p:sp>
            <p:nvSpPr>
              <p:cNvPr id="14" name="Oval 61"/>
              <p:cNvSpPr>
                <a:spLocks noChangeArrowheads="1"/>
              </p:cNvSpPr>
              <p:nvPr/>
            </p:nvSpPr>
            <p:spPr bwMode="auto">
              <a:xfrm>
                <a:off x="1260" y="3929"/>
                <a:ext cx="91" cy="91"/>
              </a:xfrm>
              <a:prstGeom prst="ellipse">
                <a:avLst/>
              </a:prstGeom>
              <a:grpFill/>
              <a:ln w="9525" algn="ctr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5" name="Freeform 62"/>
              <p:cNvSpPr>
                <a:spLocks/>
              </p:cNvSpPr>
              <p:nvPr/>
            </p:nvSpPr>
            <p:spPr bwMode="auto">
              <a:xfrm>
                <a:off x="1288" y="3905"/>
                <a:ext cx="46" cy="45"/>
              </a:xfrm>
              <a:custGeom>
                <a:avLst/>
                <a:gdLst>
                  <a:gd name="T0" fmla="*/ 0 w 46"/>
                  <a:gd name="T1" fmla="*/ 45 h 45"/>
                  <a:gd name="T2" fmla="*/ 46 w 46"/>
                  <a:gd name="T3" fmla="*/ 0 h 45"/>
                  <a:gd name="T4" fmla="*/ 0 w 46"/>
                  <a:gd name="T5" fmla="*/ 45 h 45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5"/>
                  <a:gd name="T11" fmla="*/ 46 w 46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5">
                    <a:moveTo>
                      <a:pt x="0" y="45"/>
                    </a:moveTo>
                    <a:lnTo>
                      <a:pt x="46" y="0"/>
                    </a:lnTo>
                    <a:lnTo>
                      <a:pt x="0" y="45"/>
                    </a:lnTo>
                    <a:close/>
                  </a:path>
                </a:pathLst>
              </a:custGeom>
              <a:grp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2710" y="2156"/>
              <a:ext cx="93" cy="114"/>
              <a:chOff x="1260" y="3905"/>
              <a:chExt cx="91" cy="115"/>
            </a:xfrm>
            <a:grpFill/>
          </p:grpSpPr>
          <p:sp>
            <p:nvSpPr>
              <p:cNvPr id="12" name="Oval 64"/>
              <p:cNvSpPr>
                <a:spLocks noChangeArrowheads="1"/>
              </p:cNvSpPr>
              <p:nvPr/>
            </p:nvSpPr>
            <p:spPr bwMode="auto">
              <a:xfrm>
                <a:off x="1260" y="3929"/>
                <a:ext cx="91" cy="91"/>
              </a:xfrm>
              <a:prstGeom prst="ellipse">
                <a:avLst/>
              </a:prstGeom>
              <a:grpFill/>
              <a:ln w="9525" algn="ctr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" name="Freeform 65"/>
              <p:cNvSpPr>
                <a:spLocks/>
              </p:cNvSpPr>
              <p:nvPr/>
            </p:nvSpPr>
            <p:spPr bwMode="auto">
              <a:xfrm>
                <a:off x="1288" y="3905"/>
                <a:ext cx="46" cy="45"/>
              </a:xfrm>
              <a:custGeom>
                <a:avLst/>
                <a:gdLst>
                  <a:gd name="T0" fmla="*/ 0 w 46"/>
                  <a:gd name="T1" fmla="*/ 45 h 45"/>
                  <a:gd name="T2" fmla="*/ 46 w 46"/>
                  <a:gd name="T3" fmla="*/ 0 h 45"/>
                  <a:gd name="T4" fmla="*/ 0 w 46"/>
                  <a:gd name="T5" fmla="*/ 45 h 45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5"/>
                  <a:gd name="T11" fmla="*/ 46 w 46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5">
                    <a:moveTo>
                      <a:pt x="0" y="45"/>
                    </a:moveTo>
                    <a:lnTo>
                      <a:pt x="46" y="0"/>
                    </a:lnTo>
                    <a:lnTo>
                      <a:pt x="0" y="45"/>
                    </a:lnTo>
                    <a:close/>
                  </a:path>
                </a:pathLst>
              </a:custGeom>
              <a:grp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7389834" y="1714488"/>
            <a:ext cx="254000" cy="165100"/>
            <a:chOff x="3844" y="2608"/>
            <a:chExt cx="184" cy="115"/>
          </a:xfrm>
          <a:solidFill>
            <a:schemeClr val="accent2"/>
          </a:solidFill>
        </p:grpSpPr>
        <p:sp>
          <p:nvSpPr>
            <p:cNvPr id="17" name="Oval 69"/>
            <p:cNvSpPr>
              <a:spLocks noChangeArrowheads="1"/>
            </p:cNvSpPr>
            <p:nvPr/>
          </p:nvSpPr>
          <p:spPr bwMode="auto">
            <a:xfrm>
              <a:off x="3935" y="2608"/>
              <a:ext cx="93" cy="90"/>
            </a:xfrm>
            <a:prstGeom prst="ellipse">
              <a:avLst/>
            </a:prstGeom>
            <a:grpFill/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8" name="Freeform 70"/>
            <p:cNvSpPr>
              <a:spLocks/>
            </p:cNvSpPr>
            <p:nvPr/>
          </p:nvSpPr>
          <p:spPr bwMode="auto">
            <a:xfrm>
              <a:off x="3964" y="2678"/>
              <a:ext cx="47" cy="45"/>
            </a:xfrm>
            <a:custGeom>
              <a:avLst/>
              <a:gdLst>
                <a:gd name="T0" fmla="*/ 0 w 46"/>
                <a:gd name="T1" fmla="*/ 45 h 45"/>
                <a:gd name="T2" fmla="*/ 123 w 46"/>
                <a:gd name="T3" fmla="*/ 0 h 45"/>
                <a:gd name="T4" fmla="*/ 0 w 46"/>
                <a:gd name="T5" fmla="*/ 45 h 45"/>
                <a:gd name="T6" fmla="*/ 0 60000 65536"/>
                <a:gd name="T7" fmla="*/ 0 60000 65536"/>
                <a:gd name="T8" fmla="*/ 0 60000 65536"/>
                <a:gd name="T9" fmla="*/ 0 w 46"/>
                <a:gd name="T10" fmla="*/ 0 h 45"/>
                <a:gd name="T11" fmla="*/ 46 w 46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5">
                  <a:moveTo>
                    <a:pt x="0" y="45"/>
                  </a:move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9" name="Oval 71"/>
            <p:cNvSpPr>
              <a:spLocks noChangeArrowheads="1"/>
            </p:cNvSpPr>
            <p:nvPr/>
          </p:nvSpPr>
          <p:spPr bwMode="auto">
            <a:xfrm>
              <a:off x="3844" y="2608"/>
              <a:ext cx="93" cy="90"/>
            </a:xfrm>
            <a:prstGeom prst="ellipse">
              <a:avLst/>
            </a:prstGeom>
            <a:grpFill/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0" name="Freeform 72"/>
            <p:cNvSpPr>
              <a:spLocks/>
            </p:cNvSpPr>
            <p:nvPr/>
          </p:nvSpPr>
          <p:spPr bwMode="auto">
            <a:xfrm>
              <a:off x="3872" y="2678"/>
              <a:ext cx="47" cy="45"/>
            </a:xfrm>
            <a:custGeom>
              <a:avLst/>
              <a:gdLst>
                <a:gd name="T0" fmla="*/ 0 w 46"/>
                <a:gd name="T1" fmla="*/ 45 h 45"/>
                <a:gd name="T2" fmla="*/ 123 w 46"/>
                <a:gd name="T3" fmla="*/ 0 h 45"/>
                <a:gd name="T4" fmla="*/ 0 w 46"/>
                <a:gd name="T5" fmla="*/ 45 h 45"/>
                <a:gd name="T6" fmla="*/ 0 60000 65536"/>
                <a:gd name="T7" fmla="*/ 0 60000 65536"/>
                <a:gd name="T8" fmla="*/ 0 60000 65536"/>
                <a:gd name="T9" fmla="*/ 0 w 46"/>
                <a:gd name="T10" fmla="*/ 0 h 45"/>
                <a:gd name="T11" fmla="*/ 46 w 46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5">
                  <a:moveTo>
                    <a:pt x="0" y="45"/>
                  </a:move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</p:grpSp>
      <p:pic>
        <p:nvPicPr>
          <p:cNvPr id="72711" name="Picture 2" descr="C:\Users\전민정\AppData\Local\Microsoft\Windows\Temporary Internet Files\Content.IE5\SYGZ7C8G\MCj041637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270125"/>
            <a:ext cx="2500313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TextBox 22"/>
          <p:cNvSpPr txBox="1">
            <a:spLocks noChangeArrowheads="1"/>
          </p:cNvSpPr>
          <p:nvPr/>
        </p:nvSpPr>
        <p:spPr bwMode="auto">
          <a:xfrm>
            <a:off x="2500313" y="2876550"/>
            <a:ext cx="6000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00FF"/>
              </a:buClr>
              <a:buSzPct val="120000"/>
              <a:buFont typeface="Wingdings" pitchFamily="2" charset="2"/>
              <a:buChar char="§"/>
            </a:pPr>
            <a:r>
              <a:rPr lang="ko-KR" altLang="en-US" sz="1600"/>
              <a:t> 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시를 분석할 때 가장 중요한 것은</a:t>
            </a:r>
            <a:r>
              <a:rPr lang="en-US" altLang="ko-KR" sz="160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이미지 구조를 파악하는 일</a:t>
            </a:r>
          </a:p>
        </p:txBody>
      </p:sp>
      <p:sp>
        <p:nvSpPr>
          <p:cNvPr id="72713" name="TextBox 23"/>
          <p:cNvSpPr txBox="1">
            <a:spLocks noChangeArrowheads="1"/>
          </p:cNvSpPr>
          <p:nvPr/>
        </p:nvSpPr>
        <p:spPr bwMode="auto">
          <a:xfrm>
            <a:off x="2973388" y="3630613"/>
            <a:ext cx="5313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00FF"/>
              </a:buClr>
              <a:buSzPct val="120000"/>
              <a:buFont typeface="Wingdings" pitchFamily="2" charset="2"/>
              <a:buChar char="§"/>
            </a:pPr>
            <a:r>
              <a:rPr lang="ko-KR" altLang="en-US" sz="1600"/>
              <a:t> 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이미지는 단순히 어떤 사물을 </a:t>
            </a:r>
            <a:r>
              <a:rPr lang="ko-KR" altLang="en-US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묘사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하거나 </a:t>
            </a:r>
            <a:endParaRPr lang="en-US" altLang="ko-KR" sz="1600">
              <a:latin typeface="HY나무B" pitchFamily="18" charset="-127"/>
              <a:ea typeface="HY나무B" pitchFamily="18" charset="-127"/>
            </a:endParaRPr>
          </a:p>
          <a:p>
            <a:pPr>
              <a:buClr>
                <a:srgbClr val="6600FF"/>
              </a:buClr>
              <a:buSzPct val="120000"/>
            </a:pPr>
            <a:r>
              <a:rPr lang="en-US" altLang="ko-KR" sz="1600">
                <a:latin typeface="HY나무B" pitchFamily="18" charset="-127"/>
                <a:ea typeface="HY나무B" pitchFamily="18" charset="-127"/>
              </a:rPr>
              <a:t>           </a:t>
            </a:r>
            <a:r>
              <a:rPr lang="ko-KR" altLang="en-US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반영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하기 위한 </a:t>
            </a:r>
            <a:r>
              <a:rPr lang="ko-KR" altLang="en-US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목적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으로 </a:t>
            </a:r>
            <a:r>
              <a:rPr lang="ko-KR" altLang="en-US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사용되지 않는다</a:t>
            </a:r>
            <a:r>
              <a:rPr lang="en-US" altLang="ko-KR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!</a:t>
            </a:r>
            <a:endParaRPr lang="ko-KR" altLang="en-US" sz="1600">
              <a:solidFill>
                <a:srgbClr val="C00000"/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72714" name="TextBox 24"/>
          <p:cNvSpPr txBox="1">
            <a:spLocks noChangeArrowheads="1"/>
          </p:cNvSpPr>
          <p:nvPr/>
        </p:nvSpPr>
        <p:spPr bwMode="auto">
          <a:xfrm>
            <a:off x="3286125" y="4630738"/>
            <a:ext cx="514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00FF"/>
              </a:buClr>
              <a:buSzPct val="120000"/>
              <a:buFont typeface="Wingdings" pitchFamily="2" charset="2"/>
              <a:buChar char="§"/>
            </a:pPr>
            <a:r>
              <a:rPr lang="ko-KR" altLang="en-US" sz="1600"/>
              <a:t> 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이미지는 상상력을 통한 </a:t>
            </a:r>
            <a:endParaRPr lang="en-US" altLang="ko-KR" sz="1600">
              <a:latin typeface="HY나무B" pitchFamily="18" charset="-127"/>
              <a:ea typeface="HY나무B" pitchFamily="18" charset="-127"/>
            </a:endParaRPr>
          </a:p>
          <a:p>
            <a:pPr>
              <a:buClr>
                <a:srgbClr val="6600FF"/>
              </a:buClr>
              <a:buSzPct val="120000"/>
            </a:pPr>
            <a:r>
              <a:rPr lang="en-US" altLang="ko-KR" sz="1600">
                <a:latin typeface="HY나무B" pitchFamily="18" charset="-127"/>
                <a:ea typeface="HY나무B" pitchFamily="18" charset="-127"/>
              </a:rPr>
              <a:t>                 </a:t>
            </a:r>
            <a:r>
              <a:rPr lang="ko-KR" altLang="en-US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시적 사고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와 </a:t>
            </a:r>
            <a:r>
              <a:rPr lang="ko-KR" altLang="en-US" sz="160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인식의 문제</a:t>
            </a:r>
            <a:r>
              <a:rPr lang="ko-KR" altLang="en-US" sz="1600">
                <a:latin typeface="HY나무B" pitchFamily="18" charset="-127"/>
                <a:ea typeface="HY나무B" pitchFamily="18" charset="-127"/>
              </a:rPr>
              <a:t>와 결부되는 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(3) </a:t>
            </a:r>
            <a:r>
              <a:rPr lang="ko-KR" altLang="en-US" sz="1100" b="1"/>
              <a:t>상징적 이미지</a:t>
            </a:r>
          </a:p>
        </p:txBody>
      </p:sp>
      <p:pic>
        <p:nvPicPr>
          <p:cNvPr id="9113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214438"/>
            <a:ext cx="2092325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5613" y="1993900"/>
            <a:ext cx="2339975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상징적 이미지</a:t>
            </a:r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  <a:latin typeface="HY나무B" pitchFamily="18" charset="-127"/>
                <a:ea typeface="HY나무B" pitchFamily="18" charset="-127"/>
              </a:rPr>
              <a:t>(symbolic image)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91141" name="TextBox 9"/>
          <p:cNvSpPr txBox="1">
            <a:spLocks noChangeArrowheads="1"/>
          </p:cNvSpPr>
          <p:nvPr/>
        </p:nvSpPr>
        <p:spPr bwMode="auto">
          <a:xfrm>
            <a:off x="735013" y="5548313"/>
            <a:ext cx="76438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>
              <a:lnSpc>
                <a:spcPct val="9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종족이나 인류의 기억은 상징적 이미지로 무의식적이고 반복적으로 우리의 기억 속에 계승되어 왔기 때문에</a:t>
            </a:r>
            <a:endParaRPr lang="en-US" altLang="ko-KR" sz="2000">
              <a:latin typeface="HY강B" pitchFamily="18" charset="-127"/>
              <a:ea typeface="HY강B" pitchFamily="18" charset="-127"/>
            </a:endParaRPr>
          </a:p>
          <a:p>
            <a:pPr algn="ctr" latinLnBrk="0">
              <a:lnSpc>
                <a:spcPct val="90000"/>
              </a:lnSpc>
            </a:pPr>
            <a:r>
              <a:rPr lang="ko-KR" altLang="en-US" sz="200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상징적 이미지는 뿌리가 깊고 집단적이며 원형적이다</a:t>
            </a:r>
            <a:r>
              <a:rPr lang="en-US" altLang="ko-KR" sz="200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ko-KR" altLang="en-US">
              <a:solidFill>
                <a:schemeClr val="accent2"/>
              </a:solidFill>
            </a:endParaRPr>
          </a:p>
        </p:txBody>
      </p:sp>
      <p:sp>
        <p:nvSpPr>
          <p:cNvPr id="11" name="직사각형 12"/>
          <p:cNvSpPr>
            <a:spLocks noChangeArrowheads="1"/>
          </p:cNvSpPr>
          <p:nvPr/>
        </p:nvSpPr>
        <p:spPr bwMode="auto">
          <a:xfrm>
            <a:off x="3071813" y="2928938"/>
            <a:ext cx="5429250" cy="2416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ko-KR" sz="1600" dirty="0"/>
          </a:p>
          <a:p>
            <a:pPr>
              <a:defRPr/>
            </a:pPr>
            <a:endParaRPr lang="en-US" altLang="ko-KR" sz="1600" dirty="0"/>
          </a:p>
          <a:p>
            <a:pPr>
              <a:defRPr/>
            </a:pPr>
            <a:endParaRPr lang="en-US" altLang="ko-KR" sz="1600" dirty="0"/>
          </a:p>
          <a:p>
            <a:pPr>
              <a:defRPr/>
            </a:pPr>
            <a:endParaRPr lang="en-US" altLang="ko-KR" sz="900" dirty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/>
          </a:p>
          <a:p>
            <a:pPr>
              <a:buFont typeface="Arial" charset="0"/>
              <a:buChar char="•"/>
              <a:defRPr/>
            </a:pPr>
            <a:endParaRPr lang="en-US" altLang="ko-KR" dirty="0"/>
          </a:p>
          <a:p>
            <a:pPr algn="ctr">
              <a:defRPr/>
            </a:pPr>
            <a:r>
              <a:rPr lang="ko-KR" altLang="en-US" sz="2000" b="1" dirty="0"/>
              <a:t>시의 문맥에서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반복과 회귀를 거듭</a:t>
            </a:r>
            <a:r>
              <a:rPr lang="ko-KR" altLang="en-US" sz="2000" b="1" dirty="0"/>
              <a:t>하는 중에 </a:t>
            </a:r>
            <a:endParaRPr lang="en-US" altLang="ko-KR" sz="2000" b="1" dirty="0"/>
          </a:p>
          <a:p>
            <a:pPr algn="ctr">
              <a:defRPr/>
            </a:pP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은폐된 관념</a:t>
            </a:r>
            <a:r>
              <a:rPr lang="ko-KR" altLang="en-US" sz="2000" b="1" dirty="0"/>
              <a:t>을 노출</a:t>
            </a:r>
            <a:r>
              <a:rPr lang="ko-KR" altLang="en-US" dirty="0"/>
              <a:t>  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071813" y="1214438"/>
            <a:ext cx="5643562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20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상징은 암시적이고 다의적</a:t>
            </a:r>
            <a:endParaRPr lang="ko-KR" altLang="en-US" sz="2000" dirty="0">
              <a:solidFill>
                <a:schemeClr val="accent2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63" y="3643313"/>
            <a:ext cx="2071687" cy="70802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/>
              <a:t>원관념</a:t>
            </a:r>
            <a:endParaRPr lang="en-US" altLang="ko-KR" sz="2000" b="1" dirty="0"/>
          </a:p>
          <a:p>
            <a:pPr algn="ctr">
              <a:defRPr/>
            </a:pPr>
            <a:r>
              <a:rPr lang="en-US" altLang="ko-KR" sz="2000" b="1" dirty="0"/>
              <a:t>(</a:t>
            </a:r>
            <a:r>
              <a:rPr lang="ko-KR" altLang="en-US" sz="2000" b="1" dirty="0"/>
              <a:t>本意</a:t>
            </a:r>
            <a:r>
              <a:rPr lang="en-US" altLang="ko-KR" sz="2000" b="1" dirty="0"/>
              <a:t>,tenor)</a:t>
            </a:r>
            <a:endParaRPr lang="ko-KR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69000" y="3638550"/>
            <a:ext cx="2071688" cy="70802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/>
              <a:t>보조관념</a:t>
            </a:r>
            <a:endParaRPr lang="en-US" altLang="ko-KR" sz="2000" b="1" dirty="0"/>
          </a:p>
          <a:p>
            <a:pPr algn="ctr">
              <a:defRPr/>
            </a:pPr>
            <a:r>
              <a:rPr lang="en-US" altLang="ko-KR" sz="2000" b="1" dirty="0"/>
              <a:t>(</a:t>
            </a:r>
            <a:r>
              <a:rPr lang="ko-KR" altLang="en-US" sz="2000" b="1" dirty="0"/>
              <a:t>喩意</a:t>
            </a:r>
            <a:r>
              <a:rPr lang="en-US" altLang="ko-KR" sz="2000" b="1" dirty="0"/>
              <a:t>, vehicle)</a:t>
            </a:r>
            <a:endParaRPr lang="ko-KR" altLang="en-US" sz="2000" b="1" dirty="0"/>
          </a:p>
        </p:txBody>
      </p:sp>
      <p:sp>
        <p:nvSpPr>
          <p:cNvPr id="91146" name="직사각형 12"/>
          <p:cNvSpPr>
            <a:spLocks noChangeArrowheads="1"/>
          </p:cNvSpPr>
          <p:nvPr/>
        </p:nvSpPr>
        <p:spPr bwMode="auto">
          <a:xfrm>
            <a:off x="3071813" y="2143125"/>
            <a:ext cx="5429250" cy="738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sz="400" b="1"/>
          </a:p>
          <a:p>
            <a:pPr latinLnBrk="0"/>
            <a:r>
              <a:rPr lang="ko-KR" altLang="en-US" b="1"/>
              <a:t>⇒ 상징을 바탕으로 한 </a:t>
            </a:r>
            <a:endParaRPr lang="en-US" altLang="ko-KR" b="1"/>
          </a:p>
          <a:p>
            <a:pPr latinLnBrk="0"/>
            <a:r>
              <a:rPr lang="en-US" altLang="ko-KR" b="1"/>
              <a:t>    </a:t>
            </a:r>
            <a:r>
              <a:rPr lang="ko-KR" altLang="en-US" b="1"/>
              <a:t>관념적 이미지의 도출과 관계 깊음</a:t>
            </a:r>
            <a:endParaRPr lang="ko-KR" altLang="en-US" sz="1000" b="1"/>
          </a:p>
          <a:p>
            <a:endParaRPr lang="ko-KR" altLang="en-US" sz="100" b="1"/>
          </a:p>
        </p:txBody>
      </p:sp>
      <p:sp>
        <p:nvSpPr>
          <p:cNvPr id="91147" name="TextBox 16"/>
          <p:cNvSpPr txBox="1">
            <a:spLocks noChangeArrowheads="1"/>
          </p:cNvSpPr>
          <p:nvPr/>
        </p:nvSpPr>
        <p:spPr bwMode="auto">
          <a:xfrm>
            <a:off x="5286375" y="31496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>
                <a:solidFill>
                  <a:schemeClr val="accent2"/>
                </a:solidFill>
              </a:rPr>
              <a:t>큰 </a:t>
            </a:r>
            <a:r>
              <a:rPr lang="ko-KR" altLang="en-US" b="1" u="sng">
                <a:solidFill>
                  <a:srgbClr val="C00000"/>
                </a:solidFill>
              </a:rPr>
              <a:t>강물</a:t>
            </a:r>
            <a:r>
              <a:rPr lang="ko-KR" altLang="en-US">
                <a:solidFill>
                  <a:schemeClr val="accent2"/>
                </a:solidFill>
              </a:rPr>
              <a:t>이 비로소 길을 열었다</a:t>
            </a:r>
          </a:p>
        </p:txBody>
      </p:sp>
      <p:pic>
        <p:nvPicPr>
          <p:cNvPr id="91148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554196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9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5904">
            <a:off x="685800" y="5705475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25" y="4786313"/>
            <a:ext cx="6072188" cy="757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ko-KR" altLang="en-US" sz="2400" dirty="0">
                <a:latin typeface="HY산B" pitchFamily="18" charset="-127"/>
                <a:ea typeface="HY산B" pitchFamily="18" charset="-127"/>
              </a:rPr>
              <a:t>이미지 자체가 바로 </a:t>
            </a:r>
            <a:endParaRPr lang="en-US" altLang="ko-KR" sz="2400" dirty="0">
              <a:latin typeface="HY산B" pitchFamily="18" charset="-127"/>
              <a:ea typeface="HY산B" pitchFamily="18" charset="-127"/>
            </a:endParaRPr>
          </a:p>
          <a:p>
            <a:pPr marL="609600" indent="-609600" algn="ctr">
              <a:lnSpc>
                <a:spcPct val="90000"/>
              </a:lnSpc>
              <a:defRPr/>
            </a:pPr>
            <a:r>
              <a:rPr lang="ko-KR" altLang="en-US" sz="2400" b="1" dirty="0">
                <a:solidFill>
                  <a:schemeClr val="accent6"/>
                </a:solidFill>
                <a:latin typeface="HY산B" pitchFamily="18" charset="-127"/>
                <a:ea typeface="HY산B" pitchFamily="18" charset="-127"/>
              </a:rPr>
              <a:t>감각체험의 구체적 재현</a:t>
            </a:r>
            <a:r>
              <a:rPr lang="ko-KR" altLang="en-US" sz="2400" dirty="0">
                <a:latin typeface="HY산B" pitchFamily="18" charset="-127"/>
                <a:ea typeface="HY산B" pitchFamily="18" charset="-127"/>
              </a:rPr>
              <a:t>임을 전제 한 것</a:t>
            </a:r>
          </a:p>
        </p:txBody>
      </p:sp>
      <p:pic>
        <p:nvPicPr>
          <p:cNvPr id="73731" name="Picture 4" descr="C:\Users\전민정\AppData\Local\Microsoft\Windows\Temporary Internet Files\Content.IE5\OYXQSQ17\MCj043711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644650"/>
            <a:ext cx="29321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이미지의 개념</a:t>
            </a:r>
          </a:p>
        </p:txBody>
      </p:sp>
      <p:sp>
        <p:nvSpPr>
          <p:cNvPr id="7" name="타원형 설명선 6"/>
          <p:cNvSpPr/>
          <p:nvPr/>
        </p:nvSpPr>
        <p:spPr>
          <a:xfrm>
            <a:off x="714375" y="1287463"/>
            <a:ext cx="2714625" cy="1071562"/>
          </a:xfrm>
          <a:prstGeom prst="wedgeEllipseCallout">
            <a:avLst>
              <a:gd name="adj1" fmla="val 44105"/>
              <a:gd name="adj2" fmla="val 45336"/>
            </a:avLst>
          </a:prstGeom>
          <a:solidFill>
            <a:srgbClr val="FFFFFF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이미지는 </a:t>
            </a:r>
            <a:endParaRPr lang="en-US" altLang="ko-KR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1400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심리적 그림</a:t>
            </a:r>
            <a:endParaRPr lang="en-US" altLang="ko-KR" sz="14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en-US" altLang="ko-KR" sz="1400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(mental picture)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</a:t>
            </a:r>
            <a:endParaRPr lang="en-US" altLang="ko-KR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아니야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!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00375" y="3644900"/>
            <a:ext cx="2928938" cy="285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600" dirty="0" err="1"/>
              <a:t>브룩스와</a:t>
            </a:r>
            <a:r>
              <a:rPr lang="ko-KR" altLang="en-US" sz="1600" dirty="0"/>
              <a:t> </a:t>
            </a:r>
            <a:r>
              <a:rPr lang="ko-KR" altLang="en-US" sz="1600" dirty="0" err="1"/>
              <a:t>워렌</a:t>
            </a:r>
            <a:endParaRPr lang="ko-KR" altLang="en-US" sz="1600" dirty="0"/>
          </a:p>
        </p:txBody>
      </p:sp>
      <p:sp>
        <p:nvSpPr>
          <p:cNvPr id="9" name="타원형 설명선 8"/>
          <p:cNvSpPr/>
          <p:nvPr/>
        </p:nvSpPr>
        <p:spPr>
          <a:xfrm>
            <a:off x="5578475" y="1287463"/>
            <a:ext cx="2714625" cy="1071562"/>
          </a:xfrm>
          <a:prstGeom prst="wedgeEllipseCallout">
            <a:avLst>
              <a:gd name="adj1" fmla="val -49814"/>
              <a:gd name="adj2" fmla="val 42324"/>
            </a:avLst>
          </a:prstGeom>
          <a:solidFill>
            <a:srgbClr val="FFFFFF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맞아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!</a:t>
            </a:r>
          </a:p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그래서 오히려 </a:t>
            </a:r>
            <a:r>
              <a:rPr lang="ko-KR" altLang="en-US" sz="1400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감각에 호소해야만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하지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!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3736" name="그림 66" descr="화살표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7425" y="3757613"/>
            <a:ext cx="43973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그림 42" descr="찢어진동그라미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738" y="1071563"/>
            <a:ext cx="213995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TextBox 2"/>
          <p:cNvSpPr txBox="1">
            <a:spLocks noChangeArrowheads="1"/>
          </p:cNvSpPr>
          <p:nvPr/>
        </p:nvSpPr>
        <p:spPr bwMode="auto">
          <a:xfrm>
            <a:off x="584200" y="1117600"/>
            <a:ext cx="1785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400">
                <a:solidFill>
                  <a:schemeClr val="bg1"/>
                </a:solidFill>
                <a:latin typeface="HY바다M" pitchFamily="18" charset="-127"/>
                <a:ea typeface="HY바다M" pitchFamily="18" charset="-127"/>
              </a:rPr>
              <a:t>이미저리</a:t>
            </a:r>
            <a:r>
              <a:rPr lang="en-US" altLang="ko-KR" sz="2400">
                <a:solidFill>
                  <a:schemeClr val="bg1"/>
                </a:solidFill>
                <a:latin typeface="HY바다M" pitchFamily="18" charset="-127"/>
                <a:ea typeface="HY바다M" pitchFamily="18" charset="-127"/>
              </a:rPr>
              <a:t>(imagery)</a:t>
            </a:r>
            <a:endParaRPr lang="ko-KR" altLang="en-US" sz="2400">
              <a:solidFill>
                <a:schemeClr val="bg1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4756" name="TextBox 3"/>
          <p:cNvSpPr txBox="1">
            <a:spLocks noChangeArrowheads="1"/>
          </p:cNvSpPr>
          <p:nvPr/>
        </p:nvSpPr>
        <p:spPr bwMode="auto">
          <a:xfrm>
            <a:off x="3186113" y="1231900"/>
            <a:ext cx="39893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/>
            <a:r>
              <a:rPr lang="ko-KR" altLang="en-US" sz="2000">
                <a:solidFill>
                  <a:schemeClr val="accent2"/>
                </a:solidFill>
                <a:latin typeface="HY바다M" pitchFamily="18" charset="-127"/>
                <a:ea typeface="HY바다M" pitchFamily="18" charset="-127"/>
              </a:rPr>
              <a:t>감각체험이 종합되고 집중되면서 </a:t>
            </a:r>
            <a:endParaRPr lang="en-US" altLang="ko-KR" sz="2000">
              <a:solidFill>
                <a:schemeClr val="accent2"/>
              </a:solidFill>
              <a:latin typeface="HY바다M" pitchFamily="18" charset="-127"/>
              <a:ea typeface="HY바다M" pitchFamily="18" charset="-127"/>
            </a:endParaRPr>
          </a:p>
          <a:p>
            <a:pPr algn="ctr" latinLnBrk="0"/>
            <a:r>
              <a:rPr lang="ko-KR" altLang="en-US" sz="2000">
                <a:solidFill>
                  <a:schemeClr val="accent2"/>
                </a:solidFill>
                <a:latin typeface="HY바다M" pitchFamily="18" charset="-127"/>
                <a:ea typeface="HY바다M" pitchFamily="18" charset="-127"/>
              </a:rPr>
              <a:t>이미지의 복합군이 형성되는 것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960678" y="1285860"/>
            <a:ext cx="255588" cy="193675"/>
            <a:chOff x="2710" y="2156"/>
            <a:chExt cx="184" cy="135"/>
          </a:xfrm>
          <a:solidFill>
            <a:schemeClr val="accent2"/>
          </a:solidFill>
        </p:grpSpPr>
        <p:grpSp>
          <p:nvGrpSpPr>
            <p:cNvPr id="3" name="Group 60"/>
            <p:cNvGrpSpPr>
              <a:grpSpLocks/>
            </p:cNvGrpSpPr>
            <p:nvPr/>
          </p:nvGrpSpPr>
          <p:grpSpPr bwMode="auto">
            <a:xfrm>
              <a:off x="2801" y="2177"/>
              <a:ext cx="93" cy="114"/>
              <a:chOff x="1260" y="3905"/>
              <a:chExt cx="91" cy="115"/>
            </a:xfrm>
            <a:grpFill/>
          </p:grpSpPr>
          <p:sp>
            <p:nvSpPr>
              <p:cNvPr id="10" name="Oval 61"/>
              <p:cNvSpPr>
                <a:spLocks noChangeArrowheads="1"/>
              </p:cNvSpPr>
              <p:nvPr/>
            </p:nvSpPr>
            <p:spPr bwMode="auto">
              <a:xfrm>
                <a:off x="1260" y="3929"/>
                <a:ext cx="91" cy="91"/>
              </a:xfrm>
              <a:prstGeom prst="ellipse">
                <a:avLst/>
              </a:prstGeom>
              <a:grpFill/>
              <a:ln w="9525" algn="ctr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1" name="Freeform 62"/>
              <p:cNvSpPr>
                <a:spLocks/>
              </p:cNvSpPr>
              <p:nvPr/>
            </p:nvSpPr>
            <p:spPr bwMode="auto">
              <a:xfrm>
                <a:off x="1288" y="3905"/>
                <a:ext cx="46" cy="45"/>
              </a:xfrm>
              <a:custGeom>
                <a:avLst/>
                <a:gdLst>
                  <a:gd name="T0" fmla="*/ 0 w 46"/>
                  <a:gd name="T1" fmla="*/ 45 h 45"/>
                  <a:gd name="T2" fmla="*/ 46 w 46"/>
                  <a:gd name="T3" fmla="*/ 0 h 45"/>
                  <a:gd name="T4" fmla="*/ 0 w 46"/>
                  <a:gd name="T5" fmla="*/ 45 h 45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5"/>
                  <a:gd name="T11" fmla="*/ 46 w 46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5">
                    <a:moveTo>
                      <a:pt x="0" y="45"/>
                    </a:moveTo>
                    <a:lnTo>
                      <a:pt x="46" y="0"/>
                    </a:lnTo>
                    <a:lnTo>
                      <a:pt x="0" y="45"/>
                    </a:lnTo>
                    <a:close/>
                  </a:path>
                </a:pathLst>
              </a:custGeom>
              <a:grp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</p:grp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2710" y="2156"/>
              <a:ext cx="93" cy="114"/>
              <a:chOff x="1260" y="3905"/>
              <a:chExt cx="91" cy="115"/>
            </a:xfrm>
            <a:grpFill/>
          </p:grpSpPr>
          <p:sp>
            <p:nvSpPr>
              <p:cNvPr id="8" name="Oval 64"/>
              <p:cNvSpPr>
                <a:spLocks noChangeArrowheads="1"/>
              </p:cNvSpPr>
              <p:nvPr/>
            </p:nvSpPr>
            <p:spPr bwMode="auto">
              <a:xfrm>
                <a:off x="1260" y="3929"/>
                <a:ext cx="91" cy="91"/>
              </a:xfrm>
              <a:prstGeom prst="ellipse">
                <a:avLst/>
              </a:prstGeom>
              <a:grpFill/>
              <a:ln w="9525" algn="ctr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9" name="Freeform 65"/>
              <p:cNvSpPr>
                <a:spLocks/>
              </p:cNvSpPr>
              <p:nvPr/>
            </p:nvSpPr>
            <p:spPr bwMode="auto">
              <a:xfrm>
                <a:off x="1288" y="3905"/>
                <a:ext cx="46" cy="45"/>
              </a:xfrm>
              <a:custGeom>
                <a:avLst/>
                <a:gdLst>
                  <a:gd name="T0" fmla="*/ 0 w 46"/>
                  <a:gd name="T1" fmla="*/ 45 h 45"/>
                  <a:gd name="T2" fmla="*/ 46 w 46"/>
                  <a:gd name="T3" fmla="*/ 0 h 45"/>
                  <a:gd name="T4" fmla="*/ 0 w 46"/>
                  <a:gd name="T5" fmla="*/ 45 h 45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5"/>
                  <a:gd name="T11" fmla="*/ 46 w 46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5">
                    <a:moveTo>
                      <a:pt x="0" y="45"/>
                    </a:moveTo>
                    <a:lnTo>
                      <a:pt x="46" y="0"/>
                    </a:lnTo>
                    <a:lnTo>
                      <a:pt x="0" y="45"/>
                    </a:lnTo>
                    <a:close/>
                  </a:path>
                </a:pathLst>
              </a:custGeom>
              <a:grp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defRPr/>
                </a:pPr>
                <a:endParaRPr kumimoji="0" lang="ko-KR" altLang="ko-KR" sz="900"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7104082" y="1714488"/>
            <a:ext cx="254000" cy="165100"/>
            <a:chOff x="3844" y="2608"/>
            <a:chExt cx="184" cy="115"/>
          </a:xfrm>
          <a:solidFill>
            <a:schemeClr val="accent2"/>
          </a:solidFill>
        </p:grpSpPr>
        <p:sp>
          <p:nvSpPr>
            <p:cNvPr id="13" name="Oval 69"/>
            <p:cNvSpPr>
              <a:spLocks noChangeArrowheads="1"/>
            </p:cNvSpPr>
            <p:nvPr/>
          </p:nvSpPr>
          <p:spPr bwMode="auto">
            <a:xfrm>
              <a:off x="3935" y="2608"/>
              <a:ext cx="93" cy="90"/>
            </a:xfrm>
            <a:prstGeom prst="ellipse">
              <a:avLst/>
            </a:prstGeom>
            <a:grpFill/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964" y="2678"/>
              <a:ext cx="47" cy="45"/>
            </a:xfrm>
            <a:custGeom>
              <a:avLst/>
              <a:gdLst>
                <a:gd name="T0" fmla="*/ 0 w 46"/>
                <a:gd name="T1" fmla="*/ 45 h 45"/>
                <a:gd name="T2" fmla="*/ 123 w 46"/>
                <a:gd name="T3" fmla="*/ 0 h 45"/>
                <a:gd name="T4" fmla="*/ 0 w 46"/>
                <a:gd name="T5" fmla="*/ 45 h 45"/>
                <a:gd name="T6" fmla="*/ 0 60000 65536"/>
                <a:gd name="T7" fmla="*/ 0 60000 65536"/>
                <a:gd name="T8" fmla="*/ 0 60000 65536"/>
                <a:gd name="T9" fmla="*/ 0 w 46"/>
                <a:gd name="T10" fmla="*/ 0 h 45"/>
                <a:gd name="T11" fmla="*/ 46 w 46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5">
                  <a:moveTo>
                    <a:pt x="0" y="45"/>
                  </a:move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5" name="Oval 71"/>
            <p:cNvSpPr>
              <a:spLocks noChangeArrowheads="1"/>
            </p:cNvSpPr>
            <p:nvPr/>
          </p:nvSpPr>
          <p:spPr bwMode="auto">
            <a:xfrm>
              <a:off x="3844" y="2608"/>
              <a:ext cx="93" cy="90"/>
            </a:xfrm>
            <a:prstGeom prst="ellipse">
              <a:avLst/>
            </a:prstGeom>
            <a:grpFill/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872" y="2678"/>
              <a:ext cx="47" cy="45"/>
            </a:xfrm>
            <a:custGeom>
              <a:avLst/>
              <a:gdLst>
                <a:gd name="T0" fmla="*/ 0 w 46"/>
                <a:gd name="T1" fmla="*/ 45 h 45"/>
                <a:gd name="T2" fmla="*/ 123 w 46"/>
                <a:gd name="T3" fmla="*/ 0 h 45"/>
                <a:gd name="T4" fmla="*/ 0 w 46"/>
                <a:gd name="T5" fmla="*/ 45 h 45"/>
                <a:gd name="T6" fmla="*/ 0 60000 65536"/>
                <a:gd name="T7" fmla="*/ 0 60000 65536"/>
                <a:gd name="T8" fmla="*/ 0 60000 65536"/>
                <a:gd name="T9" fmla="*/ 0 w 46"/>
                <a:gd name="T10" fmla="*/ 0 h 45"/>
                <a:gd name="T11" fmla="*/ 46 w 46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5">
                  <a:moveTo>
                    <a:pt x="0" y="45"/>
                  </a:move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2857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kumimoji="0" lang="ko-KR" altLang="ko-KR" sz="900"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74759" name="TextBox 16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이미지의 개념</a:t>
            </a:r>
          </a:p>
        </p:txBody>
      </p:sp>
      <p:pic>
        <p:nvPicPr>
          <p:cNvPr id="74760" name="Picture 7" descr="C:\Users\전민정\AppData\Local\Microsoft\Windows\Temporary Internet Files\Content.IE5\1VA6N1PE\MCj04247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2733675"/>
            <a:ext cx="27146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1" name="Picture 7" descr="C:\Users\전민정\AppData\Local\Microsoft\Windows\Temporary Internet Files\Content.IE5\1VA6N1PE\MCj04247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662238"/>
            <a:ext cx="27146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62" name="직사각형 21"/>
          <p:cNvSpPr>
            <a:spLocks noChangeArrowheads="1"/>
          </p:cNvSpPr>
          <p:nvPr/>
        </p:nvSpPr>
        <p:spPr bwMode="auto">
          <a:xfrm>
            <a:off x="1714500" y="3524250"/>
            <a:ext cx="1857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b="1"/>
              <a:t>넓게는 단순한 </a:t>
            </a:r>
            <a:r>
              <a:rPr lang="ko-KR" altLang="en-US" sz="2000" b="1">
                <a:solidFill>
                  <a:srgbClr val="C00000"/>
                </a:solidFill>
              </a:rPr>
              <a:t>비유적 언어</a:t>
            </a:r>
            <a:r>
              <a:rPr lang="ko-KR" altLang="en-US" b="1"/>
              <a:t>를 의미</a:t>
            </a:r>
          </a:p>
        </p:txBody>
      </p:sp>
      <p:sp>
        <p:nvSpPr>
          <p:cNvPr id="74763" name="직사각형 22"/>
          <p:cNvSpPr>
            <a:spLocks noChangeArrowheads="1"/>
          </p:cNvSpPr>
          <p:nvPr/>
        </p:nvSpPr>
        <p:spPr bwMode="auto">
          <a:xfrm>
            <a:off x="4864100" y="3481388"/>
            <a:ext cx="22971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b="1"/>
              <a:t>좁게는 언어로</a:t>
            </a:r>
            <a:endParaRPr lang="en-US" altLang="ko-KR" b="1"/>
          </a:p>
          <a:p>
            <a:pPr algn="ctr"/>
            <a:r>
              <a:rPr lang="ko-KR" altLang="en-US" b="1"/>
              <a:t>전달된 </a:t>
            </a:r>
            <a:r>
              <a:rPr lang="ko-KR" altLang="en-US" sz="2000" b="1">
                <a:solidFill>
                  <a:srgbClr val="C00000"/>
                </a:solidFill>
              </a:rPr>
              <a:t>감각체험의 복합적 작용</a:t>
            </a:r>
            <a:endParaRPr lang="ko-KR" alt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192" y="3988373"/>
            <a:ext cx="7358146" cy="1940957"/>
          </a:xfrm>
          <a:prstGeom prst="roundRect">
            <a:avLst/>
          </a:prstGeom>
          <a:solidFill>
            <a:srgbClr val="FFCC99"/>
          </a:solidFill>
          <a:ln>
            <a:solidFill>
              <a:schemeClr val="accent5">
                <a:lumMod val="50000"/>
              </a:schemeClr>
            </a:solidFill>
          </a:ln>
          <a:effectLst>
            <a:softEdge rad="317500"/>
          </a:effectLst>
        </p:spPr>
        <p:txBody>
          <a:bodyPr anchor="ctr">
            <a:spAutoFit/>
          </a:bodyPr>
          <a:lstStyle/>
          <a:p>
            <a:pPr marL="609600" indent="-609600" algn="ctr">
              <a:lnSpc>
                <a:spcPct val="150000"/>
              </a:lnSpc>
              <a:defRPr/>
            </a:pPr>
            <a:r>
              <a:rPr lang="ko-KR" altLang="en-US" sz="2400" dirty="0" err="1">
                <a:solidFill>
                  <a:schemeClr val="accent1">
                    <a:lumMod val="50000"/>
                  </a:schemeClr>
                </a:solidFill>
                <a:latin typeface="HY바다M" pitchFamily="18" charset="-127"/>
                <a:ea typeface="HY바다M" pitchFamily="18" charset="-127"/>
              </a:rPr>
              <a:t>이미저리</a:t>
            </a:r>
            <a:r>
              <a:rPr lang="ko-KR" altLang="en-US" sz="2400" dirty="0" err="1">
                <a:latin typeface="HY바다M" pitchFamily="18" charset="-127"/>
                <a:ea typeface="HY바다M" pitchFamily="18" charset="-127"/>
              </a:rPr>
              <a:t>는</a:t>
            </a:r>
            <a:r>
              <a:rPr lang="ko-KR" altLang="en-US" sz="2400" dirty="0">
                <a:latin typeface="HY바다M" pitchFamily="18" charset="-127"/>
                <a:ea typeface="HY바다M" pitchFamily="18" charset="-127"/>
              </a:rPr>
              <a:t> </a:t>
            </a:r>
            <a:r>
              <a:rPr lang="ko-KR" altLang="en-US" sz="2400" dirty="0">
                <a:solidFill>
                  <a:schemeClr val="accent6">
                    <a:lumMod val="75000"/>
                  </a:schemeClr>
                </a:solidFill>
                <a:latin typeface="HY바다M" pitchFamily="18" charset="-127"/>
                <a:ea typeface="HY바다M" pitchFamily="18" charset="-127"/>
              </a:rPr>
              <a:t>개개의 이미지</a:t>
            </a:r>
            <a:r>
              <a:rPr lang="ko-KR" altLang="en-US" sz="2400" dirty="0">
                <a:latin typeface="HY바다M" pitchFamily="18" charset="-127"/>
                <a:ea typeface="HY바다M" pitchFamily="18" charset="-127"/>
              </a:rPr>
              <a:t>로 분석이 가능하고</a:t>
            </a:r>
            <a:r>
              <a:rPr lang="en-US" altLang="ko-KR" sz="2400" dirty="0">
                <a:latin typeface="HY바다M" pitchFamily="18" charset="-127"/>
                <a:ea typeface="HY바다M" pitchFamily="18" charset="-127"/>
              </a:rPr>
              <a:t>, </a:t>
            </a:r>
          </a:p>
          <a:p>
            <a:pPr marL="609600" indent="-609600" algn="ctr">
              <a:lnSpc>
                <a:spcPct val="150000"/>
              </a:lnSpc>
              <a:defRPr/>
            </a:pPr>
            <a:r>
              <a:rPr lang="ko-KR" altLang="en-US" sz="2400" dirty="0">
                <a:solidFill>
                  <a:schemeClr val="accent1">
                    <a:lumMod val="50000"/>
                  </a:schemeClr>
                </a:solidFill>
                <a:latin typeface="HY바다M" pitchFamily="18" charset="-127"/>
                <a:ea typeface="HY바다M" pitchFamily="18" charset="-127"/>
              </a:rPr>
              <a:t>이미지</a:t>
            </a:r>
            <a:r>
              <a:rPr lang="ko-KR" altLang="en-US" sz="2400" dirty="0">
                <a:latin typeface="HY바다M" pitchFamily="18" charset="-127"/>
                <a:ea typeface="HY바다M" pitchFamily="18" charset="-127"/>
              </a:rPr>
              <a:t>는 작품에서 </a:t>
            </a:r>
            <a:r>
              <a:rPr lang="ko-KR" altLang="en-US" sz="2400" dirty="0">
                <a:solidFill>
                  <a:schemeClr val="accent6">
                    <a:lumMod val="75000"/>
                  </a:schemeClr>
                </a:solidFill>
                <a:latin typeface="HY바다M" pitchFamily="18" charset="-127"/>
                <a:ea typeface="HY바다M" pitchFamily="18" charset="-127"/>
              </a:rPr>
              <a:t>유기적</a:t>
            </a:r>
            <a:r>
              <a:rPr lang="ko-KR" altLang="en-US" sz="2400" dirty="0">
                <a:latin typeface="HY바다M" pitchFamily="18" charset="-127"/>
                <a:ea typeface="HY바다M" pitchFamily="18" charset="-127"/>
              </a:rPr>
              <a:t>으로 </a:t>
            </a:r>
            <a:r>
              <a:rPr lang="ko-KR" altLang="en-US" sz="2400" dirty="0">
                <a:solidFill>
                  <a:schemeClr val="accent6">
                    <a:lumMod val="75000"/>
                  </a:schemeClr>
                </a:solidFill>
                <a:latin typeface="HY바다M" pitchFamily="18" charset="-127"/>
                <a:ea typeface="HY바다M" pitchFamily="18" charset="-127"/>
              </a:rPr>
              <a:t>구조화</a:t>
            </a:r>
            <a:r>
              <a:rPr lang="ko-KR" altLang="en-US" sz="2400" dirty="0">
                <a:latin typeface="HY바다M" pitchFamily="18" charset="-127"/>
                <a:ea typeface="HY바다M" pitchFamily="18" charset="-127"/>
              </a:rPr>
              <a:t>되어 </a:t>
            </a:r>
            <a:endParaRPr lang="en-US" altLang="ko-KR" sz="2400" dirty="0">
              <a:latin typeface="HY바다M" pitchFamily="18" charset="-127"/>
              <a:ea typeface="HY바다M" pitchFamily="18" charset="-127"/>
            </a:endParaRPr>
          </a:p>
          <a:p>
            <a:pPr marL="609600" indent="-609600" algn="ctr">
              <a:lnSpc>
                <a:spcPct val="150000"/>
              </a:lnSpc>
              <a:defRPr/>
            </a:pPr>
            <a:r>
              <a:rPr lang="ko-KR" altLang="en-US" sz="2400" dirty="0" err="1">
                <a:solidFill>
                  <a:srgbClr val="C00000"/>
                </a:solidFill>
                <a:latin typeface="HY바다M" pitchFamily="18" charset="-127"/>
                <a:ea typeface="HY바다M" pitchFamily="18" charset="-127"/>
              </a:rPr>
              <a:t>이미저리</a:t>
            </a:r>
            <a:r>
              <a:rPr lang="ko-KR" altLang="en-US" sz="2400" dirty="0">
                <a:solidFill>
                  <a:srgbClr val="C00000"/>
                </a:solidFill>
                <a:latin typeface="HY바다M" pitchFamily="18" charset="-127"/>
                <a:ea typeface="HY바다M" pitchFamily="18" charset="-127"/>
              </a:rPr>
              <a:t> 차원으로 확대된다</a:t>
            </a:r>
            <a:r>
              <a:rPr lang="ko-KR" altLang="en-US" sz="2400" dirty="0">
                <a:latin typeface="HY바다M" pitchFamily="18" charset="-127"/>
                <a:ea typeface="HY바다M" pitchFamily="18" charset="-127"/>
              </a:rPr>
              <a:t>고 보는 것이 옳다</a:t>
            </a:r>
            <a:r>
              <a:rPr lang="en-US" altLang="ko-KR" sz="2400" dirty="0">
                <a:latin typeface="HY바다M" pitchFamily="18" charset="-127"/>
                <a:ea typeface="HY바다M" pitchFamily="18" charset="-127"/>
              </a:rPr>
              <a:t>. 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pic>
        <p:nvPicPr>
          <p:cNvPr id="75781" name="Picture 2" descr="C:\Users\전민정\AppData\Local\Microsoft\Windows\Temporary Internet Files\Content.IE5\94U5SC2J\MCj04298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2113" y="2351088"/>
            <a:ext cx="30162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2" name="TextBox 3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이미지의 개념</a:t>
            </a:r>
          </a:p>
        </p:txBody>
      </p:sp>
      <p:grpSp>
        <p:nvGrpSpPr>
          <p:cNvPr id="3" name="그룹 6"/>
          <p:cNvGrpSpPr>
            <a:grpSpLocks/>
          </p:cNvGrpSpPr>
          <p:nvPr/>
        </p:nvGrpSpPr>
        <p:grpSpPr bwMode="auto">
          <a:xfrm>
            <a:off x="4646613" y="1576388"/>
            <a:ext cx="2139950" cy="989012"/>
            <a:chOff x="439354" y="1071546"/>
            <a:chExt cx="2140519" cy="989622"/>
          </a:xfrm>
        </p:grpSpPr>
        <p:pic>
          <p:nvPicPr>
            <p:cNvPr id="75788" name="그림 42" descr="찢어진동그라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9354" y="1071546"/>
              <a:ext cx="2140519" cy="989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789" name="TextBox 5"/>
            <p:cNvSpPr txBox="1">
              <a:spLocks noChangeArrowheads="1"/>
            </p:cNvSpPr>
            <p:nvPr/>
          </p:nvSpPr>
          <p:spPr bwMode="auto">
            <a:xfrm>
              <a:off x="584610" y="1117204"/>
              <a:ext cx="17859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2400">
                  <a:solidFill>
                    <a:schemeClr val="bg1"/>
                  </a:solidFill>
                  <a:latin typeface="HY바다M" pitchFamily="18" charset="-127"/>
                  <a:ea typeface="HY바다M" pitchFamily="18" charset="-127"/>
                </a:rPr>
                <a:t>이미저리</a:t>
              </a:r>
              <a:r>
                <a:rPr lang="en-US" altLang="ko-KR" sz="2400">
                  <a:solidFill>
                    <a:schemeClr val="bg1"/>
                  </a:solidFill>
                  <a:latin typeface="HY바다M" pitchFamily="18" charset="-127"/>
                  <a:ea typeface="HY바다M" pitchFamily="18" charset="-127"/>
                </a:rPr>
                <a:t>(imagery)</a:t>
              </a:r>
              <a:endParaRPr lang="ko-KR" altLang="en-US" sz="2400">
                <a:solidFill>
                  <a:schemeClr val="bg1"/>
                </a:solidFill>
                <a:latin typeface="HY바다M" pitchFamily="18" charset="-127"/>
                <a:ea typeface="HY바다M" pitchFamily="18" charset="-127"/>
              </a:endParaRPr>
            </a:p>
          </p:txBody>
        </p:sp>
      </p:grpSp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2024063" y="1576388"/>
            <a:ext cx="2141537" cy="989012"/>
            <a:chOff x="439354" y="1071546"/>
            <a:chExt cx="2140519" cy="989622"/>
          </a:xfrm>
        </p:grpSpPr>
        <p:pic>
          <p:nvPicPr>
            <p:cNvPr id="75786" name="그림 42" descr="찢어진동그라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9354" y="1071546"/>
              <a:ext cx="2140519" cy="989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787" name="TextBox 9"/>
            <p:cNvSpPr txBox="1">
              <a:spLocks noChangeArrowheads="1"/>
            </p:cNvSpPr>
            <p:nvPr/>
          </p:nvSpPr>
          <p:spPr bwMode="auto">
            <a:xfrm>
              <a:off x="563094" y="1132226"/>
              <a:ext cx="17859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2400">
                  <a:solidFill>
                    <a:schemeClr val="bg1"/>
                  </a:solidFill>
                  <a:latin typeface="HY바다M" pitchFamily="18" charset="-127"/>
                  <a:ea typeface="HY바다M" pitchFamily="18" charset="-127"/>
                </a:rPr>
                <a:t>이미지</a:t>
              </a:r>
              <a:endParaRPr lang="en-US" altLang="ko-KR" sz="2400">
                <a:solidFill>
                  <a:schemeClr val="bg1"/>
                </a:solidFill>
                <a:latin typeface="HY바다M" pitchFamily="18" charset="-127"/>
                <a:ea typeface="HY바다M" pitchFamily="18" charset="-127"/>
              </a:endParaRPr>
            </a:p>
            <a:p>
              <a:pPr algn="ctr"/>
              <a:r>
                <a:rPr lang="en-US" altLang="ko-KR" sz="2400">
                  <a:solidFill>
                    <a:schemeClr val="bg1"/>
                  </a:solidFill>
                  <a:latin typeface="HY바다M" pitchFamily="18" charset="-127"/>
                  <a:ea typeface="HY바다M" pitchFamily="18" charset="-127"/>
                </a:rPr>
                <a:t>(image)</a:t>
              </a:r>
            </a:p>
          </p:txBody>
        </p:sp>
      </p:grpSp>
      <p:pic>
        <p:nvPicPr>
          <p:cNvPr id="75785" name="Picture 2" descr="C:\Users\전민정\AppData\Local\Microsoft\Windows\Temporary Internet Files\Content.IE5\94U5SC2J\MCj043440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27463" y="1984375"/>
            <a:ext cx="128587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auto">
          <a:xfrm>
            <a:off x="857250" y="1928813"/>
            <a:ext cx="7072313" cy="45005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71437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>
              <a:latin typeface="돋움" pitchFamily="50" charset="-127"/>
              <a:ea typeface="+mn-ea"/>
            </a:endParaRPr>
          </a:p>
        </p:txBody>
      </p:sp>
      <p:sp>
        <p:nvSpPr>
          <p:cNvPr id="76803" name="TextBox 1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이미지의 개념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63" y="2286000"/>
            <a:ext cx="6786562" cy="3989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ko-KR" altLang="en-US" sz="1600" b="1" dirty="0">
                <a:solidFill>
                  <a:schemeClr val="accent2"/>
                </a:solidFill>
              </a:rPr>
              <a:t>㉠ 장식적 이미지</a:t>
            </a:r>
            <a:r>
              <a:rPr lang="en-US" altLang="ko-KR" sz="1600" b="1" dirty="0">
                <a:solidFill>
                  <a:schemeClr val="accent2"/>
                </a:solidFill>
              </a:rPr>
              <a:t>(decorative image)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: </a:t>
            </a:r>
            <a:r>
              <a:rPr lang="ko-KR" altLang="en-US" sz="1600" dirty="0"/>
              <a:t>가장 저열한 단계의 이미지로 상상력이 제약된 상태에서 만들어짐</a:t>
            </a:r>
            <a:endParaRPr lang="en-US" altLang="ko-KR" sz="1600" dirty="0"/>
          </a:p>
          <a:p>
            <a:pPr algn="just">
              <a:lnSpc>
                <a:spcPct val="80000"/>
              </a:lnSpc>
              <a:defRPr/>
            </a:pPr>
            <a:endParaRPr lang="ko-KR" altLang="en-US" sz="1050" dirty="0"/>
          </a:p>
          <a:p>
            <a:pPr algn="just">
              <a:lnSpc>
                <a:spcPct val="80000"/>
              </a:lnSpc>
              <a:defRPr/>
            </a:pPr>
            <a:r>
              <a:rPr lang="ko-KR" altLang="en-US" sz="1600" b="1" dirty="0">
                <a:solidFill>
                  <a:schemeClr val="accent2"/>
                </a:solidFill>
              </a:rPr>
              <a:t>㉡ 침잠</a:t>
            </a:r>
            <a:r>
              <a:rPr lang="en-US" altLang="ko-KR" sz="1600" b="1" dirty="0">
                <a:solidFill>
                  <a:schemeClr val="accent2"/>
                </a:solidFill>
              </a:rPr>
              <a:t>(</a:t>
            </a:r>
            <a:r>
              <a:rPr lang="ko-KR" altLang="en-US" sz="1600" b="1" dirty="0">
                <a:solidFill>
                  <a:schemeClr val="accent2"/>
                </a:solidFill>
              </a:rPr>
              <a:t>沈潛</a:t>
            </a:r>
            <a:r>
              <a:rPr lang="en-US" altLang="ko-KR" sz="1600" b="1" dirty="0">
                <a:solidFill>
                  <a:schemeClr val="accent2"/>
                </a:solidFill>
              </a:rPr>
              <a:t>) </a:t>
            </a:r>
            <a:r>
              <a:rPr lang="ko-KR" altLang="en-US" sz="1600" b="1" dirty="0">
                <a:solidFill>
                  <a:schemeClr val="accent2"/>
                </a:solidFill>
              </a:rPr>
              <a:t>이미지</a:t>
            </a:r>
            <a:r>
              <a:rPr lang="en-US" altLang="ko-KR" sz="1600" b="1" dirty="0">
                <a:solidFill>
                  <a:schemeClr val="accent2"/>
                </a:solidFill>
              </a:rPr>
              <a:t>(sunken image)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: </a:t>
            </a:r>
            <a:r>
              <a:rPr lang="ko-KR" altLang="en-US" sz="1600" dirty="0"/>
              <a:t>고전적인 시의 이미지</a:t>
            </a:r>
            <a:r>
              <a:rPr lang="en-US" altLang="ko-KR" sz="1600" dirty="0"/>
              <a:t>. </a:t>
            </a:r>
            <a:r>
              <a:rPr lang="ko-KR" altLang="en-US" sz="1600" dirty="0"/>
              <a:t>구체적이기 보다는 애매하고</a:t>
            </a:r>
            <a:r>
              <a:rPr lang="en-US" altLang="ko-KR" sz="1600" dirty="0"/>
              <a:t>,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  </a:t>
            </a:r>
            <a:r>
              <a:rPr lang="ko-KR" altLang="en-US" sz="1600" dirty="0"/>
              <a:t>대상을 감각적으로 명확하고 명시적으로 나타내기보다는 암시 </a:t>
            </a:r>
            <a:endParaRPr lang="en-US" altLang="ko-KR" sz="1600" dirty="0"/>
          </a:p>
          <a:p>
            <a:pPr algn="just">
              <a:lnSpc>
                <a:spcPct val="80000"/>
              </a:lnSpc>
              <a:defRPr/>
            </a:pPr>
            <a:endParaRPr lang="ko-KR" altLang="en-US" sz="1000" dirty="0"/>
          </a:p>
          <a:p>
            <a:pPr algn="just">
              <a:lnSpc>
                <a:spcPct val="80000"/>
              </a:lnSpc>
              <a:defRPr/>
            </a:pPr>
            <a:r>
              <a:rPr lang="ko-KR" altLang="en-US" sz="1600" b="1" dirty="0">
                <a:solidFill>
                  <a:schemeClr val="accent2"/>
                </a:solidFill>
              </a:rPr>
              <a:t>㉢ 돌발적 이미지</a:t>
            </a:r>
            <a:r>
              <a:rPr lang="en-US" altLang="ko-KR" sz="1600" b="1" dirty="0">
                <a:solidFill>
                  <a:schemeClr val="accent2"/>
                </a:solidFill>
              </a:rPr>
              <a:t>(violent image)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: </a:t>
            </a:r>
            <a:r>
              <a:rPr lang="ko-KR" altLang="en-US" sz="1600" dirty="0"/>
              <a:t>우리 마음에 깜짝 놀랄만한 충격을 주는 이미지</a:t>
            </a:r>
            <a:endParaRPr lang="en-US" altLang="ko-KR" sz="1600" dirty="0"/>
          </a:p>
          <a:p>
            <a:pPr algn="just">
              <a:lnSpc>
                <a:spcPct val="80000"/>
              </a:lnSpc>
              <a:defRPr/>
            </a:pPr>
            <a:endParaRPr lang="ko-KR" altLang="en-US" sz="1000" dirty="0"/>
          </a:p>
          <a:p>
            <a:pPr algn="just">
              <a:lnSpc>
                <a:spcPct val="80000"/>
              </a:lnSpc>
              <a:defRPr/>
            </a:pPr>
            <a:r>
              <a:rPr lang="ko-KR" altLang="en-US" sz="1600" b="1" dirty="0">
                <a:solidFill>
                  <a:schemeClr val="accent2"/>
                </a:solidFill>
              </a:rPr>
              <a:t>㉣ 급진적 이미지</a:t>
            </a:r>
            <a:r>
              <a:rPr lang="en-US" altLang="ko-KR" sz="1600" b="1" dirty="0">
                <a:solidFill>
                  <a:schemeClr val="accent2"/>
                </a:solidFill>
              </a:rPr>
              <a:t>(radical image)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: </a:t>
            </a:r>
            <a:r>
              <a:rPr lang="ko-KR" altLang="en-US" sz="1600" dirty="0"/>
              <a:t>지나치게 비속하고 실용적</a:t>
            </a:r>
            <a:endParaRPr lang="en-US" altLang="ko-KR" sz="1600" dirty="0"/>
          </a:p>
          <a:p>
            <a:pPr algn="just">
              <a:lnSpc>
                <a:spcPct val="80000"/>
              </a:lnSpc>
              <a:defRPr/>
            </a:pPr>
            <a:endParaRPr lang="ko-KR" altLang="en-US" sz="1000" dirty="0"/>
          </a:p>
          <a:p>
            <a:pPr algn="just">
              <a:lnSpc>
                <a:spcPct val="80000"/>
              </a:lnSpc>
              <a:defRPr/>
            </a:pPr>
            <a:r>
              <a:rPr lang="ko-KR" altLang="en-US" sz="1600" b="1" dirty="0">
                <a:solidFill>
                  <a:schemeClr val="accent2"/>
                </a:solidFill>
              </a:rPr>
              <a:t>㉤ 강화된 이미지</a:t>
            </a:r>
            <a:r>
              <a:rPr lang="en-US" altLang="ko-KR" sz="1600" b="1" dirty="0">
                <a:solidFill>
                  <a:schemeClr val="accent2"/>
                </a:solidFill>
              </a:rPr>
              <a:t>(intensive image)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: </a:t>
            </a:r>
            <a:r>
              <a:rPr lang="ko-KR" altLang="en-US" sz="1600" dirty="0"/>
              <a:t>최소한의 어휘에 있어 미와 명료성 그리고 규약성과 권위 등을 특징</a:t>
            </a:r>
            <a:endParaRPr lang="en-US" altLang="ko-KR" sz="1600" dirty="0"/>
          </a:p>
          <a:p>
            <a:pPr algn="just">
              <a:lnSpc>
                <a:spcPct val="80000"/>
              </a:lnSpc>
              <a:defRPr/>
            </a:pPr>
            <a:endParaRPr lang="ko-KR" altLang="en-US" sz="1000" dirty="0"/>
          </a:p>
          <a:p>
            <a:pPr algn="just">
              <a:lnSpc>
                <a:spcPct val="80000"/>
              </a:lnSpc>
              <a:defRPr/>
            </a:pPr>
            <a:r>
              <a:rPr lang="ko-KR" altLang="en-US" sz="1600" b="1" dirty="0">
                <a:solidFill>
                  <a:schemeClr val="accent2"/>
                </a:solidFill>
              </a:rPr>
              <a:t>㉥ 확장된 이미지</a:t>
            </a:r>
            <a:r>
              <a:rPr lang="en-US" altLang="ko-KR" sz="1600" b="1" dirty="0">
                <a:solidFill>
                  <a:schemeClr val="accent2"/>
                </a:solidFill>
              </a:rPr>
              <a:t>(expansive image)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: </a:t>
            </a:r>
            <a:r>
              <a:rPr lang="ko-KR" altLang="en-US" sz="1600" dirty="0"/>
              <a:t>예언적</a:t>
            </a:r>
            <a:r>
              <a:rPr lang="en-US" altLang="ko-KR" sz="1600" dirty="0"/>
              <a:t>, </a:t>
            </a:r>
            <a:r>
              <a:rPr lang="ko-KR" altLang="en-US" sz="1600" dirty="0"/>
              <a:t>진보적 사상의 이미지이며</a:t>
            </a:r>
            <a:r>
              <a:rPr lang="en-US" altLang="ko-KR" sz="1600" dirty="0"/>
              <a:t>, </a:t>
            </a:r>
            <a:r>
              <a:rPr lang="ko-KR" altLang="en-US" sz="1600" dirty="0"/>
              <a:t>강력하고 정열적이며 독창적</a:t>
            </a:r>
            <a:endParaRPr lang="en-US" altLang="ko-KR" sz="1600" dirty="0"/>
          </a:p>
          <a:p>
            <a:pPr algn="just">
              <a:lnSpc>
                <a:spcPct val="80000"/>
              </a:lnSpc>
              <a:defRPr/>
            </a:pPr>
            <a:endParaRPr lang="ko-KR" altLang="en-US" sz="1000" dirty="0"/>
          </a:p>
          <a:p>
            <a:pPr algn="just">
              <a:lnSpc>
                <a:spcPct val="80000"/>
              </a:lnSpc>
              <a:defRPr/>
            </a:pPr>
            <a:r>
              <a:rPr lang="ko-KR" altLang="en-US" sz="1600" b="1" dirty="0">
                <a:solidFill>
                  <a:schemeClr val="accent2"/>
                </a:solidFill>
              </a:rPr>
              <a:t>㉦ 화려한 이미지</a:t>
            </a:r>
            <a:r>
              <a:rPr lang="en-US" altLang="ko-KR" sz="1600" b="1" dirty="0">
                <a:solidFill>
                  <a:schemeClr val="accent2"/>
                </a:solidFill>
              </a:rPr>
              <a:t>(</a:t>
            </a:r>
            <a:r>
              <a:rPr lang="en-US" altLang="ko-KR" sz="1600" b="1" dirty="0" err="1">
                <a:solidFill>
                  <a:schemeClr val="accent2"/>
                </a:solidFill>
              </a:rPr>
              <a:t>exuberent</a:t>
            </a:r>
            <a:r>
              <a:rPr lang="en-US" altLang="ko-KR" sz="1600" b="1" dirty="0">
                <a:solidFill>
                  <a:schemeClr val="accent2"/>
                </a:solidFill>
              </a:rPr>
              <a:t> image)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: </a:t>
            </a:r>
            <a:r>
              <a:rPr lang="ko-KR" altLang="en-US" sz="1600" dirty="0"/>
              <a:t>강렬한 인상주의에 의해 형성되는 것으로 두 개의 강렬한 상상력을 </a:t>
            </a:r>
            <a:endParaRPr lang="en-US" altLang="ko-KR" sz="1600" dirty="0"/>
          </a:p>
          <a:p>
            <a:pPr algn="just">
              <a:lnSpc>
                <a:spcPct val="80000"/>
              </a:lnSpc>
              <a:defRPr/>
            </a:pPr>
            <a:r>
              <a:rPr lang="en-US" altLang="ko-KR" sz="1600" dirty="0"/>
              <a:t>     </a:t>
            </a:r>
            <a:r>
              <a:rPr lang="ko-KR" altLang="en-US" sz="1600" dirty="0"/>
              <a:t>내포한 어휘들이 서로 상호 영향관계에 있을 때 발생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869950" y="1171575"/>
            <a:ext cx="7091363" cy="679450"/>
          </a:xfrm>
          <a:prstGeom prst="rect">
            <a:avLst/>
          </a:prstGeom>
          <a:solidFill>
            <a:srgbClr val="0099FF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 dirty="0">
                <a:solidFill>
                  <a:schemeClr val="bg1"/>
                </a:solidFill>
                <a:latin typeface="돋움" pitchFamily="50" charset="-127"/>
              </a:rPr>
              <a:t>* </a:t>
            </a:r>
            <a:r>
              <a:rPr kumimoji="0" lang="ko-KR" altLang="en-US" sz="2000" b="1" dirty="0" err="1">
                <a:solidFill>
                  <a:schemeClr val="bg1"/>
                </a:solidFill>
                <a:latin typeface="돋움" pitchFamily="50" charset="-127"/>
              </a:rPr>
              <a:t>웰즈</a:t>
            </a:r>
            <a:r>
              <a:rPr kumimoji="0" lang="en-US" altLang="ko-KR" sz="2000" b="1" dirty="0">
                <a:solidFill>
                  <a:schemeClr val="bg1"/>
                </a:solidFill>
                <a:latin typeface="돋움" pitchFamily="50" charset="-127"/>
              </a:rPr>
              <a:t>(</a:t>
            </a:r>
            <a:r>
              <a:rPr kumimoji="0" lang="en-US" altLang="ko-KR" sz="2000" b="1" dirty="0" err="1">
                <a:solidFill>
                  <a:schemeClr val="bg1"/>
                </a:solidFill>
                <a:latin typeface="돋움" pitchFamily="50" charset="-127"/>
              </a:rPr>
              <a:t>H.W.Wells</a:t>
            </a:r>
            <a:r>
              <a:rPr kumimoji="0" lang="en-US" altLang="ko-KR" sz="2000" b="1" dirty="0">
                <a:solidFill>
                  <a:schemeClr val="bg1"/>
                </a:solidFill>
                <a:latin typeface="돋움" pitchFamily="50" charset="-127"/>
              </a:rPr>
              <a:t>) - </a:t>
            </a:r>
            <a:r>
              <a:rPr kumimoji="0" lang="ko-KR" altLang="en-US" sz="2000" b="1" dirty="0">
                <a:solidFill>
                  <a:schemeClr val="bg1"/>
                </a:solidFill>
                <a:latin typeface="돋움" pitchFamily="50" charset="-127"/>
              </a:rPr>
              <a:t>이미지의 일곱 가지 분류 *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7077075" y="1579563"/>
            <a:ext cx="209550" cy="635000"/>
            <a:chOff x="5241" y="884"/>
            <a:chExt cx="92" cy="175"/>
          </a:xfrm>
        </p:grpSpPr>
        <p:sp>
          <p:nvSpPr>
            <p:cNvPr id="76813" name="Oval 52"/>
            <p:cNvSpPr>
              <a:spLocks noChangeArrowheads="1"/>
            </p:cNvSpPr>
            <p:nvPr/>
          </p:nvSpPr>
          <p:spPr bwMode="auto">
            <a:xfrm>
              <a:off x="5241" y="884"/>
              <a:ext cx="51" cy="64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kumimoji="0" lang="ko-KR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6814" name="Oval 53"/>
            <p:cNvSpPr>
              <a:spLocks noChangeArrowheads="1"/>
            </p:cNvSpPr>
            <p:nvPr/>
          </p:nvSpPr>
          <p:spPr bwMode="auto">
            <a:xfrm>
              <a:off x="5241" y="995"/>
              <a:ext cx="51" cy="64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kumimoji="0" lang="ko-KR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5262" y="944"/>
              <a:ext cx="71" cy="99"/>
              <a:chOff x="817" y="4014"/>
              <a:chExt cx="90" cy="181"/>
            </a:xfrm>
          </p:grpSpPr>
          <p:sp>
            <p:nvSpPr>
              <p:cNvPr id="76816" name="Arc 55"/>
              <p:cNvSpPr>
                <a:spLocks/>
              </p:cNvSpPr>
              <p:nvPr/>
            </p:nvSpPr>
            <p:spPr bwMode="auto">
              <a:xfrm>
                <a:off x="817" y="4014"/>
                <a:ext cx="90" cy="9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kumimoji="0" lang="ko-KR" altLang="ko-KR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6817" name="Arc 56"/>
              <p:cNvSpPr>
                <a:spLocks/>
              </p:cNvSpPr>
              <p:nvPr/>
            </p:nvSpPr>
            <p:spPr bwMode="auto">
              <a:xfrm rot="5400000">
                <a:off x="817" y="4105"/>
                <a:ext cx="90" cy="9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kumimoji="0" lang="ko-KR" altLang="ko-KR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1504950" y="1579563"/>
            <a:ext cx="209550" cy="635000"/>
            <a:chOff x="5241" y="884"/>
            <a:chExt cx="92" cy="175"/>
          </a:xfrm>
        </p:grpSpPr>
        <p:sp>
          <p:nvSpPr>
            <p:cNvPr id="76808" name="Oval 52"/>
            <p:cNvSpPr>
              <a:spLocks noChangeArrowheads="1"/>
            </p:cNvSpPr>
            <p:nvPr/>
          </p:nvSpPr>
          <p:spPr bwMode="auto">
            <a:xfrm>
              <a:off x="5241" y="884"/>
              <a:ext cx="51" cy="64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kumimoji="0" lang="ko-KR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6809" name="Oval 53"/>
            <p:cNvSpPr>
              <a:spLocks noChangeArrowheads="1"/>
            </p:cNvSpPr>
            <p:nvPr/>
          </p:nvSpPr>
          <p:spPr bwMode="auto">
            <a:xfrm>
              <a:off x="5241" y="995"/>
              <a:ext cx="51" cy="64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kumimoji="0" lang="ko-KR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8" name="Group 54"/>
            <p:cNvGrpSpPr>
              <a:grpSpLocks/>
            </p:cNvGrpSpPr>
            <p:nvPr/>
          </p:nvGrpSpPr>
          <p:grpSpPr bwMode="auto">
            <a:xfrm>
              <a:off x="5262" y="944"/>
              <a:ext cx="71" cy="99"/>
              <a:chOff x="817" y="4014"/>
              <a:chExt cx="90" cy="181"/>
            </a:xfrm>
          </p:grpSpPr>
          <p:sp>
            <p:nvSpPr>
              <p:cNvPr id="76811" name="Arc 55"/>
              <p:cNvSpPr>
                <a:spLocks/>
              </p:cNvSpPr>
              <p:nvPr/>
            </p:nvSpPr>
            <p:spPr bwMode="auto">
              <a:xfrm>
                <a:off x="817" y="4014"/>
                <a:ext cx="90" cy="9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kumimoji="0" lang="ko-KR" altLang="ko-KR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6812" name="Arc 56"/>
              <p:cNvSpPr>
                <a:spLocks/>
              </p:cNvSpPr>
              <p:nvPr/>
            </p:nvSpPr>
            <p:spPr bwMode="auto">
              <a:xfrm rot="5400000">
                <a:off x="817" y="4105"/>
                <a:ext cx="90" cy="9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kumimoji="0" lang="ko-KR" altLang="ko-KR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</a:p>
        </p:txBody>
      </p:sp>
      <p:pic>
        <p:nvPicPr>
          <p:cNvPr id="7782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714625"/>
            <a:ext cx="2092325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50" y="3494088"/>
            <a:ext cx="1785938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심리적 이미지</a:t>
            </a:r>
            <a:endParaRPr lang="en-US" altLang="ko-KR" sz="2000" b="1" dirty="0">
              <a:solidFill>
                <a:srgbClr val="C00000"/>
              </a:solidFill>
              <a:latin typeface="HY나무B" pitchFamily="18" charset="-127"/>
              <a:ea typeface="HY나무B" pitchFamily="18" charset="-127"/>
            </a:endParaRPr>
          </a:p>
          <a:p>
            <a:pPr algn="ctr">
              <a:defRPr/>
            </a:pPr>
            <a:r>
              <a:rPr lang="en-US" altLang="ko-KR" dirty="0">
                <a:solidFill>
                  <a:schemeClr val="accent6">
                    <a:lumMod val="50000"/>
                  </a:schemeClr>
                </a:solidFill>
                <a:latin typeface="HY나무B" pitchFamily="18" charset="-127"/>
                <a:ea typeface="HY나무B" pitchFamily="18" charset="-127"/>
              </a:rPr>
              <a:t>(mental image)</a:t>
            </a:r>
            <a:endParaRPr lang="ko-KR" altLang="en-US" dirty="0">
              <a:solidFill>
                <a:schemeClr val="accent6">
                  <a:lumMod val="50000"/>
                </a:schemeClr>
              </a:solidFill>
              <a:latin typeface="HY나무B" pitchFamily="18" charset="-127"/>
              <a:ea typeface="HY나무B" pitchFamily="18" charset="-127"/>
            </a:endParaRPr>
          </a:p>
        </p:txBody>
      </p:sp>
      <p:pic>
        <p:nvPicPr>
          <p:cNvPr id="778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9800" y="2714625"/>
            <a:ext cx="2092325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63913" y="3494088"/>
            <a:ext cx="2339975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비유적 이미지</a:t>
            </a:r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  <a:latin typeface="HY나무B" pitchFamily="18" charset="-127"/>
                <a:ea typeface="HY나무B" pitchFamily="18" charset="-127"/>
              </a:rPr>
              <a:t>(figurative image)</a:t>
            </a:r>
            <a:endParaRPr lang="ko-KR" altLang="en-US" dirty="0">
              <a:solidFill>
                <a:schemeClr val="accent6">
                  <a:lumMod val="50000"/>
                </a:schemeClr>
              </a:solidFill>
              <a:latin typeface="HY나무B" pitchFamily="18" charset="-127"/>
              <a:ea typeface="HY나무B" pitchFamily="18" charset="-127"/>
            </a:endParaRPr>
          </a:p>
        </p:txBody>
      </p:sp>
      <p:pic>
        <p:nvPicPr>
          <p:cNvPr id="7783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9925" y="2714625"/>
            <a:ext cx="2092325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34038" y="3494088"/>
            <a:ext cx="2339975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상징적 이미지</a:t>
            </a:r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  <a:latin typeface="HY나무B" pitchFamily="18" charset="-127"/>
                <a:ea typeface="HY나무B" pitchFamily="18" charset="-127"/>
              </a:rPr>
              <a:t>(symbolic image)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프리드먼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(Norman </a:t>
            </a:r>
            <a:r>
              <a:rPr lang="en-US" altLang="ko-KR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Friedmann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의</a:t>
            </a:r>
          </a:p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시의 이미지 분류</a:t>
            </a:r>
          </a:p>
        </p:txBody>
      </p:sp>
      <p:pic>
        <p:nvPicPr>
          <p:cNvPr id="77834" name="Picture 3" descr="C:\Users\전민정\AppData\Local\Microsoft\Windows\Temporary Internet Files\Content.IE5\SYGZ7C8G\MCj041987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5643563"/>
            <a:ext cx="1514475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직사각형 12"/>
          <p:cNvSpPr>
            <a:spLocks noChangeArrowheads="1"/>
          </p:cNvSpPr>
          <p:nvPr/>
        </p:nvSpPr>
        <p:spPr bwMode="auto">
          <a:xfrm>
            <a:off x="3143250" y="2071688"/>
            <a:ext cx="5429250" cy="181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sz="1600"/>
          </a:p>
          <a:p>
            <a:endParaRPr lang="en-US" altLang="ko-KR" sz="1600"/>
          </a:p>
          <a:p>
            <a:endParaRPr lang="en-US" altLang="ko-KR" sz="1600"/>
          </a:p>
          <a:p>
            <a:endParaRPr lang="en-US" altLang="ko-KR" sz="900"/>
          </a:p>
          <a:p>
            <a:r>
              <a:rPr lang="ko-KR" altLang="en-US"/>
              <a:t>⇒ 따라서 </a:t>
            </a:r>
            <a:r>
              <a:rPr lang="ko-KR" altLang="en-US" b="1"/>
              <a:t>지각에 의해 산출된 시는 물론이고</a:t>
            </a:r>
            <a:r>
              <a:rPr lang="en-US" altLang="ko-KR" b="1"/>
              <a:t>,  </a:t>
            </a:r>
          </a:p>
          <a:p>
            <a:r>
              <a:rPr lang="en-US" altLang="ko-KR" b="1"/>
              <a:t>    </a:t>
            </a:r>
            <a:r>
              <a:rPr lang="ko-KR" altLang="en-US" b="1"/>
              <a:t>상상과 연상 그리고 기억에 의한 것이 </a:t>
            </a:r>
            <a:endParaRPr lang="en-US" altLang="ko-KR" b="1"/>
          </a:p>
          <a:p>
            <a:r>
              <a:rPr lang="en-US" altLang="ko-KR" b="1">
                <a:solidFill>
                  <a:schemeClr val="accent2"/>
                </a:solidFill>
              </a:rPr>
              <a:t>    </a:t>
            </a:r>
            <a:r>
              <a:rPr lang="ko-KR" altLang="en-US" b="1">
                <a:solidFill>
                  <a:schemeClr val="accent2"/>
                </a:solidFill>
              </a:rPr>
              <a:t>구체적인 이미지로 형상화 됨</a:t>
            </a:r>
            <a:endParaRPr lang="ko-KR" altLang="en-US" sz="1600" b="1">
              <a:solidFill>
                <a:schemeClr val="accent2"/>
              </a:solidFill>
            </a:endParaRPr>
          </a:p>
        </p:txBody>
      </p:sp>
      <p:sp>
        <p:nvSpPr>
          <p:cNvPr id="78851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  <p:pic>
        <p:nvPicPr>
          <p:cNvPr id="7885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0" y="1285875"/>
            <a:ext cx="2092325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5175" y="2065338"/>
            <a:ext cx="1785938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b="1" dirty="0">
                <a:solidFill>
                  <a:srgbClr val="C00000"/>
                </a:solidFill>
                <a:latin typeface="HY나무B" pitchFamily="18" charset="-127"/>
                <a:ea typeface="HY나무B" pitchFamily="18" charset="-127"/>
              </a:rPr>
              <a:t>심리적 이미지</a:t>
            </a:r>
            <a:endParaRPr lang="en-US" altLang="ko-KR" sz="2000" b="1" dirty="0">
              <a:solidFill>
                <a:srgbClr val="C00000"/>
              </a:solidFill>
              <a:latin typeface="HY나무B" pitchFamily="18" charset="-127"/>
              <a:ea typeface="HY나무B" pitchFamily="18" charset="-127"/>
            </a:endParaRPr>
          </a:p>
          <a:p>
            <a:pPr algn="ctr">
              <a:defRPr/>
            </a:pPr>
            <a:r>
              <a:rPr lang="en-US" altLang="ko-KR" dirty="0">
                <a:solidFill>
                  <a:schemeClr val="accent6">
                    <a:lumMod val="50000"/>
                  </a:schemeClr>
                </a:solidFill>
                <a:latin typeface="HY나무B" pitchFamily="18" charset="-127"/>
                <a:ea typeface="HY나무B" pitchFamily="18" charset="-127"/>
              </a:rPr>
              <a:t>(mental image)</a:t>
            </a:r>
            <a:endParaRPr lang="ko-KR" altLang="en-US" dirty="0">
              <a:solidFill>
                <a:schemeClr val="accent6">
                  <a:lumMod val="50000"/>
                </a:schemeClr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071813" y="1214438"/>
            <a:ext cx="5643562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구체적 체험과 인상에 바탕</a:t>
            </a:r>
            <a:endParaRPr lang="ko-KR" altLang="en-US" sz="2500" dirty="0">
              <a:solidFill>
                <a:schemeClr val="accent2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8855" name="TextBox 7"/>
          <p:cNvSpPr txBox="1">
            <a:spLocks noChangeArrowheads="1"/>
          </p:cNvSpPr>
          <p:nvPr/>
        </p:nvSpPr>
        <p:spPr bwMode="auto">
          <a:xfrm>
            <a:off x="3643313" y="216852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/>
              <a:t>관념</a:t>
            </a:r>
            <a:endParaRPr lang="en-US" altLang="ko-KR" sz="2000" b="1"/>
          </a:p>
          <a:p>
            <a:r>
              <a:rPr lang="ko-KR" altLang="en-US" sz="2000" b="1"/>
              <a:t>사상</a:t>
            </a:r>
          </a:p>
        </p:txBody>
      </p:sp>
      <p:cxnSp>
        <p:nvCxnSpPr>
          <p:cNvPr id="10" name="직선 화살표 연결선 9"/>
          <p:cNvCxnSpPr>
            <a:stCxn id="78855" idx="3"/>
            <a:endCxn id="78857" idx="1"/>
          </p:cNvCxnSpPr>
          <p:nvPr/>
        </p:nvCxnSpPr>
        <p:spPr>
          <a:xfrm>
            <a:off x="4429125" y="2522538"/>
            <a:ext cx="2262188" cy="15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7" name="TextBox 10"/>
          <p:cNvSpPr txBox="1">
            <a:spLocks noChangeArrowheads="1"/>
          </p:cNvSpPr>
          <p:nvPr/>
        </p:nvSpPr>
        <p:spPr bwMode="auto">
          <a:xfrm>
            <a:off x="6691313" y="2168525"/>
            <a:ext cx="1595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/>
              <a:t>독특한 </a:t>
            </a:r>
            <a:endParaRPr lang="en-US" altLang="ko-KR" sz="2000" b="1"/>
          </a:p>
          <a:p>
            <a:r>
              <a:rPr lang="ko-KR" altLang="en-US" sz="2000" b="1"/>
              <a:t>인상체계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4875" y="2162175"/>
            <a:ext cx="17145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>
                <a:solidFill>
                  <a:schemeClr val="accent1">
                    <a:lumMod val="50000"/>
                  </a:schemeClr>
                </a:solidFill>
              </a:rPr>
              <a:t>심리현상속에서</a:t>
            </a:r>
            <a:endParaRPr lang="ko-KR" alt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5" y="2524125"/>
            <a:ext cx="17145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>
                <a:solidFill>
                  <a:schemeClr val="accent1">
                    <a:lumMod val="50000"/>
                  </a:schemeClr>
                </a:solidFill>
              </a:rPr>
              <a:t>감각을 통해</a:t>
            </a:r>
            <a:endParaRPr lang="ko-KR" alt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714480" y="4479900"/>
            <a:ext cx="1214446" cy="571504"/>
          </a:xfrm>
          <a:prstGeom prst="round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b="1" dirty="0">
                <a:solidFill>
                  <a:schemeClr val="accent1">
                    <a:lumMod val="50000"/>
                  </a:schemeClr>
                </a:solidFill>
                <a:latin typeface="HY나무B" pitchFamily="18" charset="-127"/>
                <a:ea typeface="HY나무B" pitchFamily="18" charset="-127"/>
              </a:rPr>
              <a:t>종류</a:t>
            </a:r>
          </a:p>
        </p:txBody>
      </p:sp>
      <p:sp>
        <p:nvSpPr>
          <p:cNvPr id="18" name="정육면체 17"/>
          <p:cNvSpPr/>
          <p:nvPr/>
        </p:nvSpPr>
        <p:spPr>
          <a:xfrm>
            <a:off x="928688" y="5480050"/>
            <a:ext cx="1428750" cy="1214438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시각적</a:t>
            </a:r>
            <a:r>
              <a:rPr lang="en-US" altLang="ko-KR" b="1" dirty="0"/>
              <a:t>(visual)</a:t>
            </a:r>
          </a:p>
          <a:p>
            <a:pPr algn="ctr">
              <a:defRPr/>
            </a:pPr>
            <a:r>
              <a:rPr lang="ko-KR" altLang="en-US" b="1" dirty="0"/>
              <a:t>이미지</a:t>
            </a:r>
          </a:p>
        </p:txBody>
      </p:sp>
      <p:sp>
        <p:nvSpPr>
          <p:cNvPr id="19" name="정육면체 18"/>
          <p:cNvSpPr/>
          <p:nvPr/>
        </p:nvSpPr>
        <p:spPr>
          <a:xfrm>
            <a:off x="2338388" y="5480050"/>
            <a:ext cx="1428750" cy="1214438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청각적</a:t>
            </a:r>
            <a:r>
              <a:rPr lang="en-US" altLang="ko-KR" b="1" dirty="0"/>
              <a:t>(auditory)</a:t>
            </a:r>
          </a:p>
          <a:p>
            <a:pPr algn="ctr">
              <a:defRPr/>
            </a:pPr>
            <a:r>
              <a:rPr lang="ko-KR" altLang="en-US" b="1" dirty="0"/>
              <a:t>이미지</a:t>
            </a:r>
          </a:p>
        </p:txBody>
      </p:sp>
      <p:sp>
        <p:nvSpPr>
          <p:cNvPr id="20" name="정육면체 19"/>
          <p:cNvSpPr/>
          <p:nvPr/>
        </p:nvSpPr>
        <p:spPr>
          <a:xfrm>
            <a:off x="3754438" y="5480050"/>
            <a:ext cx="1428750" cy="1214438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후각적</a:t>
            </a:r>
            <a:r>
              <a:rPr lang="en-US" altLang="ko-KR" b="1" dirty="0"/>
              <a:t>(olfactory)</a:t>
            </a:r>
            <a:r>
              <a:rPr lang="ko-KR" altLang="en-US" b="1" dirty="0"/>
              <a:t>이미지</a:t>
            </a:r>
          </a:p>
        </p:txBody>
      </p:sp>
      <p:sp>
        <p:nvSpPr>
          <p:cNvPr id="21" name="정육면체 20"/>
          <p:cNvSpPr/>
          <p:nvPr/>
        </p:nvSpPr>
        <p:spPr>
          <a:xfrm>
            <a:off x="5164138" y="5480050"/>
            <a:ext cx="1428750" cy="1214438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미각적</a:t>
            </a:r>
            <a:r>
              <a:rPr lang="en-US" altLang="ko-KR" b="1" dirty="0"/>
              <a:t>(gustatory) </a:t>
            </a:r>
            <a:r>
              <a:rPr lang="ko-KR" altLang="en-US" b="1" dirty="0"/>
              <a:t>이미지</a:t>
            </a:r>
          </a:p>
        </p:txBody>
      </p:sp>
      <p:sp>
        <p:nvSpPr>
          <p:cNvPr id="22" name="정육면체 21"/>
          <p:cNvSpPr/>
          <p:nvPr/>
        </p:nvSpPr>
        <p:spPr>
          <a:xfrm>
            <a:off x="6572250" y="5480050"/>
            <a:ext cx="1428750" cy="1214438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촉각적</a:t>
            </a:r>
            <a:r>
              <a:rPr lang="en-US" altLang="ko-KR" b="1" dirty="0"/>
              <a:t>(</a:t>
            </a:r>
            <a:r>
              <a:rPr lang="en-US" altLang="ko-KR" b="1" dirty="0" err="1"/>
              <a:t>tascile</a:t>
            </a:r>
            <a:r>
              <a:rPr lang="en-US" altLang="ko-KR" b="1" dirty="0"/>
              <a:t>)</a:t>
            </a:r>
          </a:p>
          <a:p>
            <a:pPr algn="ctr">
              <a:defRPr/>
            </a:pPr>
            <a:r>
              <a:rPr lang="ko-KR" altLang="en-US" b="1" dirty="0"/>
              <a:t>이미지</a:t>
            </a:r>
          </a:p>
        </p:txBody>
      </p:sp>
      <p:sp>
        <p:nvSpPr>
          <p:cNvPr id="23" name="정육면체 22"/>
          <p:cNvSpPr/>
          <p:nvPr/>
        </p:nvSpPr>
        <p:spPr>
          <a:xfrm>
            <a:off x="3786188" y="4194175"/>
            <a:ext cx="1428750" cy="1285875"/>
          </a:xfrm>
          <a:prstGeom prst="cube">
            <a:avLst>
              <a:gd name="adj" fmla="val 15192"/>
            </a:avLst>
          </a:prstGeom>
          <a:solidFill>
            <a:srgbClr val="92D05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 err="1">
                <a:solidFill>
                  <a:schemeClr val="tx1"/>
                </a:solidFill>
              </a:rPr>
              <a:t>감관적</a:t>
            </a:r>
            <a:r>
              <a:rPr lang="en-US" altLang="ko-KR" b="1" dirty="0">
                <a:solidFill>
                  <a:schemeClr val="tx1"/>
                </a:solidFill>
              </a:rPr>
              <a:t>(organic)</a:t>
            </a: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이미지</a:t>
            </a:r>
          </a:p>
        </p:txBody>
      </p:sp>
      <p:sp>
        <p:nvSpPr>
          <p:cNvPr id="24" name="정육면체 23"/>
          <p:cNvSpPr/>
          <p:nvPr/>
        </p:nvSpPr>
        <p:spPr>
          <a:xfrm>
            <a:off x="5153025" y="4194175"/>
            <a:ext cx="1428750" cy="1285875"/>
          </a:xfrm>
          <a:prstGeom prst="cube">
            <a:avLst>
              <a:gd name="adj" fmla="val 15192"/>
            </a:avLst>
          </a:prstGeom>
          <a:solidFill>
            <a:srgbClr val="92D05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근육감각적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en-US" altLang="ko-KR" sz="1400" b="1" dirty="0" err="1">
                <a:solidFill>
                  <a:schemeClr val="tx1"/>
                </a:solidFill>
              </a:rPr>
              <a:t>kinae-stheic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이미지</a:t>
            </a:r>
          </a:p>
        </p:txBody>
      </p:sp>
      <p:sp>
        <p:nvSpPr>
          <p:cNvPr id="25" name="정육면체 24"/>
          <p:cNvSpPr/>
          <p:nvPr/>
        </p:nvSpPr>
        <p:spPr>
          <a:xfrm>
            <a:off x="6561138" y="4194175"/>
            <a:ext cx="1428750" cy="1285875"/>
          </a:xfrm>
          <a:prstGeom prst="cube">
            <a:avLst>
              <a:gd name="adj" fmla="val 15192"/>
            </a:avLst>
          </a:prstGeom>
          <a:solidFill>
            <a:srgbClr val="92D05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공감각적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정육면체 6"/>
          <p:cNvSpPr/>
          <p:nvPr/>
        </p:nvSpPr>
        <p:spPr>
          <a:xfrm rot="21021729">
            <a:off x="500063" y="1143000"/>
            <a:ext cx="1428750" cy="1214438"/>
          </a:xfrm>
          <a:prstGeom prst="cube">
            <a:avLst>
              <a:gd name="adj" fmla="val 151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/>
              <a:t>시각적</a:t>
            </a:r>
            <a:r>
              <a:rPr lang="en-US" altLang="ko-KR" b="1" dirty="0"/>
              <a:t>(visual)</a:t>
            </a:r>
          </a:p>
          <a:p>
            <a:pPr algn="ctr">
              <a:defRPr/>
            </a:pPr>
            <a:r>
              <a:rPr lang="ko-KR" altLang="en-US" b="1" dirty="0"/>
              <a:t>이미지</a:t>
            </a:r>
          </a:p>
        </p:txBody>
      </p:sp>
      <p:sp>
        <p:nvSpPr>
          <p:cNvPr id="79875" name="TextBox 7"/>
          <p:cNvSpPr txBox="1">
            <a:spLocks noChangeArrowheads="1"/>
          </p:cNvSpPr>
          <p:nvPr/>
        </p:nvSpPr>
        <p:spPr bwMode="auto">
          <a:xfrm>
            <a:off x="1357313" y="3249613"/>
            <a:ext cx="6929437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ko-KR" altLang="en-US" sz="1600"/>
          </a:p>
          <a:p>
            <a:pPr>
              <a:lnSpc>
                <a:spcPct val="80000"/>
              </a:lnSpc>
            </a:pPr>
            <a:r>
              <a:rPr lang="ko-KR" altLang="en-US" sz="2000" b="1"/>
              <a:t>넓은 벌 동쪽 끝으로</a:t>
            </a:r>
          </a:p>
          <a:p>
            <a:pPr>
              <a:lnSpc>
                <a:spcPct val="80000"/>
              </a:lnSpc>
            </a:pPr>
            <a:r>
              <a:rPr lang="ko-KR" altLang="en-US" sz="2000" b="1"/>
              <a:t>옛이야기 지줄대는 실개천이 회</a:t>
            </a:r>
            <a:r>
              <a:rPr lang="en-US" altLang="ko-KR" sz="2000" b="1"/>
              <a:t>(</a:t>
            </a:r>
            <a:r>
              <a:rPr lang="ko-KR" altLang="en-US" sz="2000" b="1"/>
              <a:t>回</a:t>
            </a:r>
            <a:r>
              <a:rPr lang="en-US" altLang="ko-KR" sz="2000" b="1"/>
              <a:t>)</a:t>
            </a:r>
            <a:r>
              <a:rPr lang="ko-KR" altLang="en-US" sz="2000" b="1"/>
              <a:t>돌아 나가고</a:t>
            </a:r>
            <a:r>
              <a:rPr lang="en-US" altLang="ko-KR" sz="2000" b="1"/>
              <a:t>,</a:t>
            </a:r>
          </a:p>
          <a:p>
            <a:pPr>
              <a:lnSpc>
                <a:spcPct val="80000"/>
              </a:lnSpc>
            </a:pPr>
            <a:r>
              <a:rPr lang="ko-KR" altLang="en-US" sz="2000" b="1"/>
              <a:t>얼룩백이 황소가</a:t>
            </a:r>
          </a:p>
          <a:p>
            <a:pPr>
              <a:lnSpc>
                <a:spcPct val="80000"/>
              </a:lnSpc>
            </a:pPr>
            <a:r>
              <a:rPr lang="ko-KR" altLang="en-US" sz="2000" b="1"/>
              <a:t>해설피 금빛 게으른 울음을 우는곳</a:t>
            </a:r>
            <a:r>
              <a:rPr lang="en-US" altLang="ko-KR" sz="2000" b="1"/>
              <a:t>,</a:t>
            </a:r>
          </a:p>
          <a:p>
            <a:pPr>
              <a:lnSpc>
                <a:spcPct val="80000"/>
              </a:lnSpc>
            </a:pPr>
            <a:endParaRPr lang="en-US" altLang="ko-KR" sz="2000" b="1"/>
          </a:p>
          <a:p>
            <a:pPr>
              <a:lnSpc>
                <a:spcPct val="80000"/>
              </a:lnSpc>
            </a:pPr>
            <a:r>
              <a:rPr lang="ko-KR" altLang="en-US" sz="2000" b="1"/>
              <a:t>ㅡ 그 곳이 참하 꿈엔들 잊힐리야</a:t>
            </a:r>
          </a:p>
          <a:p>
            <a:pPr algn="r">
              <a:lnSpc>
                <a:spcPct val="80000"/>
              </a:lnSpc>
            </a:pPr>
            <a:endParaRPr lang="en-US" altLang="ko-KR" sz="2000" b="1"/>
          </a:p>
          <a:p>
            <a:pPr algn="r">
              <a:lnSpc>
                <a:spcPct val="80000"/>
              </a:lnSpc>
            </a:pPr>
            <a:r>
              <a:rPr lang="en-US" altLang="ko-KR" sz="1600" b="1"/>
              <a:t>-&lt;</a:t>
            </a:r>
            <a:r>
              <a:rPr lang="ko-KR" altLang="en-US" sz="1600" b="1"/>
              <a:t>향수</a:t>
            </a:r>
            <a:r>
              <a:rPr lang="en-US" altLang="ko-KR" sz="1600" b="1"/>
              <a:t>(</a:t>
            </a:r>
            <a:r>
              <a:rPr lang="ko-KR" altLang="en-US" sz="1600" b="1"/>
              <a:t>鄕愁</a:t>
            </a:r>
            <a:r>
              <a:rPr lang="en-US" altLang="ko-KR" sz="1600" b="1"/>
              <a:t>)&gt;(</a:t>
            </a:r>
            <a:r>
              <a:rPr lang="ko-KR" altLang="en-US" sz="1600" b="1"/>
              <a:t>정지용</a:t>
            </a:r>
            <a:r>
              <a:rPr lang="en-US" altLang="ko-KR" sz="1600" b="1"/>
              <a:t>)</a:t>
            </a:r>
            <a:r>
              <a:rPr lang="ko-KR" altLang="en-US" sz="1600" b="1"/>
              <a:t>에서</a:t>
            </a:r>
            <a:endParaRPr lang="ko-KR" altLang="en-US" sz="2000" b="1"/>
          </a:p>
          <a:p>
            <a:endParaRPr lang="ko-KR" altLang="en-US"/>
          </a:p>
        </p:txBody>
      </p:sp>
      <p:sp>
        <p:nvSpPr>
          <p:cNvPr id="79876" name="TextBox 18"/>
          <p:cNvSpPr txBox="1">
            <a:spLocks noChangeArrowheads="1"/>
          </p:cNvSpPr>
          <p:nvPr/>
        </p:nvSpPr>
        <p:spPr bwMode="auto">
          <a:xfrm>
            <a:off x="2071688" y="1071563"/>
            <a:ext cx="66436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ct val="20000"/>
              </a:spcBef>
            </a:pPr>
            <a:r>
              <a:rPr lang="ko-KR" altLang="en-US">
                <a:solidFill>
                  <a:schemeClr val="tx2"/>
                </a:solidFill>
                <a:latin typeface="HY나무M" pitchFamily="18" charset="-127"/>
                <a:ea typeface="HY나무M" pitchFamily="18" charset="-127"/>
              </a:rPr>
              <a:t>시각적인 감각 현상이나 회화성을 바탕으로 하므로 </a:t>
            </a:r>
            <a:r>
              <a:rPr lang="en-US" altLang="ko-KR">
                <a:solidFill>
                  <a:schemeClr val="tx2"/>
                </a:solidFill>
                <a:latin typeface="HY나무M" pitchFamily="18" charset="-127"/>
                <a:ea typeface="HY나무M" pitchFamily="18" charset="-127"/>
              </a:rPr>
              <a:t/>
            </a:r>
            <a:br>
              <a:rPr lang="en-US" altLang="ko-KR">
                <a:solidFill>
                  <a:schemeClr val="tx2"/>
                </a:solidFill>
                <a:latin typeface="HY나무M" pitchFamily="18" charset="-127"/>
                <a:ea typeface="HY나무M" pitchFamily="18" charset="-127"/>
              </a:rPr>
            </a:br>
            <a:r>
              <a:rPr lang="ko-KR" altLang="en-US">
                <a:solidFill>
                  <a:schemeClr val="tx2"/>
                </a:solidFill>
                <a:latin typeface="HY나무M" pitchFamily="18" charset="-127"/>
                <a:ea typeface="HY나무M" pitchFamily="18" charset="-127"/>
              </a:rPr>
              <a:t>명도와 색</a:t>
            </a:r>
            <a:r>
              <a:rPr lang="en-US" altLang="ko-KR">
                <a:solidFill>
                  <a:schemeClr val="tx2"/>
                </a:solidFill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latin typeface="HY나무M" pitchFamily="18" charset="-127"/>
                <a:ea typeface="HY나무M" pitchFamily="18" charset="-127"/>
              </a:rPr>
              <a:t>질감 그리고 움직임 등이 시에 중요하게 작용</a:t>
            </a:r>
          </a:p>
          <a:p>
            <a:pPr latinLnBrk="0">
              <a:lnSpc>
                <a:spcPct val="150000"/>
              </a:lnSpc>
              <a:spcBef>
                <a:spcPct val="20000"/>
              </a:spcBef>
            </a:pPr>
            <a:r>
              <a:rPr lang="ko-KR" altLang="en-US" sz="2000" b="1">
                <a:solidFill>
                  <a:schemeClr val="accent2"/>
                </a:solidFill>
                <a:latin typeface="HY나무M" pitchFamily="18" charset="-127"/>
                <a:ea typeface="HY나무M" pitchFamily="18" charset="-127"/>
              </a:rPr>
              <a:t> 시를 구성하는 가장 빈번하고 주도적인 이미지</a:t>
            </a:r>
          </a:p>
        </p:txBody>
      </p:sp>
      <p:sp>
        <p:nvSpPr>
          <p:cNvPr id="79877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554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이미지의 종류</a:t>
            </a:r>
            <a:r>
              <a:rPr lang="en-US" altLang="ko-KR" b="1">
                <a:solidFill>
                  <a:srgbClr val="0070C0"/>
                </a:solidFill>
              </a:rPr>
              <a:t>_ </a:t>
            </a:r>
            <a:r>
              <a:rPr lang="en-US" altLang="ko-KR" sz="1100" b="1"/>
              <a:t>(1) </a:t>
            </a:r>
            <a:r>
              <a:rPr lang="ko-KR" altLang="en-US" sz="1100" b="1"/>
              <a:t>심리적 이미지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1601</Words>
  <Application>Microsoft Office PowerPoint</Application>
  <PresentationFormat>화면 슬라이드 쇼(4:3)</PresentationFormat>
  <Paragraphs>324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양혜경 교수와 함께하는 재미있는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7</cp:revision>
  <dcterms:created xsi:type="dcterms:W3CDTF">2011-12-15T04:53:30Z</dcterms:created>
  <dcterms:modified xsi:type="dcterms:W3CDTF">2011-12-15T05:17:22Z</dcterms:modified>
</cp:coreProperties>
</file>