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E9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CE64B-581B-4F40-B1B9-46AF1FBF84B8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939CE-B8F2-40B9-B923-FFD38CF31BD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6" descr="C:\Users\전민정\Desktop\wizdata_7268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9225" y="2409825"/>
            <a:ext cx="6454775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00063" y="714375"/>
            <a:ext cx="6286500" cy="571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just" eaLnBrk="1" hangingPunct="1"/>
            <a:r>
              <a:rPr lang="ko-KR" altLang="en-US" sz="3200" smtClean="0">
                <a:solidFill>
                  <a:schemeClr val="accent2"/>
                </a:solidFill>
                <a:latin typeface="HY바다L" pitchFamily="18" charset="-127"/>
                <a:ea typeface="HY바다L" pitchFamily="18" charset="-127"/>
              </a:rPr>
              <a:t>양혜경 교수</a:t>
            </a:r>
            <a:r>
              <a:rPr lang="ko-KR" altLang="en-US" sz="3200" smtClean="0">
                <a:latin typeface="HY바다L" pitchFamily="18" charset="-127"/>
                <a:ea typeface="HY바다L" pitchFamily="18" charset="-127"/>
              </a:rPr>
              <a:t>와 함께하는 재미있는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429125" y="1130300"/>
            <a:ext cx="4429125" cy="12271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ko-KR" altLang="en-US" sz="66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현</a:t>
            </a:r>
            <a:r>
              <a:rPr lang="ko-KR" altLang="en-US" sz="28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 </a:t>
            </a:r>
            <a:r>
              <a:rPr lang="ko-KR" altLang="en-US" sz="66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대</a:t>
            </a:r>
            <a:r>
              <a:rPr lang="ko-KR" altLang="en-US" sz="28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 </a:t>
            </a:r>
            <a:r>
              <a:rPr lang="ko-KR" altLang="en-US" sz="66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시</a:t>
            </a:r>
            <a:r>
              <a:rPr lang="ko-KR" altLang="en-US" sz="28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 </a:t>
            </a:r>
            <a:r>
              <a:rPr lang="ko-KR" altLang="en-US" sz="6600" b="1" kern="0" dirty="0" err="1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론</a:t>
            </a:r>
            <a:endParaRPr lang="ko-KR" altLang="en-US" sz="6600" b="1" kern="0" dirty="0">
              <a:solidFill>
                <a:srgbClr val="0070C0"/>
              </a:solidFill>
              <a:latin typeface="HY바다L" pitchFamily="18" charset="-127"/>
              <a:ea typeface="HY바다L" pitchFamily="18" charset="-127"/>
              <a:cs typeface="+mj-cs"/>
            </a:endParaRPr>
          </a:p>
        </p:txBody>
      </p:sp>
      <p:grpSp>
        <p:nvGrpSpPr>
          <p:cNvPr id="2" name="그룹 14"/>
          <p:cNvGrpSpPr>
            <a:grpSpLocks/>
          </p:cNvGrpSpPr>
          <p:nvPr/>
        </p:nvGrpSpPr>
        <p:grpSpPr bwMode="auto">
          <a:xfrm>
            <a:off x="-14288" y="5700713"/>
            <a:ext cx="3514726" cy="1157287"/>
            <a:chOff x="-14076" y="5700156"/>
            <a:chExt cx="3514506" cy="1157844"/>
          </a:xfrm>
        </p:grpSpPr>
        <p:pic>
          <p:nvPicPr>
            <p:cNvPr id="25606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62173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7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3108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8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07422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9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94902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0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9261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1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14076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TextBox 11"/>
          <p:cNvSpPr txBox="1"/>
          <p:nvPr/>
        </p:nvSpPr>
        <p:spPr>
          <a:xfrm>
            <a:off x="1500166" y="2786058"/>
            <a:ext cx="6143668" cy="52322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>
                <a:latin typeface="HY바다M" pitchFamily="18" charset="-127"/>
                <a:ea typeface="HY바다M" pitchFamily="18" charset="-127"/>
              </a:rPr>
              <a:t>8</a:t>
            </a:r>
            <a:r>
              <a:rPr lang="ko-KR" altLang="en-US" sz="2800" dirty="0" smtClean="0">
                <a:latin typeface="HY바다M" pitchFamily="18" charset="-127"/>
                <a:ea typeface="HY바다M" pitchFamily="18" charset="-127"/>
              </a:rPr>
              <a:t>주차</a:t>
            </a:r>
            <a:r>
              <a:rPr lang="en-US" altLang="ko-KR" sz="2800" dirty="0" smtClean="0">
                <a:latin typeface="HY바다M" pitchFamily="18" charset="-127"/>
                <a:ea typeface="HY바다M" pitchFamily="18" charset="-127"/>
              </a:rPr>
              <a:t>. </a:t>
            </a:r>
            <a:r>
              <a:rPr lang="ko-KR" altLang="en-US" sz="2800" dirty="0" smtClean="0">
                <a:latin typeface="HY바다M" pitchFamily="18" charset="-127"/>
                <a:ea typeface="HY바다M" pitchFamily="18" charset="-127"/>
              </a:rPr>
              <a:t>상징의 개념과 특성</a:t>
            </a:r>
            <a:endParaRPr lang="ko-KR" altLang="en-US" sz="2800" dirty="0">
              <a:latin typeface="HY바다M" pitchFamily="18" charset="-127"/>
              <a:ea typeface="HY바다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5" descr="C:\Users\전민정\Desktop\wizdata_2878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27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1000125"/>
            <a:ext cx="9144000" cy="1000125"/>
          </a:xfrm>
          <a:solidFill>
            <a:srgbClr val="FFFFFF">
              <a:alpha val="50195"/>
            </a:srgb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 eaLnBrk="1" hangingPunct="1"/>
            <a:r>
              <a:rPr lang="en-US" altLang="ko-KR" sz="6000" b="1" smtClean="0">
                <a:latin typeface="HY그래픽M" pitchFamily="18" charset="-127"/>
                <a:ea typeface="HY그래픽M" pitchFamily="18" charset="-127"/>
              </a:rPr>
              <a:t>  Ⅱ. </a:t>
            </a:r>
            <a:r>
              <a:rPr lang="ko-KR" altLang="en-US" sz="6000" b="1" smtClean="0">
                <a:latin typeface="HY그래픽M" pitchFamily="18" charset="-127"/>
                <a:ea typeface="HY그래픽M" pitchFamily="18" charset="-127"/>
              </a:rPr>
              <a:t>시의 요소</a:t>
            </a:r>
            <a:endParaRPr lang="ko-KR" altLang="en-US" sz="3600" smtClean="0">
              <a:latin typeface="HY그래픽M" pitchFamily="18" charset="-127"/>
              <a:ea typeface="HY그래픽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00250" y="5143500"/>
            <a:ext cx="5357813" cy="1143000"/>
          </a:xfrm>
        </p:spPr>
        <p:txBody>
          <a:bodyPr/>
          <a:lstStyle/>
          <a:p>
            <a:pPr marL="0" indent="0" eaLnBrk="1" latinLnBrk="0" hangingPunct="1">
              <a:buFontTx/>
              <a:buNone/>
              <a:defRPr/>
            </a:pPr>
            <a:r>
              <a:rPr lang="en-US" altLang="ko-KR" sz="2000" b="1" dirty="0" smtClean="0">
                <a:solidFill>
                  <a:srgbClr val="FF0000"/>
                </a:solidFill>
              </a:rPr>
              <a:t>*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상징주의 문학</a:t>
            </a:r>
            <a:endParaRPr lang="en-US" altLang="ko-KR" sz="2000" b="1" dirty="0" smtClean="0">
              <a:solidFill>
                <a:srgbClr val="FF0000"/>
              </a:solidFill>
            </a:endParaRPr>
          </a:p>
          <a:p>
            <a:pPr marL="0" indent="0" eaLnBrk="1" latinLnBrk="0" hangingPunct="1">
              <a:buFont typeface="Arial" charset="0"/>
              <a:buChar char="•"/>
              <a:defRPr/>
            </a:pPr>
            <a:endParaRPr lang="en-US" altLang="ko-KR" sz="700" b="1" dirty="0" smtClean="0"/>
          </a:p>
          <a:p>
            <a:pPr marL="182563" indent="-182563" eaLnBrk="1" latinLnBrk="0" hangingPunct="1">
              <a:buFont typeface="굴림" pitchFamily="50" charset="-127"/>
              <a:buChar char="→"/>
              <a:defRPr/>
            </a:pPr>
            <a:r>
              <a:rPr lang="en-US" altLang="ko-KR" sz="1400" b="1" dirty="0" smtClean="0"/>
              <a:t> </a:t>
            </a:r>
            <a:r>
              <a:rPr lang="ko-KR" altLang="en-US" sz="1400" b="1" dirty="0" smtClean="0"/>
              <a:t>독자로 </a:t>
            </a:r>
            <a:r>
              <a:rPr lang="ko-KR" altLang="en-US" sz="1400" b="1" dirty="0"/>
              <a:t>하여금 비밀스런 의미를 풀도록 독자들의 </a:t>
            </a:r>
            <a:r>
              <a:rPr lang="ko-KR" altLang="en-US" sz="1400" b="1" dirty="0" smtClean="0"/>
              <a:t>상상력 자극</a:t>
            </a:r>
            <a:endParaRPr lang="en-US" altLang="ko-KR" sz="1400" b="1" dirty="0" smtClean="0"/>
          </a:p>
          <a:p>
            <a:pPr marL="182563" indent="-182563" eaLnBrk="1" latinLnBrk="0" hangingPunct="1">
              <a:buFont typeface="굴림" pitchFamily="50" charset="-127"/>
              <a:buChar char="→"/>
              <a:defRPr/>
            </a:pPr>
            <a:r>
              <a:rPr lang="en-US" altLang="ko-KR" sz="1400" b="1" dirty="0" smtClean="0"/>
              <a:t> </a:t>
            </a:r>
            <a:r>
              <a:rPr lang="ko-KR" altLang="en-US" sz="1400" b="1" dirty="0" smtClean="0"/>
              <a:t>상징이 </a:t>
            </a:r>
            <a:r>
              <a:rPr lang="ko-KR" altLang="en-US" sz="1400" b="1" dirty="0"/>
              <a:t>갖는 추상적인 속성에서 </a:t>
            </a:r>
            <a:r>
              <a:rPr lang="ko-KR" altLang="en-US" sz="1400" b="1" dirty="0" smtClean="0"/>
              <a:t>기인</a:t>
            </a:r>
            <a:endParaRPr lang="en-US" altLang="ko-KR" sz="1400" b="1" dirty="0"/>
          </a:p>
        </p:txBody>
      </p:sp>
      <p:sp>
        <p:nvSpPr>
          <p:cNvPr id="104451" name="TextBox 2"/>
          <p:cNvSpPr txBox="1">
            <a:spLocks noChangeArrowheads="1"/>
          </p:cNvSpPr>
          <p:nvPr/>
        </p:nvSpPr>
        <p:spPr bwMode="auto">
          <a:xfrm>
            <a:off x="595313" y="558800"/>
            <a:ext cx="4476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1. </a:t>
            </a:r>
            <a:r>
              <a:rPr lang="ko-KR" altLang="en-US" b="1"/>
              <a:t>상징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1) </a:t>
            </a:r>
            <a:r>
              <a:rPr lang="ko-KR" altLang="en-US" b="1">
                <a:solidFill>
                  <a:srgbClr val="0070C0"/>
                </a:solidFill>
              </a:rPr>
              <a:t>상징의 개념</a:t>
            </a:r>
          </a:p>
        </p:txBody>
      </p:sp>
      <p:sp>
        <p:nvSpPr>
          <p:cNvPr id="104452" name="TextBox 6"/>
          <p:cNvSpPr txBox="1">
            <a:spLocks noChangeArrowheads="1"/>
          </p:cNvSpPr>
          <p:nvPr/>
        </p:nvSpPr>
        <p:spPr bwMode="auto">
          <a:xfrm>
            <a:off x="785813" y="1000125"/>
            <a:ext cx="2000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800" b="1" i="1">
                <a:solidFill>
                  <a:srgbClr val="C00000"/>
                </a:solidFill>
                <a:latin typeface="HY목판L" pitchFamily="18" charset="-127"/>
                <a:ea typeface="HY목판L" pitchFamily="18" charset="-127"/>
              </a:rPr>
              <a:t>상징이란</a:t>
            </a:r>
            <a:r>
              <a:rPr lang="en-US" altLang="ko-KR" sz="2800" b="1" i="1">
                <a:solidFill>
                  <a:srgbClr val="C00000"/>
                </a:solidFill>
                <a:latin typeface="HY목판L" pitchFamily="18" charset="-127"/>
                <a:ea typeface="HY목판L" pitchFamily="18" charset="-127"/>
              </a:rPr>
              <a:t>?</a:t>
            </a:r>
            <a:endParaRPr lang="ko-KR" altLang="en-US" sz="2800" b="1" i="1">
              <a:solidFill>
                <a:srgbClr val="C00000"/>
              </a:solidFill>
              <a:latin typeface="HY목판L" pitchFamily="18" charset="-127"/>
              <a:ea typeface="HY목판L" pitchFamily="18" charset="-127"/>
            </a:endParaRPr>
          </a:p>
        </p:txBody>
      </p:sp>
      <p:grpSp>
        <p:nvGrpSpPr>
          <p:cNvPr id="2" name="그룹 33"/>
          <p:cNvGrpSpPr>
            <a:grpSpLocks/>
          </p:cNvGrpSpPr>
          <p:nvPr/>
        </p:nvGrpSpPr>
        <p:grpSpPr bwMode="auto">
          <a:xfrm>
            <a:off x="479425" y="1701800"/>
            <a:ext cx="4071938" cy="1370013"/>
            <a:chOff x="407576" y="1701846"/>
            <a:chExt cx="4071966" cy="1369964"/>
          </a:xfrm>
        </p:grpSpPr>
        <p:sp>
          <p:nvSpPr>
            <p:cNvPr id="14" name="직사각형 13"/>
            <p:cNvSpPr/>
            <p:nvPr/>
          </p:nvSpPr>
          <p:spPr>
            <a:xfrm>
              <a:off x="407576" y="1701846"/>
              <a:ext cx="4071966" cy="1369964"/>
            </a:xfrm>
            <a:prstGeom prst="rect">
              <a:avLst/>
            </a:prstGeom>
            <a:solidFill>
              <a:srgbClr val="FFFFCC"/>
            </a:solidFill>
            <a:ln w="31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15593" y="1884402"/>
              <a:ext cx="2857520" cy="369874"/>
            </a:xfrm>
            <a:prstGeom prst="rect">
              <a:avLst/>
            </a:prstGeom>
            <a:solidFill>
              <a:srgbClr val="CCFF99"/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ko-KR" altLang="en-US" b="1" kern="0" dirty="0">
                  <a:solidFill>
                    <a:srgbClr val="000000"/>
                  </a:solidFill>
                  <a:latin typeface="HY동녘M" pitchFamily="18" charset="-127"/>
                  <a:ea typeface="HY동녘M" pitchFamily="18" charset="-127"/>
                </a:rPr>
                <a:t>가시적인 것의 연상 작용</a:t>
              </a:r>
              <a:endParaRPr lang="ko-KR" altLang="en-US" b="1" dirty="0">
                <a:latin typeface="HY동녘M" pitchFamily="18" charset="-127"/>
                <a:ea typeface="HY동녘M" pitchFamily="18" charset="-127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9014" y="2497156"/>
              <a:ext cx="3929089" cy="368287"/>
            </a:xfrm>
            <a:prstGeom prst="rect">
              <a:avLst/>
            </a:prstGeom>
            <a:solidFill>
              <a:srgbClr val="CCFF99"/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ko-KR" altLang="en-US" b="1" kern="0" dirty="0">
                  <a:solidFill>
                    <a:srgbClr val="000000"/>
                  </a:solidFill>
                  <a:latin typeface="HY동녘M" pitchFamily="18" charset="-127"/>
                  <a:ea typeface="HY동녘M" pitchFamily="18" charset="-127"/>
                </a:rPr>
                <a:t>감추어진 형이상학적인 것을 드러냄</a:t>
              </a:r>
              <a:endParaRPr lang="ko-KR" altLang="en-US" b="1" dirty="0">
                <a:latin typeface="HY동녘M" pitchFamily="18" charset="-127"/>
                <a:ea typeface="HY동녘M" pitchFamily="18" charset="-127"/>
              </a:endParaRPr>
            </a:p>
          </p:txBody>
        </p:sp>
        <p:sp>
          <p:nvSpPr>
            <p:cNvPr id="10" name="아래쪽 화살표 9"/>
            <p:cNvSpPr/>
            <p:nvPr/>
          </p:nvSpPr>
          <p:spPr>
            <a:xfrm>
              <a:off x="2301477" y="2274914"/>
              <a:ext cx="285752" cy="214304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3" name="그룹 34"/>
          <p:cNvGrpSpPr>
            <a:grpSpLocks/>
          </p:cNvGrpSpPr>
          <p:nvPr/>
        </p:nvGrpSpPr>
        <p:grpSpPr bwMode="auto">
          <a:xfrm>
            <a:off x="500063" y="3143250"/>
            <a:ext cx="4071937" cy="1370013"/>
            <a:chOff x="4622418" y="1701846"/>
            <a:chExt cx="4071966" cy="1369964"/>
          </a:xfrm>
        </p:grpSpPr>
        <p:sp>
          <p:nvSpPr>
            <p:cNvPr id="15" name="직사각형 14"/>
            <p:cNvSpPr/>
            <p:nvPr/>
          </p:nvSpPr>
          <p:spPr>
            <a:xfrm>
              <a:off x="4622418" y="1701846"/>
              <a:ext cx="4071966" cy="1369964"/>
            </a:xfrm>
            <a:prstGeom prst="rect">
              <a:avLst/>
            </a:prstGeom>
            <a:solidFill>
              <a:srgbClr val="FFFFCC"/>
            </a:solidFill>
            <a:ln w="31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239959" y="1912976"/>
              <a:ext cx="2857520" cy="369874"/>
            </a:xfrm>
            <a:prstGeom prst="rect">
              <a:avLst/>
            </a:prstGeom>
            <a:solidFill>
              <a:srgbClr val="CCFF99"/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ko-KR" altLang="en-US" b="1" kern="0" dirty="0">
                  <a:solidFill>
                    <a:srgbClr val="000000"/>
                  </a:solidFill>
                  <a:latin typeface="HY동녘M" pitchFamily="18" charset="-127"/>
                  <a:ea typeface="HY동녘M" pitchFamily="18" charset="-127"/>
                </a:rPr>
                <a:t>표면적인 것</a:t>
              </a:r>
              <a:endParaRPr lang="ko-KR" altLang="en-US" b="1" dirty="0">
                <a:latin typeface="HY동녘M" pitchFamily="18" charset="-127"/>
                <a:ea typeface="HY동녘M" pitchFamily="18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04969" y="2525730"/>
              <a:ext cx="3929090" cy="368287"/>
            </a:xfrm>
            <a:prstGeom prst="rect">
              <a:avLst/>
            </a:prstGeom>
            <a:solidFill>
              <a:srgbClr val="CCFF99"/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ko-KR" altLang="en-US" b="1" kern="0" dirty="0">
                  <a:solidFill>
                    <a:srgbClr val="000000"/>
                  </a:solidFill>
                  <a:latin typeface="HY동녘M" pitchFamily="18" charset="-127"/>
                  <a:ea typeface="HY동녘M" pitchFamily="18" charset="-127"/>
                </a:rPr>
                <a:t>이면에 숨어있는 관념 혹은 개념</a:t>
              </a:r>
              <a:endParaRPr lang="ko-KR" altLang="en-US" b="1" dirty="0">
                <a:latin typeface="HY동녘M" pitchFamily="18" charset="-127"/>
                <a:ea typeface="HY동녘M" pitchFamily="18" charset="-127"/>
              </a:endParaRPr>
            </a:p>
          </p:txBody>
        </p:sp>
        <p:sp>
          <p:nvSpPr>
            <p:cNvPr id="13" name="아래쪽 화살표 12"/>
            <p:cNvSpPr/>
            <p:nvPr/>
          </p:nvSpPr>
          <p:spPr>
            <a:xfrm>
              <a:off x="6525844" y="2303487"/>
              <a:ext cx="285752" cy="214304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4" name="그룹 32"/>
          <p:cNvGrpSpPr>
            <a:grpSpLocks/>
          </p:cNvGrpSpPr>
          <p:nvPr/>
        </p:nvGrpSpPr>
        <p:grpSpPr bwMode="auto">
          <a:xfrm>
            <a:off x="4857750" y="1857375"/>
            <a:ext cx="3713163" cy="2428875"/>
            <a:chOff x="2654375" y="3303772"/>
            <a:chExt cx="3713548" cy="2428892"/>
          </a:xfrm>
        </p:grpSpPr>
        <p:sp>
          <p:nvSpPr>
            <p:cNvPr id="32" name="타원 31"/>
            <p:cNvSpPr/>
            <p:nvPr/>
          </p:nvSpPr>
          <p:spPr>
            <a:xfrm>
              <a:off x="2954444" y="3303772"/>
              <a:ext cx="3143576" cy="24288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5" name="폭발 2 24"/>
            <p:cNvSpPr/>
            <p:nvPr/>
          </p:nvSpPr>
          <p:spPr>
            <a:xfrm rot="912501">
              <a:off x="4267442" y="5078609"/>
              <a:ext cx="663644" cy="485778"/>
            </a:xfrm>
            <a:prstGeom prst="irregularSeal2">
              <a:avLst/>
            </a:prstGeom>
            <a:solidFill>
              <a:srgbClr val="CCFF99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6" name="폭발 2 25"/>
            <p:cNvSpPr/>
            <p:nvPr/>
          </p:nvSpPr>
          <p:spPr>
            <a:xfrm rot="912501">
              <a:off x="4195998" y="4649981"/>
              <a:ext cx="663644" cy="485778"/>
            </a:xfrm>
            <a:prstGeom prst="irregularSeal2">
              <a:avLst/>
            </a:prstGeom>
            <a:solidFill>
              <a:srgbClr val="CCFF99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7" name="폭발 2 26"/>
            <p:cNvSpPr/>
            <p:nvPr/>
          </p:nvSpPr>
          <p:spPr>
            <a:xfrm rot="912501">
              <a:off x="3981663" y="4721420"/>
              <a:ext cx="663644" cy="485778"/>
            </a:xfrm>
            <a:prstGeom prst="irregularSeal2">
              <a:avLst/>
            </a:prstGeom>
            <a:solidFill>
              <a:srgbClr val="CCFF99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8" name="폭발 2 27"/>
            <p:cNvSpPr/>
            <p:nvPr/>
          </p:nvSpPr>
          <p:spPr>
            <a:xfrm rot="912501">
              <a:off x="3552993" y="4935733"/>
              <a:ext cx="663644" cy="485778"/>
            </a:xfrm>
            <a:prstGeom prst="irregularSeal2">
              <a:avLst/>
            </a:prstGeom>
            <a:solidFill>
              <a:srgbClr val="CCFF99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7" name="폭발 2 16"/>
            <p:cNvSpPr/>
            <p:nvPr/>
          </p:nvSpPr>
          <p:spPr>
            <a:xfrm rot="912501">
              <a:off x="3060817" y="4588069"/>
              <a:ext cx="736676" cy="552454"/>
            </a:xfrm>
            <a:prstGeom prst="irregularSeal2">
              <a:avLst/>
            </a:prstGeom>
            <a:solidFill>
              <a:srgbClr val="CCFF99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" name="정육면체 15"/>
            <p:cNvSpPr/>
            <p:nvPr/>
          </p:nvSpPr>
          <p:spPr>
            <a:xfrm rot="180325">
              <a:off x="2654375" y="4097528"/>
              <a:ext cx="3713548" cy="523879"/>
            </a:xfrm>
            <a:prstGeom prst="cube">
              <a:avLst>
                <a:gd name="adj" fmla="val 80067"/>
              </a:avLst>
            </a:prstGeom>
            <a:solidFill>
              <a:srgbClr val="CC66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14935" y="4572194"/>
              <a:ext cx="643005" cy="33813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ko-KR" altLang="en-US" sz="1600" b="1" dirty="0">
                  <a:solidFill>
                    <a:schemeClr val="accent2">
                      <a:lumMod val="50000"/>
                    </a:schemeClr>
                  </a:solidFill>
                  <a:latin typeface="HY얕은샘물M" pitchFamily="18" charset="-127"/>
                  <a:ea typeface="HY얕은샘물M" pitchFamily="18" charset="-127"/>
                </a:rPr>
                <a:t>개념</a:t>
              </a:r>
            </a:p>
          </p:txBody>
        </p:sp>
        <p:sp>
          <p:nvSpPr>
            <p:cNvPr id="104464" name="TextBox 20"/>
            <p:cNvSpPr txBox="1">
              <a:spLocks noChangeArrowheads="1"/>
            </p:cNvSpPr>
            <p:nvPr/>
          </p:nvSpPr>
          <p:spPr bwMode="auto">
            <a:xfrm>
              <a:off x="3143241" y="4714884"/>
              <a:ext cx="64294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ko-KR" altLang="en-US" sz="1400" b="1">
                  <a:solidFill>
                    <a:srgbClr val="C00000"/>
                  </a:solidFill>
                  <a:latin typeface="HY동녘B" pitchFamily="18" charset="-127"/>
                  <a:ea typeface="HY동녘B" pitchFamily="18" charset="-127"/>
                </a:rPr>
                <a:t>의미</a:t>
              </a:r>
            </a:p>
          </p:txBody>
        </p:sp>
        <p:sp>
          <p:nvSpPr>
            <p:cNvPr id="104465" name="TextBox 21"/>
            <p:cNvSpPr txBox="1">
              <a:spLocks noChangeArrowheads="1"/>
            </p:cNvSpPr>
            <p:nvPr/>
          </p:nvSpPr>
          <p:spPr bwMode="auto">
            <a:xfrm>
              <a:off x="3571869" y="5000636"/>
              <a:ext cx="64294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ko-KR" altLang="en-US" sz="1600" b="1">
                  <a:solidFill>
                    <a:srgbClr val="FFC000"/>
                  </a:solidFill>
                  <a:latin typeface="HY헤드라인M" pitchFamily="18" charset="-127"/>
                  <a:ea typeface="HY헤드라인M" pitchFamily="18" charset="-127"/>
                </a:rPr>
                <a:t>관념</a:t>
              </a:r>
            </a:p>
          </p:txBody>
        </p:sp>
        <p:sp>
          <p:nvSpPr>
            <p:cNvPr id="104466" name="TextBox 22"/>
            <p:cNvSpPr txBox="1">
              <a:spLocks noChangeArrowheads="1"/>
            </p:cNvSpPr>
            <p:nvPr/>
          </p:nvSpPr>
          <p:spPr bwMode="auto">
            <a:xfrm>
              <a:off x="4214811" y="4764297"/>
              <a:ext cx="64294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ko-KR" altLang="en-US" sz="1400" b="1">
                  <a:solidFill>
                    <a:schemeClr val="accent2"/>
                  </a:solidFill>
                  <a:latin typeface="HY바다M" pitchFamily="18" charset="-127"/>
                  <a:ea typeface="HY바다M" pitchFamily="18" charset="-127"/>
                </a:rPr>
                <a:t>의미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203936" y="5143698"/>
              <a:ext cx="643005" cy="33813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ko-KR" altLang="en-US" sz="1600" b="1" dirty="0">
                  <a:solidFill>
                    <a:schemeClr val="accent2">
                      <a:lumMod val="50000"/>
                    </a:schemeClr>
                  </a:solidFill>
                  <a:latin typeface="HY동녘M" pitchFamily="18" charset="-127"/>
                  <a:ea typeface="HY동녘M" pitchFamily="18" charset="-127"/>
                </a:rPr>
                <a:t>개념</a:t>
              </a:r>
            </a:p>
          </p:txBody>
        </p:sp>
        <p:sp>
          <p:nvSpPr>
            <p:cNvPr id="29" name="폭발 2 28"/>
            <p:cNvSpPr/>
            <p:nvPr/>
          </p:nvSpPr>
          <p:spPr>
            <a:xfrm rot="912501">
              <a:off x="4910447" y="4721420"/>
              <a:ext cx="663644" cy="485778"/>
            </a:xfrm>
            <a:prstGeom prst="irregularSeal2">
              <a:avLst/>
            </a:prstGeom>
            <a:solidFill>
              <a:srgbClr val="CCFF99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04469" name="TextBox 29"/>
            <p:cNvSpPr txBox="1">
              <a:spLocks noChangeArrowheads="1"/>
            </p:cNvSpPr>
            <p:nvPr/>
          </p:nvSpPr>
          <p:spPr bwMode="auto">
            <a:xfrm>
              <a:off x="4929191" y="4786322"/>
              <a:ext cx="64294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ko-KR" altLang="en-US" sz="1600" b="1">
                  <a:solidFill>
                    <a:srgbClr val="FF00FF"/>
                  </a:solidFill>
                  <a:latin typeface="HY헤드라인M" pitchFamily="18" charset="-127"/>
                  <a:ea typeface="HY헤드라인M" pitchFamily="18" charset="-127"/>
                </a:rPr>
                <a:t>관념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00431" y="3571876"/>
              <a:ext cx="2143140" cy="773676"/>
            </a:xfrm>
            <a:prstGeom prst="rect">
              <a:avLst/>
            </a:prstGeom>
            <a:noFill/>
          </p:spPr>
          <p:txBody>
            <a:bodyPr>
              <a:prstTxWarp prst="textChevron">
                <a:avLst/>
              </a:prstTxWarp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>
                <a:defRPr/>
              </a:pPr>
              <a:r>
                <a:rPr lang="ko-KR" altLang="en-US" b="1" dirty="0">
                  <a:solidFill>
                    <a:srgbClr val="0099CC"/>
                  </a:solidFill>
                  <a:latin typeface="HY산B" pitchFamily="18" charset="-127"/>
                  <a:ea typeface="HY산B" pitchFamily="18" charset="-127"/>
                </a:rPr>
                <a:t>상징적 표현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1. </a:t>
            </a:r>
            <a:r>
              <a:rPr lang="ko-KR" altLang="en-US" b="1"/>
              <a:t>상징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2) </a:t>
            </a:r>
            <a:r>
              <a:rPr lang="ko-KR" altLang="en-US" b="1">
                <a:solidFill>
                  <a:srgbClr val="0070C0"/>
                </a:solidFill>
              </a:rPr>
              <a:t>상징의 특성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428625" y="1071563"/>
            <a:ext cx="8286750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감춤과 드러남</a:t>
            </a:r>
          </a:p>
        </p:txBody>
      </p:sp>
      <p:sp>
        <p:nvSpPr>
          <p:cNvPr id="7" name="모서리가 둥근 직사각형 6"/>
          <p:cNvSpPr/>
          <p:nvPr/>
        </p:nvSpPr>
        <p:spPr>
          <a:xfrm>
            <a:off x="974725" y="2214563"/>
            <a:ext cx="2714625" cy="785812"/>
          </a:xfrm>
          <a:prstGeom prst="round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200">
                <a:solidFill>
                  <a:schemeClr val="tx1"/>
                </a:solidFill>
                <a:latin typeface="HY동녘B" pitchFamily="18" charset="-127"/>
                <a:ea typeface="HY동녘B" pitchFamily="18" charset="-127"/>
              </a:rPr>
              <a:t>본관념</a:t>
            </a:r>
            <a:endParaRPr lang="ko-KR" altLang="en-US" sz="3200" dirty="0">
              <a:solidFill>
                <a:schemeClr val="tx1"/>
              </a:solidFill>
              <a:latin typeface="HY동녘B" pitchFamily="18" charset="-127"/>
              <a:ea typeface="HY동녘B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974725" y="3357563"/>
            <a:ext cx="2714625" cy="785812"/>
          </a:xfrm>
          <a:prstGeom prst="round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200" dirty="0">
                <a:solidFill>
                  <a:schemeClr val="tx1"/>
                </a:solidFill>
                <a:latin typeface="HY동녘B" pitchFamily="18" charset="-127"/>
                <a:ea typeface="HY동녘B" pitchFamily="18" charset="-127"/>
              </a:rPr>
              <a:t>보조관념</a:t>
            </a:r>
          </a:p>
        </p:txBody>
      </p:sp>
      <p:cxnSp>
        <p:nvCxnSpPr>
          <p:cNvPr id="12" name="직선 연결선 11"/>
          <p:cNvCxnSpPr/>
          <p:nvPr/>
        </p:nvCxnSpPr>
        <p:spPr>
          <a:xfrm>
            <a:off x="642938" y="3208338"/>
            <a:ext cx="3500437" cy="635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모서리가 둥근 직사각형 12"/>
          <p:cNvSpPr/>
          <p:nvPr/>
        </p:nvSpPr>
        <p:spPr>
          <a:xfrm>
            <a:off x="831850" y="2143125"/>
            <a:ext cx="2963863" cy="928688"/>
          </a:xfrm>
          <a:prstGeom prst="round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17" name="꺾인 연결선 16"/>
          <p:cNvCxnSpPr>
            <a:stCxn id="7" idx="3"/>
          </p:cNvCxnSpPr>
          <p:nvPr/>
        </p:nvCxnSpPr>
        <p:spPr>
          <a:xfrm>
            <a:off x="3689350" y="2606675"/>
            <a:ext cx="1500188" cy="608013"/>
          </a:xfrm>
          <a:prstGeom prst="bentConnector3">
            <a:avLst>
              <a:gd name="adj1" fmla="val 52868"/>
            </a:avLst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꺾인 연결선 18"/>
          <p:cNvCxnSpPr>
            <a:stCxn id="8" idx="3"/>
          </p:cNvCxnSpPr>
          <p:nvPr/>
        </p:nvCxnSpPr>
        <p:spPr>
          <a:xfrm flipV="1">
            <a:off x="3689350" y="3214688"/>
            <a:ext cx="1500188" cy="536575"/>
          </a:xfrm>
          <a:prstGeom prst="bentConnector3">
            <a:avLst>
              <a:gd name="adj1" fmla="val 53585"/>
            </a:avLst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482" name="TextBox 19"/>
          <p:cNvSpPr txBox="1">
            <a:spLocks noChangeArrowheads="1"/>
          </p:cNvSpPr>
          <p:nvPr/>
        </p:nvSpPr>
        <p:spPr bwMode="auto">
          <a:xfrm>
            <a:off x="5141913" y="2671763"/>
            <a:ext cx="3143250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b="1"/>
              <a:t>본관념과 보조관념의 관계</a:t>
            </a:r>
            <a:endParaRPr lang="en-US" altLang="ko-KR" sz="2000" b="1"/>
          </a:p>
          <a:p>
            <a:endParaRPr lang="en-US" altLang="ko-KR" sz="1100" b="1"/>
          </a:p>
          <a:p>
            <a:r>
              <a:rPr lang="ko-KR" altLang="en-US" b="1"/>
              <a:t>   </a:t>
            </a:r>
            <a:r>
              <a:rPr lang="ko-KR" altLang="en-US" sz="2000" b="1">
                <a:solidFill>
                  <a:schemeClr val="accent2"/>
                </a:solidFill>
              </a:rPr>
              <a:t>유사성</a:t>
            </a:r>
            <a:r>
              <a:rPr lang="ko-KR" altLang="en-US" b="1"/>
              <a:t>의 원리</a:t>
            </a:r>
            <a:r>
              <a:rPr lang="ko-KR" altLang="en-US"/>
              <a:t>  </a:t>
            </a:r>
            <a:r>
              <a:rPr lang="en-US" altLang="ko-KR" sz="2000" b="1">
                <a:solidFill>
                  <a:srgbClr val="C00000"/>
                </a:solidFill>
              </a:rPr>
              <a:t>X</a:t>
            </a:r>
            <a:endParaRPr lang="en-US" altLang="ko-KR" b="1">
              <a:solidFill>
                <a:srgbClr val="C00000"/>
              </a:solidFill>
            </a:endParaRPr>
          </a:p>
          <a:p>
            <a:r>
              <a:rPr lang="ko-KR" altLang="en-US"/>
              <a:t> ⇒ </a:t>
            </a:r>
            <a:r>
              <a:rPr lang="ko-KR" altLang="en-US" b="1"/>
              <a:t>상호 </a:t>
            </a:r>
            <a:r>
              <a:rPr lang="ko-KR" altLang="en-US" b="1">
                <a:solidFill>
                  <a:schemeClr val="accent2"/>
                </a:solidFill>
              </a:rPr>
              <a:t>이질</a:t>
            </a:r>
            <a:r>
              <a:rPr lang="ko-KR" altLang="en-US" b="1"/>
              <a:t>적</a:t>
            </a:r>
            <a:r>
              <a:rPr lang="en-US" altLang="ko-KR" b="1"/>
              <a:t>, </a:t>
            </a:r>
            <a:r>
              <a:rPr lang="ko-KR" altLang="en-US" b="1">
                <a:solidFill>
                  <a:schemeClr val="accent2"/>
                </a:solidFill>
              </a:rPr>
              <a:t>무관</a:t>
            </a:r>
            <a:r>
              <a:rPr lang="ko-KR" altLang="en-US" b="1"/>
              <a:t>한 것</a:t>
            </a:r>
          </a:p>
        </p:txBody>
      </p:sp>
      <p:pic>
        <p:nvPicPr>
          <p:cNvPr id="105483" name="Picture 2" descr="C:\Users\전민정\AppData\Local\Microsoft\Windows\Temporary Internet Files\Content.IE5\NM17HXMR\MCj0354077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88" y="5114925"/>
            <a:ext cx="25241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타원형 설명선 26"/>
          <p:cNvSpPr/>
          <p:nvPr/>
        </p:nvSpPr>
        <p:spPr>
          <a:xfrm>
            <a:off x="7643813" y="4500563"/>
            <a:ext cx="1214437" cy="857250"/>
          </a:xfrm>
          <a:prstGeom prst="wedgeEllipseCallout">
            <a:avLst>
              <a:gd name="adj1" fmla="val -47193"/>
              <a:gd name="adj2" fmla="val 4708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ko-KR" altLang="en-US" sz="1400" b="1" dirty="0">
                <a:solidFill>
                  <a:schemeClr val="tx1"/>
                </a:solidFill>
                <a:latin typeface="HY엽서M" pitchFamily="18" charset="-127"/>
                <a:ea typeface="HY엽서M" pitchFamily="18" charset="-127"/>
              </a:rPr>
              <a:t>상징</a:t>
            </a:r>
            <a:endParaRPr lang="en-US" altLang="ko-KR" sz="1400" b="1" dirty="0">
              <a:solidFill>
                <a:schemeClr val="tx1"/>
              </a:solidFill>
              <a:latin typeface="HY엽서M" pitchFamily="18" charset="-127"/>
              <a:ea typeface="HY엽서M" pitchFamily="18" charset="-127"/>
            </a:endParaRPr>
          </a:p>
          <a:p>
            <a:pPr algn="ctr">
              <a:defRPr/>
            </a:pPr>
            <a:r>
              <a:rPr lang="ko-KR" altLang="ko-KR" sz="1400" b="1" dirty="0">
                <a:solidFill>
                  <a:schemeClr val="tx1"/>
                </a:solidFill>
                <a:latin typeface="HY엽서M" pitchFamily="18" charset="-127"/>
                <a:ea typeface="HY엽서M" pitchFamily="18" charset="-127"/>
              </a:rPr>
              <a:t>≒</a:t>
            </a:r>
            <a:endParaRPr lang="en-US" altLang="ko-KR" sz="1400" b="1" dirty="0">
              <a:solidFill>
                <a:schemeClr val="tx1"/>
              </a:solidFill>
              <a:latin typeface="HY엽서M" pitchFamily="18" charset="-127"/>
              <a:ea typeface="HY엽서M" pitchFamily="18" charset="-127"/>
            </a:endParaRPr>
          </a:p>
          <a:p>
            <a:pPr algn="ctr">
              <a:defRPr/>
            </a:pPr>
            <a:r>
              <a:rPr lang="ko-KR" altLang="en-US" sz="1400" b="1" dirty="0" err="1">
                <a:solidFill>
                  <a:schemeClr val="tx1"/>
                </a:solidFill>
                <a:latin typeface="HY엽서M" pitchFamily="18" charset="-127"/>
                <a:ea typeface="HY엽서M" pitchFamily="18" charset="-127"/>
              </a:rPr>
              <a:t>미로찾기</a:t>
            </a:r>
            <a:endParaRPr lang="ko-KR" altLang="en-US" sz="1400" b="1" dirty="0">
              <a:solidFill>
                <a:schemeClr val="tx1"/>
              </a:solidFill>
              <a:latin typeface="HY엽서M" pitchFamily="18" charset="-127"/>
              <a:ea typeface="HY엽서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9" descr="C:\Users\전민정\AppData\Local\Microsoft\Windows\Temporary Internet Files\Content.IE5\1VA6N1PE\MCj0441544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63" y="1928813"/>
            <a:ext cx="4729162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모서리가 둥근 직사각형 4"/>
          <p:cNvSpPr/>
          <p:nvPr/>
        </p:nvSpPr>
        <p:spPr>
          <a:xfrm>
            <a:off x="428625" y="1071563"/>
            <a:ext cx="8286750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김춘수 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&lt;</a:t>
            </a: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 꽃을 위한 서시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&gt;</a:t>
            </a:r>
            <a:endParaRPr lang="ko-KR" altLang="en-US" sz="2500" dirty="0">
              <a:solidFill>
                <a:srgbClr val="333399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06500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1. </a:t>
            </a:r>
            <a:r>
              <a:rPr lang="ko-KR" altLang="en-US" b="1"/>
              <a:t>상징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2) </a:t>
            </a:r>
            <a:r>
              <a:rPr lang="ko-KR" altLang="en-US" b="1">
                <a:solidFill>
                  <a:srgbClr val="0070C0"/>
                </a:solidFill>
              </a:rPr>
              <a:t>상징의 특성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500034" y="2143116"/>
            <a:ext cx="5214974" cy="4214842"/>
          </a:xfrm>
          <a:prstGeom prst="rect">
            <a:avLst/>
          </a:prstGeom>
          <a:solidFill>
            <a:srgbClr val="FFFFFF">
              <a:alpha val="45098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785813" y="2344738"/>
            <a:ext cx="4786312" cy="4013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12700">
              <a:lnSpc>
                <a:spcPct val="80000"/>
              </a:lnSpc>
              <a:defRPr/>
            </a:pPr>
            <a:r>
              <a:rPr lang="ko-KR" altLang="en-US" b="1" dirty="0"/>
              <a:t>나는 시방 위험</a:t>
            </a:r>
            <a:r>
              <a:rPr lang="en-US" altLang="ko-KR" b="1" dirty="0"/>
              <a:t>(</a:t>
            </a:r>
            <a:r>
              <a:rPr lang="ko-KR" altLang="en-US" b="1" dirty="0"/>
              <a:t>危險</a:t>
            </a:r>
            <a:r>
              <a:rPr lang="en-US" altLang="ko-KR" b="1" dirty="0"/>
              <a:t>)</a:t>
            </a:r>
            <a:r>
              <a:rPr lang="ko-KR" altLang="en-US" b="1" dirty="0"/>
              <a:t>한 짐승이다</a:t>
            </a:r>
            <a:r>
              <a:rPr lang="en-US" altLang="ko-KR" b="1" dirty="0"/>
              <a:t>.</a:t>
            </a:r>
          </a:p>
          <a:p>
            <a:pPr indent="12700">
              <a:lnSpc>
                <a:spcPct val="80000"/>
              </a:lnSpc>
              <a:defRPr/>
            </a:pPr>
            <a:r>
              <a:rPr lang="ko-KR" altLang="en-US" b="1" dirty="0"/>
              <a:t>나의 손이 닿으면 너는</a:t>
            </a:r>
          </a:p>
          <a:p>
            <a:pPr indent="12700">
              <a:lnSpc>
                <a:spcPct val="80000"/>
              </a:lnSpc>
              <a:defRPr/>
            </a:pPr>
            <a:r>
              <a:rPr lang="ko-KR" altLang="en-US" b="1" dirty="0"/>
              <a:t>미지</a:t>
            </a:r>
            <a:r>
              <a:rPr lang="en-US" altLang="ko-KR" b="1" dirty="0"/>
              <a:t>(</a:t>
            </a:r>
            <a:r>
              <a:rPr lang="ko-KR" altLang="en-US" b="1" dirty="0"/>
              <a:t>未知</a:t>
            </a:r>
            <a:r>
              <a:rPr lang="en-US" altLang="ko-KR" b="1" dirty="0"/>
              <a:t>)</a:t>
            </a:r>
            <a:r>
              <a:rPr lang="ko-KR" altLang="en-US" b="1" dirty="0"/>
              <a:t>의 까마득한 어둠이 된다</a:t>
            </a:r>
            <a:r>
              <a:rPr lang="en-US" altLang="ko-KR" b="1" dirty="0"/>
              <a:t>.</a:t>
            </a:r>
          </a:p>
          <a:p>
            <a:pPr indent="12700">
              <a:lnSpc>
                <a:spcPct val="80000"/>
              </a:lnSpc>
              <a:defRPr/>
            </a:pPr>
            <a:endParaRPr lang="en-US" altLang="ko-KR" sz="2000" b="1" dirty="0"/>
          </a:p>
          <a:p>
            <a:pPr indent="12700">
              <a:lnSpc>
                <a:spcPct val="80000"/>
              </a:lnSpc>
              <a:defRPr/>
            </a:pPr>
            <a:r>
              <a:rPr lang="ko-KR" altLang="en-US" b="1" dirty="0"/>
              <a:t>존재의 흔들리는 가지 끝에서</a:t>
            </a:r>
          </a:p>
          <a:p>
            <a:pPr indent="12700">
              <a:lnSpc>
                <a:spcPct val="80000"/>
              </a:lnSpc>
              <a:defRPr/>
            </a:pPr>
            <a:r>
              <a:rPr lang="ko-KR" altLang="en-US" b="1" dirty="0"/>
              <a:t>너는 이름도 없이 피었다 진다</a:t>
            </a:r>
            <a:r>
              <a:rPr lang="en-US" altLang="ko-KR" b="1" dirty="0"/>
              <a:t>.</a:t>
            </a:r>
          </a:p>
          <a:p>
            <a:pPr indent="12700">
              <a:lnSpc>
                <a:spcPct val="80000"/>
              </a:lnSpc>
              <a:defRPr/>
            </a:pPr>
            <a:endParaRPr lang="en-US" altLang="ko-KR" sz="2000" b="1" dirty="0"/>
          </a:p>
          <a:p>
            <a:pPr indent="12700">
              <a:lnSpc>
                <a:spcPct val="80000"/>
              </a:lnSpc>
              <a:defRPr/>
            </a:pPr>
            <a:r>
              <a:rPr lang="ko-KR" altLang="en-US" b="1" dirty="0"/>
              <a:t>눈시울에 </a:t>
            </a:r>
            <a:r>
              <a:rPr lang="ko-KR" altLang="en-US" b="1" dirty="0" err="1"/>
              <a:t>젖어드는</a:t>
            </a:r>
            <a:r>
              <a:rPr lang="ko-KR" altLang="en-US" b="1" dirty="0"/>
              <a:t> 이 무명</a:t>
            </a:r>
            <a:r>
              <a:rPr lang="en-US" altLang="ko-KR" b="1" dirty="0"/>
              <a:t>(</a:t>
            </a:r>
            <a:r>
              <a:rPr lang="ko-KR" altLang="en-US" b="1" dirty="0"/>
              <a:t>無名</a:t>
            </a:r>
            <a:r>
              <a:rPr lang="en-US" altLang="ko-KR" b="1" dirty="0"/>
              <a:t>)</a:t>
            </a:r>
            <a:r>
              <a:rPr lang="ko-KR" altLang="en-US" b="1" dirty="0"/>
              <a:t>의 어둠에</a:t>
            </a:r>
          </a:p>
          <a:p>
            <a:pPr indent="12700">
              <a:lnSpc>
                <a:spcPct val="80000"/>
              </a:lnSpc>
              <a:defRPr/>
            </a:pPr>
            <a:r>
              <a:rPr lang="ko-KR" altLang="en-US" b="1" dirty="0"/>
              <a:t>추억</a:t>
            </a:r>
            <a:r>
              <a:rPr lang="en-US" altLang="ko-KR" b="1" dirty="0"/>
              <a:t>(</a:t>
            </a:r>
            <a:r>
              <a:rPr lang="ko-KR" altLang="en-US" b="1" dirty="0"/>
              <a:t>追憶</a:t>
            </a:r>
            <a:r>
              <a:rPr lang="en-US" altLang="ko-KR" b="1" dirty="0"/>
              <a:t>)</a:t>
            </a:r>
            <a:r>
              <a:rPr lang="ko-KR" altLang="en-US" b="1" dirty="0"/>
              <a:t>의 한 접시 불을 밝히고</a:t>
            </a:r>
          </a:p>
          <a:p>
            <a:pPr indent="12700">
              <a:lnSpc>
                <a:spcPct val="80000"/>
              </a:lnSpc>
              <a:defRPr/>
            </a:pPr>
            <a:r>
              <a:rPr lang="ko-KR" altLang="en-US" b="1" dirty="0"/>
              <a:t>나는 </a:t>
            </a:r>
            <a:r>
              <a:rPr lang="ko-KR" altLang="en-US" b="1" dirty="0" err="1"/>
              <a:t>한밤내</a:t>
            </a:r>
            <a:r>
              <a:rPr lang="ko-KR" altLang="en-US" b="1" dirty="0"/>
              <a:t> 운다</a:t>
            </a:r>
            <a:r>
              <a:rPr lang="en-US" altLang="ko-KR" b="1" dirty="0"/>
              <a:t>.</a:t>
            </a:r>
          </a:p>
          <a:p>
            <a:pPr indent="12700">
              <a:lnSpc>
                <a:spcPct val="80000"/>
              </a:lnSpc>
              <a:defRPr/>
            </a:pPr>
            <a:endParaRPr lang="en-US" altLang="ko-KR" sz="2000" b="1" dirty="0"/>
          </a:p>
          <a:p>
            <a:pPr indent="12700">
              <a:lnSpc>
                <a:spcPct val="80000"/>
              </a:lnSpc>
              <a:defRPr/>
            </a:pPr>
            <a:r>
              <a:rPr lang="ko-KR" altLang="en-US" b="1" dirty="0"/>
              <a:t>나의 울음은 차츰 </a:t>
            </a:r>
            <a:r>
              <a:rPr lang="ko-KR" altLang="en-US" b="1" dirty="0" err="1"/>
              <a:t>아닌밤</a:t>
            </a:r>
            <a:r>
              <a:rPr lang="ko-KR" altLang="en-US" b="1" dirty="0"/>
              <a:t> 돌개바람이 되어</a:t>
            </a:r>
          </a:p>
          <a:p>
            <a:pPr indent="12700">
              <a:lnSpc>
                <a:spcPct val="80000"/>
              </a:lnSpc>
              <a:defRPr/>
            </a:pPr>
            <a:r>
              <a:rPr lang="ko-KR" altLang="en-US" b="1" dirty="0"/>
              <a:t>탑</a:t>
            </a:r>
            <a:r>
              <a:rPr lang="en-US" altLang="ko-KR" b="1" dirty="0"/>
              <a:t>(</a:t>
            </a:r>
            <a:r>
              <a:rPr lang="ko-KR" altLang="en-US" b="1" dirty="0"/>
              <a:t>塔</a:t>
            </a:r>
            <a:r>
              <a:rPr lang="en-US" altLang="ko-KR" b="1" dirty="0"/>
              <a:t>)</a:t>
            </a:r>
            <a:r>
              <a:rPr lang="ko-KR" altLang="en-US" b="1" dirty="0"/>
              <a:t>을 흔들다가</a:t>
            </a:r>
          </a:p>
          <a:p>
            <a:pPr indent="12700">
              <a:lnSpc>
                <a:spcPct val="80000"/>
              </a:lnSpc>
              <a:defRPr/>
            </a:pPr>
            <a:endParaRPr lang="ko-KR" altLang="en-US" sz="2000" b="1" dirty="0"/>
          </a:p>
          <a:p>
            <a:pPr indent="12700">
              <a:lnSpc>
                <a:spcPct val="80000"/>
              </a:lnSpc>
              <a:defRPr/>
            </a:pPr>
            <a:r>
              <a:rPr lang="ko-KR" altLang="en-US" b="1" dirty="0"/>
              <a:t>돌에까지 스미면 금</a:t>
            </a:r>
            <a:r>
              <a:rPr lang="en-US" altLang="ko-KR" b="1" dirty="0"/>
              <a:t>(</a:t>
            </a:r>
            <a:r>
              <a:rPr lang="ko-KR" altLang="en-US" b="1" dirty="0"/>
              <a:t>金</a:t>
            </a:r>
            <a:r>
              <a:rPr lang="en-US" altLang="ko-KR" b="1" dirty="0"/>
              <a:t>)</a:t>
            </a:r>
            <a:r>
              <a:rPr lang="ko-KR" altLang="en-US" b="1" dirty="0"/>
              <a:t>이 될 것이다</a:t>
            </a:r>
            <a:r>
              <a:rPr lang="en-US" altLang="ko-KR" b="1" dirty="0"/>
              <a:t>.</a:t>
            </a:r>
          </a:p>
          <a:p>
            <a:pPr indent="12700">
              <a:lnSpc>
                <a:spcPct val="80000"/>
              </a:lnSpc>
              <a:defRPr/>
            </a:pPr>
            <a:r>
              <a:rPr lang="en-US" altLang="ko-KR" b="1" dirty="0">
                <a:latin typeface="Arial"/>
              </a:rPr>
              <a:t>……</a:t>
            </a:r>
            <a:r>
              <a:rPr lang="en-US" altLang="ko-KR" b="1" dirty="0"/>
              <a:t> </a:t>
            </a:r>
            <a:r>
              <a:rPr lang="ko-KR" altLang="en-US" b="1" dirty="0"/>
              <a:t>얼굴을 가리운 나의 신부</a:t>
            </a:r>
            <a:r>
              <a:rPr lang="en-US" altLang="ko-KR" b="1" dirty="0"/>
              <a:t>(</a:t>
            </a:r>
            <a:r>
              <a:rPr lang="ko-KR" altLang="en-US" b="1" dirty="0"/>
              <a:t>新婦</a:t>
            </a:r>
            <a:r>
              <a:rPr lang="en-US" altLang="ko-KR" b="1" dirty="0"/>
              <a:t>)</a:t>
            </a:r>
            <a:r>
              <a:rPr lang="ko-KR" altLang="en-US" b="1" dirty="0"/>
              <a:t>여</a:t>
            </a:r>
            <a:r>
              <a:rPr lang="en-US" altLang="ko-KR" b="1" dirty="0"/>
              <a:t>.</a:t>
            </a:r>
          </a:p>
          <a:p>
            <a:pPr>
              <a:defRPr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모서리가 접힌 도형 22"/>
          <p:cNvSpPr/>
          <p:nvPr/>
        </p:nvSpPr>
        <p:spPr>
          <a:xfrm>
            <a:off x="500063" y="1997075"/>
            <a:ext cx="3571875" cy="4575175"/>
          </a:xfrm>
          <a:prstGeom prst="foldedCorner">
            <a:avLst/>
          </a:prstGeom>
          <a:solidFill>
            <a:srgbClr val="FFCC99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" name="오른쪽 화살표 7"/>
          <p:cNvSpPr/>
          <p:nvPr/>
        </p:nvSpPr>
        <p:spPr>
          <a:xfrm rot="5400000">
            <a:off x="1960563" y="4397375"/>
            <a:ext cx="571500" cy="714375"/>
          </a:xfrm>
          <a:prstGeom prst="rightArrow">
            <a:avLst/>
          </a:prstGeom>
          <a:gradFill flip="none" rotWithShape="1">
            <a:gsLst>
              <a:gs pos="0">
                <a:srgbClr val="FF00FF">
                  <a:tint val="66000"/>
                  <a:satMod val="160000"/>
                </a:srgbClr>
              </a:gs>
              <a:gs pos="50000">
                <a:srgbClr val="FF00FF">
                  <a:tint val="44500"/>
                  <a:satMod val="160000"/>
                </a:srgbClr>
              </a:gs>
              <a:gs pos="100000">
                <a:srgbClr val="FF00FF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8775" y="5397500"/>
            <a:ext cx="4629150" cy="1165225"/>
          </a:xfr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 algn="ctr" eaLnBrk="1" latinLnBrk="0" hangingPunct="1">
              <a:lnSpc>
                <a:spcPct val="150000"/>
              </a:lnSpc>
              <a:buFontTx/>
              <a:buNone/>
              <a:defRPr/>
            </a:pPr>
            <a:r>
              <a:rPr lang="ko-KR" altLang="en-US" sz="1500" b="1" dirty="0" smtClean="0"/>
              <a:t>계시와 </a:t>
            </a:r>
            <a:r>
              <a:rPr lang="ko-KR" altLang="en-US" sz="1500" b="1" dirty="0"/>
              <a:t>은폐의 속성을 작품 속에 상징화한 </a:t>
            </a:r>
            <a:r>
              <a:rPr lang="ko-KR" altLang="en-US" sz="1500" b="1" dirty="0">
                <a:latin typeface="Arial"/>
              </a:rPr>
              <a:t>‘</a:t>
            </a:r>
            <a:r>
              <a:rPr lang="ko-KR" altLang="en-US" sz="1500" b="1" dirty="0">
                <a:solidFill>
                  <a:srgbClr val="C00000"/>
                </a:solidFill>
              </a:rPr>
              <a:t>꽃</a:t>
            </a:r>
            <a:r>
              <a:rPr lang="ko-KR" altLang="en-US" sz="1500" b="1" dirty="0">
                <a:latin typeface="Arial"/>
              </a:rPr>
              <a:t>’</a:t>
            </a:r>
            <a:r>
              <a:rPr lang="ko-KR" altLang="en-US" sz="1500" b="1" dirty="0" smtClean="0"/>
              <a:t>과</a:t>
            </a:r>
            <a:endParaRPr lang="en-US" altLang="ko-KR" sz="1500" b="1" dirty="0" smtClean="0"/>
          </a:p>
          <a:p>
            <a:pPr marL="0" indent="0" algn="ctr" eaLnBrk="1" latinLnBrk="0" hangingPunct="1">
              <a:lnSpc>
                <a:spcPct val="150000"/>
              </a:lnSpc>
              <a:buFontTx/>
              <a:buNone/>
              <a:defRPr/>
            </a:pPr>
            <a:r>
              <a:rPr lang="ko-KR" altLang="en-US" sz="1500" b="1" dirty="0" smtClean="0"/>
              <a:t>꽃의 본질적 </a:t>
            </a:r>
            <a:r>
              <a:rPr lang="ko-KR" altLang="en-US" sz="1500" b="1" dirty="0"/>
              <a:t>의미를 파악하려는 </a:t>
            </a:r>
            <a:r>
              <a:rPr lang="en-US" altLang="ko-KR" sz="1500" b="1" dirty="0" smtClean="0"/>
              <a:t>‘</a:t>
            </a:r>
            <a:r>
              <a:rPr lang="ko-KR" altLang="en-US" sz="1500" b="1" dirty="0" smtClean="0">
                <a:solidFill>
                  <a:srgbClr val="C00000"/>
                </a:solidFill>
              </a:rPr>
              <a:t>독자의 욕망</a:t>
            </a:r>
            <a:r>
              <a:rPr lang="en-US" altLang="ko-KR" sz="1500" b="1" dirty="0" smtClean="0"/>
              <a:t>’</a:t>
            </a:r>
            <a:r>
              <a:rPr lang="ko-KR" altLang="en-US" sz="1500" b="1" dirty="0" smtClean="0"/>
              <a:t>과의 </a:t>
            </a:r>
            <a:r>
              <a:rPr lang="ko-KR" altLang="en-US" sz="1500" b="1" dirty="0">
                <a:solidFill>
                  <a:srgbClr val="C00000"/>
                </a:solidFill>
              </a:rPr>
              <a:t>길항관계</a:t>
            </a:r>
            <a:r>
              <a:rPr lang="ko-KR" altLang="en-US" sz="1500" b="1" dirty="0"/>
              <a:t>로 파악할 수 </a:t>
            </a:r>
            <a:r>
              <a:rPr lang="ko-KR" altLang="en-US" sz="1500" b="1" dirty="0" smtClean="0"/>
              <a:t>있다</a:t>
            </a:r>
            <a:r>
              <a:rPr lang="en-US" altLang="ko-KR" sz="1500" b="1" dirty="0" smtClean="0"/>
              <a:t>.</a:t>
            </a:r>
            <a:endParaRPr lang="en-US" altLang="ko-KR" sz="1500" b="1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428625" y="1071563"/>
            <a:ext cx="8286750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김춘수 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&lt;</a:t>
            </a: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 꽃을 위한 서시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&gt;</a:t>
            </a:r>
            <a:endParaRPr lang="ko-KR" altLang="en-US" sz="2500" dirty="0">
              <a:solidFill>
                <a:srgbClr val="333399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07526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1. </a:t>
            </a:r>
            <a:r>
              <a:rPr lang="ko-KR" altLang="en-US" b="1"/>
              <a:t>상징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2) </a:t>
            </a:r>
            <a:r>
              <a:rPr lang="ko-KR" altLang="en-US" b="1">
                <a:solidFill>
                  <a:srgbClr val="0070C0"/>
                </a:solidFill>
              </a:rPr>
              <a:t>상징의 특성</a:t>
            </a:r>
          </a:p>
        </p:txBody>
      </p:sp>
      <p:sp>
        <p:nvSpPr>
          <p:cNvPr id="107527" name="TextBox 6"/>
          <p:cNvSpPr txBox="1">
            <a:spLocks noChangeArrowheads="1"/>
          </p:cNvSpPr>
          <p:nvPr/>
        </p:nvSpPr>
        <p:spPr bwMode="auto">
          <a:xfrm>
            <a:off x="601663" y="2560638"/>
            <a:ext cx="3267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o-KR" altLang="en-US" sz="2000" b="1"/>
              <a:t>상징의 가장 대표적인 특징 </a:t>
            </a:r>
            <a:endParaRPr lang="en-US" altLang="ko-KR" sz="2000" b="1"/>
          </a:p>
          <a:p>
            <a:pPr algn="ctr"/>
            <a:r>
              <a:rPr lang="ko-KR" altLang="en-US" sz="2000" b="1">
                <a:solidFill>
                  <a:srgbClr val="FF0000"/>
                </a:solidFill>
                <a:latin typeface="Arial" charset="0"/>
              </a:rPr>
              <a:t>‘</a:t>
            </a:r>
            <a:r>
              <a:rPr lang="ko-KR" altLang="en-US" sz="2000" b="1">
                <a:solidFill>
                  <a:srgbClr val="FF0000"/>
                </a:solidFill>
              </a:rPr>
              <a:t>암시성</a:t>
            </a:r>
            <a:r>
              <a:rPr lang="ko-KR" altLang="en-US" sz="2000" b="1">
                <a:solidFill>
                  <a:srgbClr val="FF0000"/>
                </a:solidFill>
                <a:latin typeface="Arial" charset="0"/>
              </a:rPr>
              <a:t>’</a:t>
            </a:r>
            <a:endParaRPr lang="ko-KR" altLang="en-US" sz="2000"/>
          </a:p>
        </p:txBody>
      </p:sp>
      <p:grpSp>
        <p:nvGrpSpPr>
          <p:cNvPr id="2" name="그룹 21"/>
          <p:cNvGrpSpPr>
            <a:grpSpLocks/>
          </p:cNvGrpSpPr>
          <p:nvPr/>
        </p:nvGrpSpPr>
        <p:grpSpPr bwMode="auto">
          <a:xfrm>
            <a:off x="1406525" y="3243263"/>
            <a:ext cx="1643063" cy="1357312"/>
            <a:chOff x="1407212" y="3786190"/>
            <a:chExt cx="1643074" cy="1357322"/>
          </a:xfrm>
        </p:grpSpPr>
        <p:grpSp>
          <p:nvGrpSpPr>
            <p:cNvPr id="3" name="그룹 11"/>
            <p:cNvGrpSpPr>
              <a:grpSpLocks/>
            </p:cNvGrpSpPr>
            <p:nvPr/>
          </p:nvGrpSpPr>
          <p:grpSpPr bwMode="auto">
            <a:xfrm>
              <a:off x="1407212" y="3786190"/>
              <a:ext cx="1643074" cy="1357322"/>
              <a:chOff x="6715140" y="2000240"/>
              <a:chExt cx="785818" cy="785818"/>
            </a:xfrm>
          </p:grpSpPr>
          <p:pic>
            <p:nvPicPr>
              <p:cNvPr id="107545" name="Picture 2" descr="C:\Users\전민정\AppData\Local\Microsoft\Windows\Temporary Internet Files\Content.IE5\24AGW8JM\MCj04347370000[1].pn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715140" y="2000240"/>
                <a:ext cx="785818" cy="7858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" name="타원 10"/>
              <p:cNvSpPr/>
              <p:nvPr/>
            </p:nvSpPr>
            <p:spPr>
              <a:xfrm>
                <a:off x="6947469" y="2221739"/>
                <a:ext cx="292309" cy="317085"/>
              </a:xfrm>
              <a:prstGeom prst="ellipse">
                <a:avLst/>
              </a:prstGeom>
              <a:solidFill>
                <a:srgbClr val="FF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1967958" y="3862992"/>
              <a:ext cx="428628" cy="1015663"/>
            </a:xfrm>
            <a:prstGeom prst="rect">
              <a:avLst/>
            </a:prstGeom>
            <a:noFill/>
          </p:spPr>
          <p:txBody>
            <a:bodyPr anchor="ctr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defRPr/>
              </a:pPr>
              <a:r>
                <a:rPr lang="ko-KR" altLang="en-US" sz="6000" b="1" dirty="0">
                  <a:solidFill>
                    <a:srgbClr val="0099CC"/>
                  </a:solidFill>
                  <a:latin typeface="HY엽서M" pitchFamily="18" charset="-127"/>
                  <a:ea typeface="HY엽서M" pitchFamily="18" charset="-127"/>
                </a:rPr>
                <a:t>꽃</a:t>
              </a:r>
            </a:p>
          </p:txBody>
        </p:sp>
      </p:grpSp>
      <p:sp>
        <p:nvSpPr>
          <p:cNvPr id="14" name="직사각형 13"/>
          <p:cNvSpPr/>
          <p:nvPr/>
        </p:nvSpPr>
        <p:spPr>
          <a:xfrm>
            <a:off x="531813" y="5060950"/>
            <a:ext cx="3543300" cy="64293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2000" b="1" kern="0" dirty="0">
                <a:solidFill>
                  <a:schemeClr val="accent2"/>
                </a:solidFill>
              </a:rPr>
              <a:t>사물에 내재된 본질적인 의미</a:t>
            </a:r>
            <a:endParaRPr lang="ko-KR" altLang="en-US" sz="2000" b="1" dirty="0">
              <a:solidFill>
                <a:schemeClr val="accent2"/>
              </a:solidFill>
            </a:endParaRPr>
          </a:p>
        </p:txBody>
      </p:sp>
      <p:sp>
        <p:nvSpPr>
          <p:cNvPr id="107530" name="TextBox 23"/>
          <p:cNvSpPr txBox="1">
            <a:spLocks noChangeArrowheads="1"/>
          </p:cNvSpPr>
          <p:nvPr/>
        </p:nvSpPr>
        <p:spPr bwMode="auto">
          <a:xfrm>
            <a:off x="4989513" y="3109913"/>
            <a:ext cx="714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o-KR" altLang="en-US" sz="2400">
                <a:latin typeface="HY울릉도M" pitchFamily="18" charset="-127"/>
                <a:ea typeface="HY울릉도M" pitchFamily="18" charset="-127"/>
              </a:rPr>
              <a:t>나</a:t>
            </a:r>
          </a:p>
        </p:txBody>
      </p:sp>
      <p:sp>
        <p:nvSpPr>
          <p:cNvPr id="107531" name="TextBox 24"/>
          <p:cNvSpPr txBox="1">
            <a:spLocks noChangeArrowheads="1"/>
          </p:cNvSpPr>
          <p:nvPr/>
        </p:nvSpPr>
        <p:spPr bwMode="auto">
          <a:xfrm>
            <a:off x="7204075" y="3109913"/>
            <a:ext cx="714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o-KR" altLang="en-US" sz="2400">
                <a:latin typeface="HY울릉도M" pitchFamily="18" charset="-127"/>
                <a:ea typeface="HY울릉도M" pitchFamily="18" charset="-127"/>
              </a:rPr>
              <a:t>꽃</a:t>
            </a:r>
          </a:p>
        </p:txBody>
      </p:sp>
      <p:sp>
        <p:nvSpPr>
          <p:cNvPr id="30" name="왼쪽/오른쪽 화살표 29"/>
          <p:cNvSpPr/>
          <p:nvPr/>
        </p:nvSpPr>
        <p:spPr>
          <a:xfrm>
            <a:off x="5737225" y="3198813"/>
            <a:ext cx="1428750" cy="285750"/>
          </a:xfrm>
          <a:prstGeom prst="leftRightArrow">
            <a:avLst>
              <a:gd name="adj1" fmla="val 65059"/>
              <a:gd name="adj2" fmla="val 5000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1" name="설명선 2 30"/>
          <p:cNvSpPr/>
          <p:nvPr/>
        </p:nvSpPr>
        <p:spPr>
          <a:xfrm>
            <a:off x="4286250" y="2000250"/>
            <a:ext cx="1643063" cy="928688"/>
          </a:xfrm>
          <a:prstGeom prst="borderCallout2">
            <a:avLst>
              <a:gd name="adj1" fmla="val 97413"/>
              <a:gd name="adj2" fmla="val -248"/>
              <a:gd name="adj3" fmla="val 117106"/>
              <a:gd name="adj4" fmla="val 4906"/>
              <a:gd name="adj5" fmla="val 142618"/>
              <a:gd name="adj6" fmla="val 4892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latinLnBrk="0">
              <a:defRPr/>
            </a:pPr>
            <a:r>
              <a:rPr lang="ko-KR" altLang="en-US" sz="1200" kern="0" dirty="0">
                <a:solidFill>
                  <a:srgbClr val="000000"/>
                </a:solidFill>
              </a:rPr>
              <a:t>꽃에 접근하여 꽃의 실체를 해명하려는 </a:t>
            </a:r>
            <a:r>
              <a:rPr lang="ko-KR" altLang="en-US" sz="1600" b="1" kern="0" dirty="0">
                <a:solidFill>
                  <a:schemeClr val="accent2"/>
                </a:solidFill>
              </a:rPr>
              <a:t>인식의 주체</a:t>
            </a:r>
            <a:endParaRPr lang="ko-KR" altLang="en-US" sz="2400" b="1" dirty="0">
              <a:solidFill>
                <a:schemeClr val="accent2"/>
              </a:solidFill>
            </a:endParaRPr>
          </a:p>
        </p:txBody>
      </p:sp>
      <p:sp>
        <p:nvSpPr>
          <p:cNvPr id="32" name="설명선 2 31"/>
          <p:cNvSpPr/>
          <p:nvPr/>
        </p:nvSpPr>
        <p:spPr>
          <a:xfrm>
            <a:off x="6818313" y="2000250"/>
            <a:ext cx="1643062" cy="928688"/>
          </a:xfrm>
          <a:prstGeom prst="borderCallout2">
            <a:avLst>
              <a:gd name="adj1" fmla="val 99730"/>
              <a:gd name="adj2" fmla="val 99271"/>
              <a:gd name="adj3" fmla="val 120580"/>
              <a:gd name="adj4" fmla="val 97223"/>
              <a:gd name="adj5" fmla="val 146093"/>
              <a:gd name="adj6" fmla="val 56780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latinLnBrk="0">
              <a:defRPr/>
            </a:pPr>
            <a:r>
              <a:rPr lang="ko-KR" altLang="en-US" sz="1200" kern="0" dirty="0">
                <a:solidFill>
                  <a:srgbClr val="000000"/>
                </a:solidFill>
              </a:rPr>
              <a:t>철학적 성격을 띠는 </a:t>
            </a:r>
            <a:r>
              <a:rPr lang="ko-KR" altLang="en-US" sz="1600" b="1" kern="0" dirty="0">
                <a:solidFill>
                  <a:schemeClr val="accent2"/>
                </a:solidFill>
              </a:rPr>
              <a:t>인식의 대상</a:t>
            </a:r>
            <a:endParaRPr lang="ko-KR" altLang="en-US" sz="2400" b="1" dirty="0">
              <a:solidFill>
                <a:schemeClr val="accent2"/>
              </a:solidFill>
            </a:endParaRPr>
          </a:p>
        </p:txBody>
      </p:sp>
      <p:sp>
        <p:nvSpPr>
          <p:cNvPr id="107535" name="TextBox 32"/>
          <p:cNvSpPr txBox="1">
            <a:spLocks noChangeArrowheads="1"/>
          </p:cNvSpPr>
          <p:nvPr/>
        </p:nvSpPr>
        <p:spPr bwMode="auto">
          <a:xfrm rot="5400000">
            <a:off x="5158581" y="3421857"/>
            <a:ext cx="4286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3200" b="1"/>
              <a:t>⇒</a:t>
            </a:r>
          </a:p>
        </p:txBody>
      </p:sp>
      <p:sp>
        <p:nvSpPr>
          <p:cNvPr id="107536" name="TextBox 33"/>
          <p:cNvSpPr txBox="1">
            <a:spLocks noChangeArrowheads="1"/>
          </p:cNvSpPr>
          <p:nvPr/>
        </p:nvSpPr>
        <p:spPr bwMode="auto">
          <a:xfrm rot="5400000">
            <a:off x="7366794" y="3421857"/>
            <a:ext cx="4286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3200" b="1"/>
              <a:t>⇒</a:t>
            </a:r>
          </a:p>
        </p:txBody>
      </p:sp>
      <p:sp>
        <p:nvSpPr>
          <p:cNvPr id="107537" name="TextBox 34"/>
          <p:cNvSpPr txBox="1">
            <a:spLocks noChangeArrowheads="1"/>
          </p:cNvSpPr>
          <p:nvPr/>
        </p:nvSpPr>
        <p:spPr bwMode="auto">
          <a:xfrm>
            <a:off x="4692650" y="3981450"/>
            <a:ext cx="1308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o-KR" altLang="en-US" sz="2400">
                <a:latin typeface="HY울릉도M" pitchFamily="18" charset="-127"/>
                <a:ea typeface="HY울릉도M" pitchFamily="18" charset="-127"/>
              </a:rPr>
              <a:t>독자</a:t>
            </a:r>
          </a:p>
        </p:txBody>
      </p:sp>
      <p:sp>
        <p:nvSpPr>
          <p:cNvPr id="107538" name="TextBox 35"/>
          <p:cNvSpPr txBox="1">
            <a:spLocks noChangeArrowheads="1"/>
          </p:cNvSpPr>
          <p:nvPr/>
        </p:nvSpPr>
        <p:spPr bwMode="auto">
          <a:xfrm>
            <a:off x="6978650" y="3981450"/>
            <a:ext cx="1165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o-KR" altLang="en-US" sz="2400">
                <a:latin typeface="HY울릉도M" pitchFamily="18" charset="-127"/>
                <a:ea typeface="HY울릉도M" pitchFamily="18" charset="-127"/>
              </a:rPr>
              <a:t>상징</a:t>
            </a:r>
          </a:p>
        </p:txBody>
      </p:sp>
      <p:sp>
        <p:nvSpPr>
          <p:cNvPr id="37" name="왼쪽/오른쪽 화살표 36"/>
          <p:cNvSpPr/>
          <p:nvPr/>
        </p:nvSpPr>
        <p:spPr>
          <a:xfrm>
            <a:off x="5737225" y="4079875"/>
            <a:ext cx="1428750" cy="285750"/>
          </a:xfrm>
          <a:prstGeom prst="leftRightArrow">
            <a:avLst>
              <a:gd name="adj1" fmla="val 65059"/>
              <a:gd name="adj2" fmla="val 5000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39" name="Shape 38"/>
          <p:cNvCxnSpPr>
            <a:stCxn id="107537" idx="2"/>
            <a:endCxn id="43" idx="0"/>
          </p:cNvCxnSpPr>
          <p:nvPr/>
        </p:nvCxnSpPr>
        <p:spPr>
          <a:xfrm rot="16200000" flipH="1">
            <a:off x="5606256" y="4183857"/>
            <a:ext cx="606425" cy="1125538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hape 39"/>
          <p:cNvCxnSpPr>
            <a:stCxn id="107538" idx="2"/>
            <a:endCxn id="43" idx="0"/>
          </p:cNvCxnSpPr>
          <p:nvPr/>
        </p:nvCxnSpPr>
        <p:spPr>
          <a:xfrm rot="5400000">
            <a:off x="6713538" y="4202113"/>
            <a:ext cx="606425" cy="1089025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4357688" y="5049838"/>
            <a:ext cx="4229100" cy="28575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ko-KR" altLang="en-US" b="1" kern="0" dirty="0">
                <a:solidFill>
                  <a:srgbClr val="7030A0"/>
                </a:solidFill>
                <a:latin typeface="+mn-lt"/>
                <a:ea typeface="+mn-ea"/>
              </a:rPr>
              <a:t>상징적 이미지와 독자와의 상호관계</a:t>
            </a:r>
            <a:endParaRPr lang="en-US" altLang="ko-KR" b="1" u="sng" kern="0" dirty="0">
              <a:solidFill>
                <a:srgbClr val="7030A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한쪽 모서리가 잘린 사각형 12"/>
          <p:cNvSpPr/>
          <p:nvPr/>
        </p:nvSpPr>
        <p:spPr>
          <a:xfrm>
            <a:off x="428625" y="2214563"/>
            <a:ext cx="4000500" cy="4357687"/>
          </a:xfrm>
          <a:prstGeom prst="snip1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4" name="한쪽 모서리가 잘린 사각형 13"/>
          <p:cNvSpPr/>
          <p:nvPr/>
        </p:nvSpPr>
        <p:spPr>
          <a:xfrm flipH="1">
            <a:off x="4643438" y="2214563"/>
            <a:ext cx="3978275" cy="4357687"/>
          </a:xfrm>
          <a:prstGeom prst="snip1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8548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1. </a:t>
            </a:r>
            <a:r>
              <a:rPr lang="ko-KR" altLang="en-US" b="1"/>
              <a:t>상징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2) </a:t>
            </a:r>
            <a:r>
              <a:rPr lang="ko-KR" altLang="en-US" b="1">
                <a:solidFill>
                  <a:srgbClr val="0070C0"/>
                </a:solidFill>
              </a:rPr>
              <a:t>상징의 특성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428625" y="1071563"/>
            <a:ext cx="8286750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상징과 </a:t>
            </a:r>
            <a:r>
              <a:rPr lang="ko-KR" altLang="en-US" sz="2500" dirty="0" err="1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알레고리와의</a:t>
            </a: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 관계</a:t>
            </a:r>
          </a:p>
        </p:txBody>
      </p:sp>
      <p:sp>
        <p:nvSpPr>
          <p:cNvPr id="108550" name="TextBox 4"/>
          <p:cNvSpPr txBox="1">
            <a:spLocks noChangeArrowheads="1"/>
          </p:cNvSpPr>
          <p:nvPr/>
        </p:nvSpPr>
        <p:spPr bwMode="auto">
          <a:xfrm>
            <a:off x="1000125" y="2857500"/>
            <a:ext cx="2000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ko-KR" sz="2800" b="1"/>
              <a:t>allegorein</a:t>
            </a:r>
            <a:endParaRPr lang="ko-KR" altLang="en-US" sz="2800" b="1"/>
          </a:p>
        </p:txBody>
      </p:sp>
      <p:sp>
        <p:nvSpPr>
          <p:cNvPr id="7" name="TextBox 6"/>
          <p:cNvSpPr txBox="1"/>
          <p:nvPr/>
        </p:nvSpPr>
        <p:spPr>
          <a:xfrm>
            <a:off x="571500" y="3362325"/>
            <a:ext cx="3714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sz="2800" b="1" dirty="0">
                <a:solidFill>
                  <a:schemeClr val="accent1">
                    <a:lumMod val="25000"/>
                  </a:schemeClr>
                </a:solidFill>
                <a:latin typeface="HY견명조" pitchFamily="18" charset="-127"/>
                <a:ea typeface="HY견명조" pitchFamily="18" charset="-127"/>
              </a:rPr>
              <a:t>“ 다른 것을 말하다 ”</a:t>
            </a:r>
          </a:p>
        </p:txBody>
      </p:sp>
      <p:sp>
        <p:nvSpPr>
          <p:cNvPr id="9" name="직사각형 8"/>
          <p:cNvSpPr/>
          <p:nvPr/>
        </p:nvSpPr>
        <p:spPr>
          <a:xfrm rot="21049805">
            <a:off x="596900" y="2527300"/>
            <a:ext cx="1265238" cy="419100"/>
          </a:xfrm>
          <a:prstGeom prst="rect">
            <a:avLst/>
          </a:prstGeom>
          <a:solidFill>
            <a:schemeClr val="accent1">
              <a:lumMod val="2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400" b="1" kern="0" dirty="0" err="1">
                <a:solidFill>
                  <a:schemeClr val="bg1"/>
                </a:solidFill>
                <a:latin typeface="HY그래픽" pitchFamily="18" charset="-127"/>
                <a:ea typeface="HY그래픽" pitchFamily="18" charset="-127"/>
              </a:rPr>
              <a:t>알레고리의</a:t>
            </a:r>
            <a:endParaRPr lang="en-US" altLang="ko-KR" sz="1400" b="1" kern="0" dirty="0">
              <a:solidFill>
                <a:schemeClr val="bg1"/>
              </a:solidFill>
              <a:latin typeface="HY그래픽" pitchFamily="18" charset="-127"/>
              <a:ea typeface="HY그래픽" pitchFamily="18" charset="-127"/>
            </a:endParaRPr>
          </a:p>
          <a:p>
            <a:pPr algn="ctr">
              <a:defRPr/>
            </a:pPr>
            <a:r>
              <a:rPr lang="ko-KR" altLang="en-US" sz="1400" b="1" kern="0" dirty="0">
                <a:solidFill>
                  <a:schemeClr val="bg1"/>
                </a:solidFill>
                <a:latin typeface="HY그래픽" pitchFamily="18" charset="-127"/>
                <a:ea typeface="HY그래픽" pitchFamily="18" charset="-127"/>
              </a:rPr>
              <a:t>어원</a:t>
            </a:r>
            <a:endParaRPr lang="ko-KR" altLang="en-US" sz="1200" b="1" dirty="0">
              <a:solidFill>
                <a:schemeClr val="bg1"/>
              </a:solidFill>
              <a:latin typeface="HY그래픽" pitchFamily="18" charset="-127"/>
              <a:ea typeface="HY그래픽" pitchFamily="18" charset="-127"/>
            </a:endParaRPr>
          </a:p>
        </p:txBody>
      </p:sp>
      <p:sp>
        <p:nvSpPr>
          <p:cNvPr id="10" name="오각형 9"/>
          <p:cNvSpPr/>
          <p:nvPr/>
        </p:nvSpPr>
        <p:spPr>
          <a:xfrm>
            <a:off x="2857500" y="2000250"/>
            <a:ext cx="1500188" cy="642938"/>
          </a:xfrm>
          <a:prstGeom prst="homePlat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400" b="1" dirty="0"/>
              <a:t>닮은 점</a:t>
            </a:r>
          </a:p>
        </p:txBody>
      </p:sp>
      <p:sp>
        <p:nvSpPr>
          <p:cNvPr id="11" name="오각형 10"/>
          <p:cNvSpPr/>
          <p:nvPr/>
        </p:nvSpPr>
        <p:spPr>
          <a:xfrm rot="10800000">
            <a:off x="4737100" y="2000250"/>
            <a:ext cx="1500188" cy="642938"/>
          </a:xfrm>
          <a:prstGeom prst="homePlat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400" b="1" dirty="0"/>
          </a:p>
        </p:txBody>
      </p:sp>
      <p:sp>
        <p:nvSpPr>
          <p:cNvPr id="12" name="오각형 11"/>
          <p:cNvSpPr/>
          <p:nvPr/>
        </p:nvSpPr>
        <p:spPr>
          <a:xfrm>
            <a:off x="4929188" y="2000250"/>
            <a:ext cx="1500187" cy="642938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400" b="1"/>
              <a:t>다른 </a:t>
            </a:r>
            <a:r>
              <a:rPr lang="ko-KR" altLang="en-US" sz="2400" b="1" dirty="0"/>
              <a:t>점</a:t>
            </a:r>
          </a:p>
        </p:txBody>
      </p:sp>
      <p:sp>
        <p:nvSpPr>
          <p:cNvPr id="15" name="아래쪽 화살표 14"/>
          <p:cNvSpPr/>
          <p:nvPr/>
        </p:nvSpPr>
        <p:spPr>
          <a:xfrm>
            <a:off x="1285875" y="4071938"/>
            <a:ext cx="2286000" cy="500062"/>
          </a:xfrm>
          <a:prstGeom prst="downArrow">
            <a:avLst/>
          </a:prstGeom>
          <a:solidFill>
            <a:srgbClr val="FF925B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8557" name="TextBox 15"/>
          <p:cNvSpPr txBox="1">
            <a:spLocks noChangeArrowheads="1"/>
          </p:cNvSpPr>
          <p:nvPr/>
        </p:nvSpPr>
        <p:spPr bwMode="auto">
          <a:xfrm>
            <a:off x="714375" y="4786313"/>
            <a:ext cx="33575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1600" b="1"/>
              <a:t>알레고리 역시 형식적 차원에서는 </a:t>
            </a:r>
            <a:r>
              <a:rPr lang="en-US" altLang="ko-KR" sz="1600" b="1">
                <a:solidFill>
                  <a:srgbClr val="C00000"/>
                </a:solidFill>
              </a:rPr>
              <a:t>‘</a:t>
            </a:r>
            <a:r>
              <a:rPr lang="ko-KR" altLang="en-US" sz="1600" b="1">
                <a:solidFill>
                  <a:srgbClr val="C00000"/>
                </a:solidFill>
              </a:rPr>
              <a:t>보조관념으로 본관념을 드러낸다</a:t>
            </a:r>
            <a:r>
              <a:rPr lang="en-US" altLang="ko-KR" sz="1600" b="1">
                <a:solidFill>
                  <a:srgbClr val="C00000"/>
                </a:solidFill>
              </a:rPr>
              <a:t>’</a:t>
            </a:r>
            <a:r>
              <a:rPr lang="ko-KR" altLang="en-US" sz="1600" b="1"/>
              <a:t>는 점에서 </a:t>
            </a:r>
            <a:r>
              <a:rPr lang="ko-KR" altLang="en-US" sz="1600" b="1">
                <a:solidFill>
                  <a:schemeClr val="accent2"/>
                </a:solidFill>
              </a:rPr>
              <a:t>상징과 유사</a:t>
            </a:r>
          </a:p>
        </p:txBody>
      </p:sp>
      <p:sp>
        <p:nvSpPr>
          <p:cNvPr id="108558" name="TextBox 16"/>
          <p:cNvSpPr txBox="1">
            <a:spLocks noChangeArrowheads="1"/>
          </p:cNvSpPr>
          <p:nvPr/>
        </p:nvSpPr>
        <p:spPr bwMode="auto">
          <a:xfrm>
            <a:off x="714375" y="6121400"/>
            <a:ext cx="3357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atinLnBrk="0"/>
            <a:r>
              <a:rPr lang="ko-KR" altLang="en-US" sz="1400" b="1" i="1"/>
              <a:t>예</a:t>
            </a:r>
            <a:r>
              <a:rPr lang="en-US" altLang="ko-KR" sz="1400" b="1" i="1"/>
              <a:t>) ‘</a:t>
            </a:r>
            <a:r>
              <a:rPr lang="ko-KR" altLang="en-US" sz="1400" b="1" i="1"/>
              <a:t>매화’ → 절개</a:t>
            </a:r>
            <a:r>
              <a:rPr lang="en-US" altLang="ko-KR" sz="1400" b="1" i="1"/>
              <a:t>, </a:t>
            </a:r>
            <a:r>
              <a:rPr lang="ko-KR" altLang="en-US" sz="1400" b="1" i="1"/>
              <a:t>매운정신</a:t>
            </a:r>
          </a:p>
        </p:txBody>
      </p:sp>
      <p:graphicFrame>
        <p:nvGraphicFramePr>
          <p:cNvPr id="18" name="표 17"/>
          <p:cNvGraphicFramePr>
            <a:graphicFrameLocks noGrp="1"/>
          </p:cNvGraphicFramePr>
          <p:nvPr/>
        </p:nvGraphicFramePr>
        <p:xfrm>
          <a:off x="4857750" y="3000375"/>
          <a:ext cx="3571900" cy="140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975"/>
                <a:gridCol w="892975"/>
                <a:gridCol w="892975"/>
                <a:gridCol w="89297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 smtClean="0">
                          <a:solidFill>
                            <a:schemeClr val="tx1"/>
                          </a:solidFill>
                        </a:rPr>
                        <a:t>본관념</a:t>
                      </a:r>
                      <a:endParaRPr lang="ko-KR" alt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보조관념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관계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상징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多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다의적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 smtClean="0">
                          <a:solidFill>
                            <a:schemeClr val="tx1"/>
                          </a:solidFill>
                        </a:rPr>
                        <a:t>알레고리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少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일의적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아래쪽 화살표 18"/>
          <p:cNvSpPr/>
          <p:nvPr/>
        </p:nvSpPr>
        <p:spPr>
          <a:xfrm rot="16200000">
            <a:off x="4976019" y="4201319"/>
            <a:ext cx="285750" cy="357188"/>
          </a:xfrm>
          <a:prstGeom prst="downArrow">
            <a:avLst/>
          </a:prstGeom>
          <a:solidFill>
            <a:srgbClr val="FF925B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8582" name="TextBox 19"/>
          <p:cNvSpPr txBox="1">
            <a:spLocks noChangeArrowheads="1"/>
          </p:cNvSpPr>
          <p:nvPr/>
        </p:nvSpPr>
        <p:spPr bwMode="auto">
          <a:xfrm>
            <a:off x="5289550" y="4191000"/>
            <a:ext cx="3086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atinLnBrk="0"/>
            <a:r>
              <a:rPr lang="ko-KR" altLang="en-US" sz="1600" b="1"/>
              <a:t>알레고리는 상징에 비해 </a:t>
            </a:r>
            <a:endParaRPr lang="en-US" altLang="ko-KR" sz="1600" b="1"/>
          </a:p>
        </p:txBody>
      </p:sp>
      <p:sp>
        <p:nvSpPr>
          <p:cNvPr id="108583" name="TextBox 22"/>
          <p:cNvSpPr txBox="1">
            <a:spLocks noChangeArrowheads="1"/>
          </p:cNvSpPr>
          <p:nvPr/>
        </p:nvSpPr>
        <p:spPr bwMode="auto">
          <a:xfrm>
            <a:off x="4929188" y="4748213"/>
            <a:ext cx="36433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latinLnBrk="0">
              <a:lnSpc>
                <a:spcPct val="150000"/>
              </a:lnSpc>
              <a:buFont typeface="Wingdings" pitchFamily="2" charset="2"/>
              <a:buChar char="ü"/>
            </a:pPr>
            <a:r>
              <a:rPr lang="ko-KR" altLang="en-US" sz="160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sz="1600">
                <a:solidFill>
                  <a:srgbClr val="C00000"/>
                </a:solidFill>
                <a:latin typeface="HY바다L" pitchFamily="18" charset="-127"/>
                <a:ea typeface="HY바다L" pitchFamily="18" charset="-127"/>
              </a:rPr>
              <a:t>의미의 진폭이 일천</a:t>
            </a:r>
            <a:endParaRPr lang="en-US" altLang="ko-KR" sz="1600">
              <a:solidFill>
                <a:srgbClr val="C00000"/>
              </a:solidFill>
              <a:latin typeface="HY바다L" pitchFamily="18" charset="-127"/>
              <a:ea typeface="HY바다L" pitchFamily="18" charset="-127"/>
            </a:endParaRPr>
          </a:p>
          <a:p>
            <a:pPr latinLnBrk="0">
              <a:lnSpc>
                <a:spcPct val="150000"/>
              </a:lnSpc>
              <a:buFont typeface="Wingdings" pitchFamily="2" charset="2"/>
              <a:buChar char="ü"/>
            </a:pPr>
            <a:r>
              <a:rPr lang="ko-KR" altLang="en-US" sz="160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sz="1600">
                <a:solidFill>
                  <a:srgbClr val="C00000"/>
                </a:solidFill>
                <a:latin typeface="HY바다L" pitchFamily="18" charset="-127"/>
                <a:ea typeface="HY바다L" pitchFamily="18" charset="-127"/>
              </a:rPr>
              <a:t>지시적</a:t>
            </a:r>
            <a:r>
              <a:rPr lang="ko-KR" altLang="en-US" sz="1600">
                <a:latin typeface="HY바다L" pitchFamily="18" charset="-127"/>
                <a:ea typeface="HY바다L" pitchFamily="18" charset="-127"/>
              </a:rPr>
              <a:t>이고 </a:t>
            </a:r>
            <a:r>
              <a:rPr lang="ko-KR" altLang="en-US" sz="1600">
                <a:solidFill>
                  <a:srgbClr val="C00000"/>
                </a:solidFill>
                <a:latin typeface="HY바다L" pitchFamily="18" charset="-127"/>
                <a:ea typeface="HY바다L" pitchFamily="18" charset="-127"/>
              </a:rPr>
              <a:t>우의</a:t>
            </a:r>
            <a:r>
              <a:rPr lang="en-US" altLang="ko-KR" sz="1600">
                <a:solidFill>
                  <a:srgbClr val="C00000"/>
                </a:solidFill>
                <a:latin typeface="HY바다L" pitchFamily="18" charset="-127"/>
                <a:ea typeface="HY바다L" pitchFamily="18" charset="-127"/>
              </a:rPr>
              <a:t>(</a:t>
            </a:r>
            <a:r>
              <a:rPr lang="ko-KR" altLang="en-US" sz="1600">
                <a:solidFill>
                  <a:srgbClr val="C00000"/>
                </a:solidFill>
                <a:latin typeface="HY바다L" pitchFamily="18" charset="-127"/>
                <a:ea typeface="HY바다L" pitchFamily="18" charset="-127"/>
              </a:rPr>
              <a:t>愚意</a:t>
            </a:r>
            <a:r>
              <a:rPr lang="en-US" altLang="ko-KR" sz="1600">
                <a:solidFill>
                  <a:srgbClr val="C00000"/>
                </a:solidFill>
                <a:latin typeface="HY바다L" pitchFamily="18" charset="-127"/>
                <a:ea typeface="HY바다L" pitchFamily="18" charset="-127"/>
              </a:rPr>
              <a:t>)</a:t>
            </a:r>
            <a:r>
              <a:rPr lang="ko-KR" altLang="en-US" sz="1600">
                <a:solidFill>
                  <a:srgbClr val="C00000"/>
                </a:solidFill>
                <a:latin typeface="HY바다L" pitchFamily="18" charset="-127"/>
                <a:ea typeface="HY바다L" pitchFamily="18" charset="-127"/>
              </a:rPr>
              <a:t>적 </a:t>
            </a:r>
            <a:r>
              <a:rPr lang="ko-KR" altLang="en-US" sz="1600">
                <a:latin typeface="HY바다L" pitchFamily="18" charset="-127"/>
                <a:ea typeface="HY바다L" pitchFamily="18" charset="-127"/>
              </a:rPr>
              <a:t>수준</a:t>
            </a:r>
            <a:endParaRPr lang="en-US" altLang="ko-KR" sz="1600">
              <a:latin typeface="HY바다L" pitchFamily="18" charset="-127"/>
              <a:ea typeface="HY바다L" pitchFamily="18" charset="-127"/>
            </a:endParaRPr>
          </a:p>
          <a:p>
            <a:pPr latinLnBrk="0">
              <a:lnSpc>
                <a:spcPct val="150000"/>
              </a:lnSpc>
              <a:buFont typeface="Wingdings" pitchFamily="2" charset="2"/>
              <a:buChar char="ü"/>
            </a:pPr>
            <a:r>
              <a:rPr lang="ko-KR" altLang="en-US" sz="1600">
                <a:latin typeface="HY바다L" pitchFamily="18" charset="-127"/>
                <a:ea typeface="HY바다L" pitchFamily="18" charset="-127"/>
              </a:rPr>
              <a:t> 더 이상 </a:t>
            </a:r>
            <a:r>
              <a:rPr lang="ko-KR" altLang="en-US" sz="1600">
                <a:solidFill>
                  <a:srgbClr val="C00000"/>
                </a:solidFill>
                <a:latin typeface="HY바다L" pitchFamily="18" charset="-127"/>
                <a:ea typeface="HY바다L" pitchFamily="18" charset="-127"/>
              </a:rPr>
              <a:t>의미의 확대를 가져오지 못함</a:t>
            </a:r>
            <a:endParaRPr lang="en-US" altLang="ko-KR" sz="1600">
              <a:solidFill>
                <a:srgbClr val="C00000"/>
              </a:solidFill>
              <a:latin typeface="HY바다L" pitchFamily="18" charset="-127"/>
              <a:ea typeface="HY바다L" pitchFamily="18" charset="-127"/>
            </a:endParaRPr>
          </a:p>
          <a:p>
            <a:pPr latinLnBrk="0">
              <a:lnSpc>
                <a:spcPct val="150000"/>
              </a:lnSpc>
              <a:buFont typeface="Wingdings" pitchFamily="2" charset="2"/>
              <a:buChar char="ü"/>
            </a:pPr>
            <a:r>
              <a:rPr lang="ko-KR" altLang="en-US" sz="160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sz="1600">
                <a:solidFill>
                  <a:srgbClr val="C00000"/>
                </a:solidFill>
                <a:latin typeface="HY바다L" pitchFamily="18" charset="-127"/>
                <a:ea typeface="HY바다L" pitchFamily="18" charset="-127"/>
              </a:rPr>
              <a:t>교훈성</a:t>
            </a:r>
            <a:r>
              <a:rPr lang="en-US" altLang="ko-KR" sz="160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>
                <a:solidFill>
                  <a:srgbClr val="C00000"/>
                </a:solidFill>
                <a:latin typeface="HY바다L" pitchFamily="18" charset="-127"/>
                <a:ea typeface="HY바다L" pitchFamily="18" charset="-127"/>
              </a:rPr>
              <a:t>목적성</a:t>
            </a:r>
            <a:r>
              <a:rPr lang="ko-KR" altLang="en-US" sz="1600">
                <a:latin typeface="HY바다L" pitchFamily="18" charset="-127"/>
                <a:ea typeface="HY바다L" pitchFamily="18" charset="-127"/>
              </a:rPr>
              <a:t>을 강조</a:t>
            </a:r>
            <a:endParaRPr lang="en-US" altLang="ko-KR" sz="1600">
              <a:latin typeface="HY바다L" pitchFamily="18" charset="-127"/>
              <a:ea typeface="HY바다L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354</Words>
  <Application>Microsoft Office PowerPoint</Application>
  <PresentationFormat>화면 슬라이드 쇼(4:3)</PresentationFormat>
  <Paragraphs>93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양혜경 교수와 함께하는 재미있는</vt:lpstr>
      <vt:lpstr>  Ⅱ. 시의 요소</vt:lpstr>
      <vt:lpstr>슬라이드 3</vt:lpstr>
      <vt:lpstr>슬라이드 4</vt:lpstr>
      <vt:lpstr>슬라이드 5</vt:lpstr>
      <vt:lpstr>슬라이드 6</vt:lpstr>
      <vt:lpstr>슬라이드 7</vt:lpstr>
    </vt:vector>
  </TitlesOfParts>
  <Company>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양혜경 교수와 함께하는 재미있는</dc:title>
  <dc:creator>home</dc:creator>
  <cp:lastModifiedBy>home</cp:lastModifiedBy>
  <cp:revision>9</cp:revision>
  <dcterms:created xsi:type="dcterms:W3CDTF">2011-12-15T04:53:30Z</dcterms:created>
  <dcterms:modified xsi:type="dcterms:W3CDTF">2011-12-15T05:21:44Z</dcterms:modified>
</cp:coreProperties>
</file>