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7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BEFB1-E320-494A-8B77-05EB33A83A51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BED41-7A4C-4BCE-BBD0-B31B35F5657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CB6E0-210F-411C-AA4C-7CFDDE1E22A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C5EFA-A6F6-464F-8985-075F4208068E}" type="slidenum">
              <a:rPr lang="en-US" altLang="ko-KR"/>
              <a:pPr/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CB6E0-210F-411C-AA4C-7CFDDE1E22A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CB6E0-210F-411C-AA4C-7CFDDE1E22A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제목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5" name="부제목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1" name="날짜 개체 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530225" y="981075"/>
            <a:ext cx="3956050" cy="51117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38675" y="981075"/>
            <a:ext cx="3956050" cy="24796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38675" y="3613150"/>
            <a:ext cx="3956050" cy="2479675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6553200" y="6473825"/>
            <a:ext cx="21336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F4E7E-3F32-4F7D-962B-E81958859999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/8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37EED26-CC3A-4611-A91A-4BC756B9585C}" type="datetimeFigureOut">
              <a:rPr lang="en-US" smtClean="0"/>
              <a:pPr>
                <a:defRPr/>
              </a:pPr>
              <a:t>1/13/2011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그림 개체 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제목 개체 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7" name="날짜 개체 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D49485-1972-43ED-9FDA-17611055FB93}" type="datetimeFigureOut">
              <a:rPr lang="ko-KR" altLang="en-US" smtClean="0"/>
              <a:t>2011-01-13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E5A2E9-3FB1-4AAE-9CF5-C863DEA2AE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o-KR" altLang="en-US" sz="8000" dirty="0" err="1" smtClean="0"/>
              <a:t>확률및통계</a:t>
            </a:r>
            <a:endParaRPr lang="ko-KR" altLang="en-US" sz="8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59113" y="3540125"/>
            <a:ext cx="5761037" cy="1031875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9</a:t>
            </a:r>
            <a:r>
              <a:rPr lang="ko-KR" altLang="en-US" sz="2800" b="1" dirty="0" smtClean="0"/>
              <a:t>주 표본평균의 분</a:t>
            </a:r>
            <a:r>
              <a:rPr lang="ko-KR" altLang="en-US" sz="2800" b="1" dirty="0"/>
              <a:t>포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hylee@silla.ac.kr</a:t>
            </a:r>
            <a:endParaRPr lang="ko-KR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981075"/>
            <a:ext cx="7673975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pPr>
              <a:buFont typeface="Wingdings" pitchFamily="2" charset="2"/>
              <a:buNone/>
            </a:pPr>
            <a:endParaRPr lang="en-US" altLang="ko-KR" sz="1400" smtClean="0"/>
          </a:p>
          <a:p>
            <a:r>
              <a:rPr lang="ko-KR" altLang="en-US" smtClean="0"/>
              <a:t>모수 </a:t>
            </a:r>
            <a:r>
              <a:rPr lang="en-US" altLang="ko-KR" smtClean="0"/>
              <a:t>: </a:t>
            </a:r>
            <a:r>
              <a:rPr lang="ko-KR" altLang="en-US" smtClean="0"/>
              <a:t>수치로 표현되는 모집단의 특성</a:t>
            </a:r>
            <a:r>
              <a:rPr lang="en-US" altLang="ko-KR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ko-KR" smtClean="0"/>
              <a:t>               </a:t>
            </a:r>
            <a:r>
              <a:rPr lang="ko-KR" altLang="en-US" smtClean="0"/>
              <a:t>보통 추론의 대상이 된다</a:t>
            </a:r>
            <a:r>
              <a:rPr lang="en-US" altLang="ko-KR" smtClean="0"/>
              <a:t>.</a:t>
            </a:r>
          </a:p>
          <a:p>
            <a:r>
              <a:rPr lang="ko-KR" altLang="en-US" smtClean="0"/>
              <a:t>통계량 </a:t>
            </a:r>
            <a:r>
              <a:rPr lang="en-US" altLang="ko-KR" smtClean="0"/>
              <a:t>: </a:t>
            </a:r>
            <a:r>
              <a:rPr lang="ko-KR" altLang="en-US" smtClean="0"/>
              <a:t>표본의 관측 값들에 의하여 결정되는 양</a:t>
            </a:r>
          </a:p>
          <a:p>
            <a:pPr>
              <a:buFont typeface="Wingdings" pitchFamily="2" charset="2"/>
              <a:buNone/>
            </a:pPr>
            <a:r>
              <a:rPr lang="ko-KR" altLang="en-US" smtClean="0"/>
              <a:t>                 추론을 하는데 이용된다</a:t>
            </a:r>
            <a:r>
              <a:rPr lang="en-US" altLang="ko-KR" smtClean="0"/>
              <a:t>.</a:t>
            </a:r>
          </a:p>
        </p:txBody>
      </p:sp>
      <p:graphicFrame>
        <p:nvGraphicFramePr>
          <p:cNvPr id="9220" name="Object 6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37250" y="2106613"/>
          <a:ext cx="1358900" cy="228600"/>
        </p:xfrm>
        <a:graphic>
          <a:graphicData uri="http://schemas.openxmlformats.org/presentationml/2006/ole">
            <p:oleObj spid="_x0000_s1026" name="Equation" r:id="rId4" imgW="1358900" imgH="228600" progId="Equation.DSMT4">
              <p:embed/>
            </p:oleObj>
          </a:graphicData>
        </a:graphic>
      </p:graphicFrame>
      <p:graphicFrame>
        <p:nvGraphicFramePr>
          <p:cNvPr id="9221" name="Object 6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68538" y="5665788"/>
          <a:ext cx="3168650" cy="539750"/>
        </p:xfrm>
        <a:graphic>
          <a:graphicData uri="http://schemas.openxmlformats.org/presentationml/2006/ole">
            <p:oleObj spid="_x0000_s1027" name="Equation" r:id="rId5" imgW="2311400" imgH="393700" progId="Equation.DSMT4">
              <p:embed/>
            </p:oleObj>
          </a:graphicData>
        </a:graphic>
      </p:graphicFrame>
      <p:sp>
        <p:nvSpPr>
          <p:cNvPr id="9222" name="슬라이드 번호 개체 틀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429397"/>
            <a:ext cx="1590700" cy="23969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887C-10AA-4395-87C1-11ADFF4C4E17}" type="slidenum">
              <a:rPr lang="en-US" altLang="ko-KR" smtClean="0"/>
              <a:pPr/>
              <a:t>2</a:t>
            </a:fld>
            <a:r>
              <a:rPr lang="en-US" altLang="ko-KR" smtClean="0"/>
              <a:t>/8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210425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모집단과 표본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6189663" y="1898650"/>
            <a:ext cx="1600200" cy="152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7200" tIns="46800" rIns="7200" bIns="46800" anchor="ctr">
            <a:spAutoFit/>
          </a:bodyPr>
          <a:lstStyle/>
          <a:p>
            <a:endParaRPr lang="ko-KR" altLang="en-US"/>
          </a:p>
        </p:txBody>
      </p:sp>
      <p:sp>
        <p:nvSpPr>
          <p:cNvPr id="9224" name="Oval 5"/>
          <p:cNvSpPr>
            <a:spLocks noChangeArrowheads="1"/>
          </p:cNvSpPr>
          <p:nvPr/>
        </p:nvSpPr>
        <p:spPr bwMode="auto">
          <a:xfrm>
            <a:off x="1008063" y="1441450"/>
            <a:ext cx="2819400" cy="2419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7200" tIns="46800" rIns="7200" bIns="46800" anchor="ctr">
            <a:spAutoFit/>
          </a:bodyPr>
          <a:lstStyle/>
          <a:p>
            <a:endParaRPr lang="ko-KR" altLang="en-US"/>
          </a:p>
        </p:txBody>
      </p:sp>
      <p:pic>
        <p:nvPicPr>
          <p:cNvPr id="9225" name="Picture 6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0066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7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25304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8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26066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9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1388" y="23987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0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32162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1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27150" y="2952750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2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30638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13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6188" y="26273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4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19304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5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23876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6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03400" y="337185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7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26828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18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5188" y="19415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19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23114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0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17780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1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4413" y="27479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2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1013" y="27479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3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23876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4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0988" y="20939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25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0213" y="30527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6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2613" y="25955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27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19304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28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4413" y="35861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29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5413" y="28241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0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3876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0" name="Picture 31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32924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1" name="Picture 32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40588" y="23987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2" name="Picture 33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8213" y="32051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3" name="Picture 34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33588" y="338296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4" name="Picture 35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17018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5" name="Picture 36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5413" y="25955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6" name="Picture 37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30388" y="20939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7" name="Picture 38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19304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8" name="Picture 39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1613" y="35861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9" name="Picture 40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26828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0" name="Picture 41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29210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1" name="Picture 42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98613" y="30527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2" name="Picture 43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4638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3" name="Picture 44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7188" y="28559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4" name="Picture 45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22352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5" name="Picture 46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5788" y="20939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6" name="Picture 47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2613" y="33575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7" name="Picture 48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97000" y="2651125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8" name="Picture 49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32924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69" name="Picture 51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26828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0" name="Picture 52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5013" y="2824163"/>
            <a:ext cx="1698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1" name="Picture 53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2988" y="24749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2" name="Picture 54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3140075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3" name="Picture 55" descr="BD17610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30588" y="2170113"/>
            <a:ext cx="1682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4" name="Picture 56" descr="BD157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1854200"/>
            <a:ext cx="1698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75" name="Text Box 57"/>
          <p:cNvSpPr txBox="1">
            <a:spLocks noChangeArrowheads="1"/>
          </p:cNvSpPr>
          <p:nvPr/>
        </p:nvSpPr>
        <p:spPr bwMode="auto">
          <a:xfrm>
            <a:off x="1389063" y="98425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" tIns="46800" rIns="72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모집단</a:t>
            </a:r>
            <a:r>
              <a:rPr lang="en-US" altLang="ko-KR" sz="1600"/>
              <a:t>(Population)</a:t>
            </a:r>
          </a:p>
        </p:txBody>
      </p:sp>
      <p:sp>
        <p:nvSpPr>
          <p:cNvPr id="9276" name="Text Box 58"/>
          <p:cNvSpPr txBox="1">
            <a:spLocks noChangeArrowheads="1"/>
          </p:cNvSpPr>
          <p:nvPr/>
        </p:nvSpPr>
        <p:spPr bwMode="auto">
          <a:xfrm>
            <a:off x="5884863" y="144145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" tIns="46800" rIns="72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표본</a:t>
            </a:r>
            <a:r>
              <a:rPr lang="en-US" altLang="ko-KR" sz="1600"/>
              <a:t>(Sample)</a:t>
            </a:r>
          </a:p>
        </p:txBody>
      </p:sp>
      <p:cxnSp>
        <p:nvCxnSpPr>
          <p:cNvPr id="9277" name="AutoShape 59"/>
          <p:cNvCxnSpPr>
            <a:cxnSpLocks noChangeShapeType="1"/>
            <a:stCxn id="9223" idx="1"/>
            <a:endCxn id="9224" idx="7"/>
          </p:cNvCxnSpPr>
          <p:nvPr/>
        </p:nvCxnSpPr>
        <p:spPr bwMode="auto">
          <a:xfrm rot="5400000" flipH="1">
            <a:off x="4756150" y="454026"/>
            <a:ext cx="327025" cy="3009900"/>
          </a:xfrm>
          <a:prstGeom prst="curvedConnector3">
            <a:avLst>
              <a:gd name="adj1" fmla="val 278157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278" name="Text Box 60"/>
          <p:cNvSpPr txBox="1">
            <a:spLocks noChangeArrowheads="1"/>
          </p:cNvSpPr>
          <p:nvPr/>
        </p:nvSpPr>
        <p:spPr bwMode="auto">
          <a:xfrm>
            <a:off x="4572000" y="8366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80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추 론</a:t>
            </a:r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 flipV="1">
            <a:off x="6554788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 flipV="1">
            <a:off x="6770688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 flipV="1">
            <a:off x="7740650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282" name="Line 68"/>
          <p:cNvSpPr>
            <a:spLocks noChangeShapeType="1"/>
          </p:cNvSpPr>
          <p:nvPr/>
        </p:nvSpPr>
        <p:spPr bwMode="auto">
          <a:xfrm>
            <a:off x="4114800" y="2682875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000109"/>
            <a:ext cx="7286676" cy="5453080"/>
          </a:xfrm>
        </p:spPr>
        <p:txBody>
          <a:bodyPr/>
          <a:lstStyle/>
          <a:p>
            <a:r>
              <a:rPr lang="ko-KR" altLang="en-US" dirty="0" smtClean="0"/>
              <a:t>통계량의 값은 표본에 영향을 받으므로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 표본마다 </a:t>
            </a:r>
            <a:r>
              <a:rPr lang="ko-KR" altLang="en-US" dirty="0" smtClean="0"/>
              <a:t>통계량의 값은 달라진다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이런 </a:t>
            </a:r>
            <a:r>
              <a:rPr lang="ko-KR" altLang="en-US" dirty="0" smtClean="0"/>
              <a:t>통계량의 분포를 </a:t>
            </a:r>
            <a:r>
              <a:rPr lang="ko-KR" altLang="en-US" b="1" dirty="0" err="1" smtClean="0"/>
              <a:t>표집분포</a:t>
            </a:r>
            <a:r>
              <a:rPr lang="ko-KR" altLang="en-US" dirty="0" err="1" smtClean="0"/>
              <a:t>라고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</p:txBody>
      </p:sp>
      <p:sp>
        <p:nvSpPr>
          <p:cNvPr id="10244" name="슬라이드 번호 개체 틀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429397"/>
            <a:ext cx="1519262" cy="23969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59117-3817-4177-96B6-9396FF81A9F5}" type="slidenum">
              <a:rPr lang="en-US" altLang="ko-KR" smtClean="0"/>
              <a:pPr/>
              <a:t>3</a:t>
            </a:fld>
            <a:r>
              <a:rPr lang="en-US" altLang="ko-KR" smtClean="0"/>
              <a:t>/8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210425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표집분포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000108"/>
            <a:ext cx="7643866" cy="5453080"/>
          </a:xfrm>
        </p:spPr>
        <p:txBody>
          <a:bodyPr/>
          <a:lstStyle/>
          <a:p>
            <a:pPr lvl="1"/>
            <a:r>
              <a:rPr lang="ko-KR" altLang="en-US" dirty="0" smtClean="0"/>
              <a:t>모집단의 </a:t>
            </a:r>
            <a:r>
              <a:rPr lang="ko-KR" altLang="en-US" dirty="0" err="1" smtClean="0"/>
              <a:t>기대값과</a:t>
            </a:r>
            <a:r>
              <a:rPr lang="ko-KR" altLang="en-US" dirty="0" smtClean="0"/>
              <a:t> 분산 </a:t>
            </a:r>
            <a:r>
              <a:rPr lang="en-US" altLang="ko-KR" dirty="0" smtClean="0"/>
              <a:t>:              </a:t>
            </a:r>
            <a:r>
              <a:rPr lang="ko-KR" altLang="en-US" dirty="0" smtClean="0"/>
              <a:t>일 때</a:t>
            </a:r>
            <a:r>
              <a:rPr lang="en-US" altLang="ko-KR" dirty="0" smtClean="0"/>
              <a:t>,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2000" b="1" dirty="0" smtClean="0"/>
              <a:t>(Note) </a:t>
            </a:r>
            <a:r>
              <a:rPr lang="ko-KR" altLang="en-US" sz="2000" dirty="0" smtClean="0"/>
              <a:t>표본의 크기가 클수록 평균의 분산이 감소한다</a:t>
            </a:r>
            <a:r>
              <a:rPr lang="en-US" altLang="ko-KR" sz="2000" dirty="0" smtClean="0"/>
              <a:t>.</a:t>
            </a:r>
          </a:p>
          <a:p>
            <a:pPr lvl="1">
              <a:buFontTx/>
              <a:buNone/>
            </a:pPr>
            <a:r>
              <a:rPr lang="en-US" altLang="ko-KR" sz="2000" dirty="0" smtClean="0"/>
              <a:t>                    </a:t>
            </a:r>
            <a:r>
              <a:rPr lang="ko-KR" altLang="en-US" sz="2000" dirty="0" smtClean="0"/>
              <a:t>이 커짐에 따라     는     에 가까운 값을 갖는다</a:t>
            </a:r>
            <a:r>
              <a:rPr lang="en-US" altLang="ko-KR" sz="2000" dirty="0" smtClean="0"/>
              <a:t>.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43504" y="1000108"/>
          <a:ext cx="595312" cy="382588"/>
        </p:xfrm>
        <a:graphic>
          <a:graphicData uri="http://schemas.openxmlformats.org/presentationml/2006/ole">
            <p:oleObj spid="_x0000_s2050" name="Equation" r:id="rId4" imgW="355446" imgH="228501" progId="Equation.DSMT4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60563" y="1628775"/>
          <a:ext cx="2146300" cy="485775"/>
        </p:xfrm>
        <a:graphic>
          <a:graphicData uri="http://schemas.openxmlformats.org/presentationml/2006/ole">
            <p:oleObj spid="_x0000_s2051" name="Equation" r:id="rId5" imgW="1739900" imgH="393700" progId="Equation.DSMT4">
              <p:embed/>
            </p:oleObj>
          </a:graphicData>
        </a:graphic>
      </p:graphicFrame>
      <p:sp>
        <p:nvSpPr>
          <p:cNvPr id="11270" name="슬라이드 번호 개체 틀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500834"/>
            <a:ext cx="1519262" cy="168254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52D8D0-596E-4A8B-B585-616F8B6478C9}" type="slidenum">
              <a:rPr lang="en-US" altLang="ko-KR" smtClean="0"/>
              <a:pPr/>
              <a:t>4</a:t>
            </a:fld>
            <a:r>
              <a:rPr lang="en-US" altLang="ko-KR" dirty="0" smtClean="0"/>
              <a:t>/8</a:t>
            </a: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210425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표본평균의 기대값과 분산</a:t>
            </a:r>
          </a:p>
        </p:txBody>
      </p:sp>
      <p:graphicFrame>
        <p:nvGraphicFramePr>
          <p:cNvPr id="11271" name="Object 6"/>
          <p:cNvGraphicFramePr>
            <a:graphicFrameLocks noChangeAspect="1"/>
          </p:cNvGraphicFramePr>
          <p:nvPr/>
        </p:nvGraphicFramePr>
        <p:xfrm>
          <a:off x="2863850" y="2184400"/>
          <a:ext cx="2592388" cy="449263"/>
        </p:xfrm>
        <a:graphic>
          <a:graphicData uri="http://schemas.openxmlformats.org/presentationml/2006/ole">
            <p:oleObj spid="_x0000_s2052" name="Equation" r:id="rId6" imgW="2273300" imgH="393700" progId="Equation.DSMT4">
              <p:embed/>
            </p:oleObj>
          </a:graphicData>
        </a:graphic>
      </p:graphicFrame>
      <p:graphicFrame>
        <p:nvGraphicFramePr>
          <p:cNvPr id="11272" name="Object 7"/>
          <p:cNvGraphicFramePr>
            <a:graphicFrameLocks noChangeAspect="1"/>
          </p:cNvGraphicFramePr>
          <p:nvPr/>
        </p:nvGraphicFramePr>
        <p:xfrm>
          <a:off x="6199188" y="1912938"/>
          <a:ext cx="2189162" cy="285750"/>
        </p:xfrm>
        <a:graphic>
          <a:graphicData uri="http://schemas.openxmlformats.org/presentationml/2006/ole">
            <p:oleObj spid="_x0000_s2053" name="Equation" r:id="rId7" imgW="1943100" imgH="254000" progId="Equation.DSMT4">
              <p:embed/>
            </p:oleObj>
          </a:graphicData>
        </a:graphic>
      </p:graphicFrame>
      <p:graphicFrame>
        <p:nvGraphicFramePr>
          <p:cNvPr id="11273" name="Object 8"/>
          <p:cNvGraphicFramePr>
            <a:graphicFrameLocks noChangeAspect="1"/>
          </p:cNvGraphicFramePr>
          <p:nvPr/>
        </p:nvGraphicFramePr>
        <p:xfrm>
          <a:off x="2408238" y="2652713"/>
          <a:ext cx="2103437" cy="420687"/>
        </p:xfrm>
        <a:graphic>
          <a:graphicData uri="http://schemas.openxmlformats.org/presentationml/2006/ole">
            <p:oleObj spid="_x0000_s2054" name="Equation" r:id="rId8" imgW="1968500" imgH="393700" progId="Equation.DSMT4">
              <p:embed/>
            </p:oleObj>
          </a:graphicData>
        </a:graphic>
      </p:graphicFrame>
      <p:graphicFrame>
        <p:nvGraphicFramePr>
          <p:cNvPr id="11274" name="Object 9"/>
          <p:cNvGraphicFramePr>
            <a:graphicFrameLocks noChangeAspect="1"/>
          </p:cNvGraphicFramePr>
          <p:nvPr/>
        </p:nvGraphicFramePr>
        <p:xfrm>
          <a:off x="3008313" y="3090863"/>
          <a:ext cx="1582737" cy="434975"/>
        </p:xfrm>
        <a:graphic>
          <a:graphicData uri="http://schemas.openxmlformats.org/presentationml/2006/ole">
            <p:oleObj spid="_x0000_s2055" name="Equation" r:id="rId9" imgW="1435100" imgH="393700" progId="Equation.DSMT4">
              <p:embed/>
            </p:oleObj>
          </a:graphicData>
        </a:graphic>
      </p:graphicFrame>
      <p:graphicFrame>
        <p:nvGraphicFramePr>
          <p:cNvPr id="11275" name="Object 10"/>
          <p:cNvGraphicFramePr>
            <a:graphicFrameLocks noChangeAspect="1"/>
          </p:cNvGraphicFramePr>
          <p:nvPr/>
        </p:nvGraphicFramePr>
        <p:xfrm>
          <a:off x="3049588" y="3535363"/>
          <a:ext cx="2209800" cy="419100"/>
        </p:xfrm>
        <a:graphic>
          <a:graphicData uri="http://schemas.openxmlformats.org/presentationml/2006/ole">
            <p:oleObj spid="_x0000_s2056" name="Equation" r:id="rId10" imgW="2209800" imgH="419100" progId="Equation.DSMT4">
              <p:embed/>
            </p:oleObj>
          </a:graphicData>
        </a:graphic>
      </p:graphicFrame>
      <p:graphicFrame>
        <p:nvGraphicFramePr>
          <p:cNvPr id="11276" name="Object 11"/>
          <p:cNvGraphicFramePr>
            <a:graphicFrameLocks noChangeAspect="1"/>
          </p:cNvGraphicFramePr>
          <p:nvPr/>
        </p:nvGraphicFramePr>
        <p:xfrm>
          <a:off x="5940425" y="3284538"/>
          <a:ext cx="2967038" cy="579437"/>
        </p:xfrm>
        <a:graphic>
          <a:graphicData uri="http://schemas.openxmlformats.org/presentationml/2006/ole">
            <p:oleObj spid="_x0000_s2057" name="Equation" r:id="rId11" imgW="2463800" imgH="482600" progId="Equation.DSMT4">
              <p:embed/>
            </p:oleObj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449513" y="3973513"/>
          <a:ext cx="993775" cy="476250"/>
        </p:xfrm>
        <a:graphic>
          <a:graphicData uri="http://schemas.openxmlformats.org/presentationml/2006/ole">
            <p:oleObj spid="_x0000_s2058" name="Equation" r:id="rId12" imgW="876300" imgH="419100" progId="Equation.DSMT4">
              <p:embed/>
            </p:oleObj>
          </a:graphicData>
        </a:graphic>
      </p:graphicFrame>
      <p:graphicFrame>
        <p:nvGraphicFramePr>
          <p:cNvPr id="11278" name="Object 13"/>
          <p:cNvGraphicFramePr>
            <a:graphicFrameLocks noChangeAspect="1"/>
          </p:cNvGraphicFramePr>
          <p:nvPr/>
        </p:nvGraphicFramePr>
        <p:xfrm>
          <a:off x="5143504" y="5643578"/>
          <a:ext cx="200025" cy="215900"/>
        </p:xfrm>
        <a:graphic>
          <a:graphicData uri="http://schemas.openxmlformats.org/presentationml/2006/ole">
            <p:oleObj spid="_x0000_s2059" name="Equation" r:id="rId13" imgW="152268" imgH="164957" progId="Equation.DSMT4">
              <p:embed/>
            </p:oleObj>
          </a:graphicData>
        </a:graphic>
      </p:graphicFrame>
      <p:graphicFrame>
        <p:nvGraphicFramePr>
          <p:cNvPr id="11279" name="Object 14"/>
          <p:cNvGraphicFramePr>
            <a:graphicFrameLocks noChangeAspect="1"/>
          </p:cNvGraphicFramePr>
          <p:nvPr/>
        </p:nvGraphicFramePr>
        <p:xfrm>
          <a:off x="4500562" y="5572140"/>
          <a:ext cx="239712" cy="274638"/>
        </p:xfrm>
        <a:graphic>
          <a:graphicData uri="http://schemas.openxmlformats.org/presentationml/2006/ole">
            <p:oleObj spid="_x0000_s2060" name="Equation" r:id="rId14" imgW="177569" imgH="202936" progId="Equation.DSMT4">
              <p:embed/>
            </p:oleObj>
          </a:graphicData>
        </a:graphic>
      </p:graphicFrame>
      <p:graphicFrame>
        <p:nvGraphicFramePr>
          <p:cNvPr id="11280" name="Object 15"/>
          <p:cNvGraphicFramePr>
            <a:graphicFrameLocks noChangeAspect="1"/>
          </p:cNvGraphicFramePr>
          <p:nvPr/>
        </p:nvGraphicFramePr>
        <p:xfrm>
          <a:off x="2357422" y="5643578"/>
          <a:ext cx="196850" cy="215900"/>
        </p:xfrm>
        <a:graphic>
          <a:graphicData uri="http://schemas.openxmlformats.org/presentationml/2006/ole">
            <p:oleObj spid="_x0000_s2061" name="Equation" r:id="rId15" imgW="126835" imgH="139518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052513"/>
            <a:ext cx="8053388" cy="47529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ko-KR" altLang="en-US" dirty="0"/>
              <a:t>표본 평균의 분포는 </a:t>
            </a:r>
            <a:r>
              <a:rPr lang="en-US" altLang="ko-KR" dirty="0"/>
              <a:t>?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ko-KR" altLang="en-US" dirty="0">
                <a:solidFill>
                  <a:schemeClr val="tx1">
                    <a:tint val="85000"/>
                  </a:schemeClr>
                </a:solidFill>
              </a:rPr>
              <a:t>모집단이 정규분포인 경우     의 분포는 정규분포이다</a:t>
            </a:r>
            <a:r>
              <a:rPr lang="en-US" altLang="ko-KR" dirty="0">
                <a:solidFill>
                  <a:schemeClr val="tx1">
                    <a:tint val="85000"/>
                  </a:schemeClr>
                </a:solidFill>
              </a:rPr>
              <a:t>.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ko-KR" altLang="en-US" dirty="0">
                <a:solidFill>
                  <a:schemeClr val="tx1">
                    <a:tint val="85000"/>
                  </a:schemeClr>
                </a:solidFill>
              </a:rPr>
              <a:t>모집단이 정규분포가 아닌 경우  </a:t>
            </a:r>
            <a:r>
              <a:rPr lang="ko-KR" altLang="en-US" dirty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 </a:t>
            </a:r>
            <a:r>
              <a:rPr lang="en-US" altLang="ko-KR" dirty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(    </a:t>
            </a:r>
            <a:r>
              <a:rPr lang="ko-KR" altLang="en-US" dirty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이 클 때</a:t>
            </a:r>
            <a:r>
              <a:rPr lang="en-US" altLang="ko-KR" dirty="0" smtClean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altLang="ko-KR" dirty="0" smtClean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 </a:t>
            </a:r>
            <a:r>
              <a:rPr lang="ko-KR" altLang="en-US" dirty="0" smtClean="0">
                <a:solidFill>
                  <a:schemeClr val="tx1">
                    <a:tint val="85000"/>
                  </a:schemeClr>
                </a:solidFill>
                <a:sym typeface="Wingdings" pitchFamily="2" charset="2"/>
              </a:rPr>
              <a:t>중심극한정리</a:t>
            </a:r>
            <a:r>
              <a:rPr lang="ko-KR" altLang="en-US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  <a:endParaRPr lang="ko-KR" altLang="en-US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ko-KR" alt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ko-KR" altLang="en-US" dirty="0"/>
              <a:t>중심극한정리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ko-KR" altLang="en-US" dirty="0">
                <a:solidFill>
                  <a:schemeClr val="tx1">
                    <a:tint val="85000"/>
                  </a:schemeClr>
                </a:solidFill>
              </a:rPr>
              <a:t>                   </a:t>
            </a:r>
            <a:r>
              <a:rPr lang="en-US" altLang="ko-KR" dirty="0">
                <a:solidFill>
                  <a:schemeClr val="tx1">
                    <a:tint val="85000"/>
                  </a:schemeClr>
                </a:solidFill>
              </a:rPr>
              <a:t>: </a:t>
            </a:r>
            <a:r>
              <a:rPr lang="ko-KR" altLang="en-US" dirty="0">
                <a:solidFill>
                  <a:schemeClr val="tx1">
                    <a:tint val="85000"/>
                  </a:schemeClr>
                </a:solidFill>
              </a:rPr>
              <a:t>임의표본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ko-KR" altLang="en-US" dirty="0">
                <a:solidFill>
                  <a:schemeClr val="tx1">
                    <a:tint val="85000"/>
                  </a:schemeClr>
                </a:solidFill>
              </a:rPr>
              <a:t>           </a:t>
            </a:r>
            <a:r>
              <a:rPr lang="en-US" altLang="ko-KR" b="1" u="sng" dirty="0">
                <a:solidFill>
                  <a:schemeClr val="tx1">
                    <a:tint val="85000"/>
                  </a:schemeClr>
                </a:solidFill>
              </a:rPr>
              <a:t>(      </a:t>
            </a:r>
            <a:r>
              <a:rPr lang="ko-KR" altLang="en-US" b="1" u="sng" dirty="0">
                <a:solidFill>
                  <a:schemeClr val="tx1">
                    <a:tint val="85000"/>
                  </a:schemeClr>
                </a:solidFill>
              </a:rPr>
              <a:t>이 </a:t>
            </a:r>
            <a:r>
              <a:rPr lang="en-US" altLang="ko-KR" b="1" u="sng" dirty="0">
                <a:solidFill>
                  <a:schemeClr val="tx1">
                    <a:tint val="85000"/>
                  </a:schemeClr>
                </a:solidFill>
              </a:rPr>
              <a:t>30 </a:t>
            </a:r>
            <a:r>
              <a:rPr lang="ko-KR" altLang="en-US" b="1" u="sng" dirty="0">
                <a:solidFill>
                  <a:schemeClr val="tx1">
                    <a:tint val="85000"/>
                  </a:schemeClr>
                </a:solidFill>
              </a:rPr>
              <a:t>이상일 때 </a:t>
            </a:r>
            <a:r>
              <a:rPr lang="en-US" altLang="ko-KR" b="1" u="sng" dirty="0">
                <a:solidFill>
                  <a:schemeClr val="tx1">
                    <a:tint val="85000"/>
                  </a:schemeClr>
                </a:solidFill>
              </a:rPr>
              <a:t>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altLang="ko-KR" b="1" u="sng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ko-KR" altLang="en-US" dirty="0" smtClean="0">
                <a:solidFill>
                  <a:schemeClr val="tx1">
                    <a:tint val="85000"/>
                  </a:schemeClr>
                </a:solidFill>
              </a:rPr>
              <a:t>즉</a:t>
            </a:r>
            <a:r>
              <a:rPr lang="en-US" altLang="ko-KR" dirty="0">
                <a:solidFill>
                  <a:schemeClr val="tx1">
                    <a:tint val="85000"/>
                  </a:schemeClr>
                </a:solidFill>
              </a:rPr>
              <a:t>..</a:t>
            </a: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1500174"/>
          <a:ext cx="428628" cy="298450"/>
        </p:xfrm>
        <a:graphic>
          <a:graphicData uri="http://schemas.openxmlformats.org/presentationml/2006/ole">
            <p:oleObj spid="_x0000_s3074" name="Equation" r:id="rId3" imgW="177569" imgH="202936" progId="Equation.DSMT4">
              <p:embed/>
            </p:oleObj>
          </a:graphicData>
        </a:graphic>
      </p:graphicFrame>
      <p:graphicFrame>
        <p:nvGraphicFramePr>
          <p:cNvPr id="1229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57290" y="3714752"/>
          <a:ext cx="1192213" cy="311150"/>
        </p:xfrm>
        <a:graphic>
          <a:graphicData uri="http://schemas.openxmlformats.org/presentationml/2006/ole">
            <p:oleObj spid="_x0000_s3075" name="Equation" r:id="rId4" imgW="876300" imgH="228600" progId="Equation.DSMT4">
              <p:embed/>
            </p:oleObj>
          </a:graphicData>
        </a:graphic>
      </p:graphicFrame>
      <p:sp>
        <p:nvSpPr>
          <p:cNvPr id="12294" name="슬라이드 번호 개체 틀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429397"/>
            <a:ext cx="1519262" cy="23969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C404EF-3963-4326-B91F-179D34CAF16E}" type="slidenum">
              <a:rPr lang="en-US" altLang="ko-KR" smtClean="0"/>
              <a:pPr/>
              <a:t>5</a:t>
            </a:fld>
            <a:r>
              <a:rPr lang="en-US" altLang="ko-KR" dirty="0" smtClean="0"/>
              <a:t>/8</a:t>
            </a:r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210425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ko-KR" altLang="ko-KR"/>
          </a:p>
        </p:txBody>
      </p:sp>
      <p:graphicFrame>
        <p:nvGraphicFramePr>
          <p:cNvPr id="12295" name="Object 10"/>
          <p:cNvGraphicFramePr>
            <a:graphicFrameLocks noChangeAspect="1"/>
          </p:cNvGraphicFramePr>
          <p:nvPr/>
        </p:nvGraphicFramePr>
        <p:xfrm>
          <a:off x="2571736" y="2643182"/>
          <a:ext cx="1087437" cy="498475"/>
        </p:xfrm>
        <a:graphic>
          <a:graphicData uri="http://schemas.openxmlformats.org/presentationml/2006/ole">
            <p:oleObj spid="_x0000_s3076" name="Equation" r:id="rId5" imgW="914400" imgH="419040" progId="Equation.DSMT4">
              <p:embed/>
            </p:oleObj>
          </a:graphicData>
        </a:graphic>
      </p:graphicFrame>
      <p:graphicFrame>
        <p:nvGraphicFramePr>
          <p:cNvPr id="12296" name="Object 11"/>
          <p:cNvGraphicFramePr>
            <a:graphicFrameLocks noChangeAspect="1"/>
          </p:cNvGraphicFramePr>
          <p:nvPr/>
        </p:nvGraphicFramePr>
        <p:xfrm>
          <a:off x="3857620" y="2714620"/>
          <a:ext cx="792163" cy="303213"/>
        </p:xfrm>
        <a:graphic>
          <a:graphicData uri="http://schemas.openxmlformats.org/presentationml/2006/ole">
            <p:oleObj spid="_x0000_s3077" name="Equation" r:id="rId6" imgW="596900" imgH="228600" progId="Equation.DSMT4">
              <p:embed/>
            </p:oleObj>
          </a:graphicData>
        </a:graphic>
      </p:graphicFrame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4929190" y="3214686"/>
            <a:ext cx="45719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 flipH="1">
            <a:off x="4572000" y="2636838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3995738" y="2349500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0"/>
              <a:t>평균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4427538" y="23495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0"/>
              <a:t>분산</a:t>
            </a:r>
          </a:p>
        </p:txBody>
      </p:sp>
      <p:graphicFrame>
        <p:nvGraphicFramePr>
          <p:cNvPr id="12301" name="Object 16"/>
          <p:cNvGraphicFramePr>
            <a:graphicFrameLocks noChangeAspect="1"/>
          </p:cNvGraphicFramePr>
          <p:nvPr/>
        </p:nvGraphicFramePr>
        <p:xfrm>
          <a:off x="2214546" y="5000636"/>
          <a:ext cx="1296988" cy="560388"/>
        </p:xfrm>
        <a:graphic>
          <a:graphicData uri="http://schemas.openxmlformats.org/presentationml/2006/ole">
            <p:oleObj spid="_x0000_s3078" name="Equation" r:id="rId7" imgW="1028254" imgH="444307" progId="Equation.DSMT4">
              <p:embed/>
            </p:oleObj>
          </a:graphicData>
        </a:graphic>
      </p:graphicFrame>
      <p:graphicFrame>
        <p:nvGraphicFramePr>
          <p:cNvPr id="12302" name="Object 17"/>
          <p:cNvGraphicFramePr>
            <a:graphicFrameLocks noChangeAspect="1"/>
          </p:cNvGraphicFramePr>
          <p:nvPr/>
        </p:nvGraphicFramePr>
        <p:xfrm>
          <a:off x="2143108" y="4143380"/>
          <a:ext cx="195263" cy="215900"/>
        </p:xfrm>
        <a:graphic>
          <a:graphicData uri="http://schemas.openxmlformats.org/presentationml/2006/ole">
            <p:oleObj spid="_x0000_s3079" name="Equation" r:id="rId8" imgW="126835" imgH="139518" progId="Equation.DSMT4">
              <p:embed/>
            </p:oleObj>
          </a:graphicData>
        </a:graphic>
      </p:graphicFrame>
      <p:graphicFrame>
        <p:nvGraphicFramePr>
          <p:cNvPr id="12303" name="Object 18"/>
          <p:cNvGraphicFramePr>
            <a:graphicFrameLocks noChangeAspect="1"/>
          </p:cNvGraphicFramePr>
          <p:nvPr/>
        </p:nvGraphicFramePr>
        <p:xfrm>
          <a:off x="6000760" y="2071678"/>
          <a:ext cx="207962" cy="228600"/>
        </p:xfrm>
        <a:graphic>
          <a:graphicData uri="http://schemas.openxmlformats.org/presentationml/2006/ole">
            <p:oleObj spid="_x0000_s3080" name="Equation" r:id="rId9" imgW="126835" imgH="139518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0372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/>
              <a:t>표본의 크기의 변화에 따른 표본 평균의 분포 비교</a:t>
            </a:r>
          </a:p>
        </p:txBody>
      </p:sp>
      <p:sp>
        <p:nvSpPr>
          <p:cNvPr id="13315" name="슬라이드 번호 개체 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FF8A41-906F-48BC-8E2B-5BBD20A28039}" type="slidenum">
              <a:rPr lang="en-US" altLang="ko-KR"/>
              <a:pPr/>
              <a:t>6</a:t>
            </a:fld>
            <a:r>
              <a:rPr lang="en-US" altLang="ko-KR"/>
              <a:t>/8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42911" y="1500174"/>
            <a:ext cx="7500989" cy="4232288"/>
            <a:chOff x="521" y="527"/>
            <a:chExt cx="4897" cy="3266"/>
          </a:xfrm>
        </p:grpSpPr>
        <p:pic>
          <p:nvPicPr>
            <p:cNvPr id="13317" name="Picture 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" y="527"/>
              <a:ext cx="2494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18" name="Picture 4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4" y="527"/>
              <a:ext cx="2494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19" name="Picture 4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0" y="2203"/>
              <a:ext cx="2494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20" name="Picture 4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15" y="2203"/>
              <a:ext cx="2494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321" name="Rectangle 44"/>
            <p:cNvSpPr>
              <a:spLocks noChangeArrowheads="1"/>
            </p:cNvSpPr>
            <p:nvPr/>
          </p:nvSpPr>
          <p:spPr bwMode="auto">
            <a:xfrm>
              <a:off x="975" y="528"/>
              <a:ext cx="3765" cy="9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3322" name="Rectangle 45"/>
            <p:cNvSpPr>
              <a:spLocks noChangeArrowheads="1"/>
            </p:cNvSpPr>
            <p:nvPr/>
          </p:nvSpPr>
          <p:spPr bwMode="auto">
            <a:xfrm>
              <a:off x="1111" y="2161"/>
              <a:ext cx="3765" cy="9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13323" name="Rectangle 46"/>
            <p:cNvSpPr>
              <a:spLocks noChangeArrowheads="1"/>
            </p:cNvSpPr>
            <p:nvPr/>
          </p:nvSpPr>
          <p:spPr bwMode="auto">
            <a:xfrm>
              <a:off x="2079" y="693"/>
              <a:ext cx="789" cy="2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46800" rIns="36000" bIns="46800" anchor="ctr">
              <a:spAutoFit/>
            </a:bodyPr>
            <a:lstStyle/>
            <a:p>
              <a:pPr algn="ctr"/>
              <a:r>
                <a:rPr lang="ko-KR" altLang="en-US" sz="1400" b="0">
                  <a:latin typeface="Times New Roman" pitchFamily="18" charset="0"/>
                </a:rPr>
                <a:t>모집단의 분포</a:t>
              </a:r>
            </a:p>
          </p:txBody>
        </p:sp>
        <p:sp>
          <p:nvSpPr>
            <p:cNvPr id="13324" name="Rectangle 47"/>
            <p:cNvSpPr>
              <a:spLocks noChangeArrowheads="1"/>
            </p:cNvSpPr>
            <p:nvPr/>
          </p:nvSpPr>
          <p:spPr bwMode="auto">
            <a:xfrm>
              <a:off x="4551" y="693"/>
              <a:ext cx="796" cy="2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46800" rIns="36000" bIns="46800" anchor="ctr">
              <a:spAutoFit/>
            </a:bodyPr>
            <a:lstStyle/>
            <a:p>
              <a:pPr algn="ctr"/>
              <a:r>
                <a:rPr lang="ko-KR" altLang="en-US" sz="1400" b="0">
                  <a:latin typeface="Times New Roman" pitchFamily="18" charset="0"/>
                </a:rPr>
                <a:t>표본의 크기</a:t>
              </a:r>
              <a:r>
                <a:rPr lang="en-US" altLang="ko-KR" sz="1400" b="0">
                  <a:latin typeface="Times New Roman" pitchFamily="18" charset="0"/>
                </a:rPr>
                <a:t>=5</a:t>
              </a:r>
            </a:p>
          </p:txBody>
        </p:sp>
        <p:sp>
          <p:nvSpPr>
            <p:cNvPr id="13325" name="Rectangle 48"/>
            <p:cNvSpPr>
              <a:spLocks noChangeArrowheads="1"/>
            </p:cNvSpPr>
            <p:nvPr/>
          </p:nvSpPr>
          <p:spPr bwMode="auto">
            <a:xfrm>
              <a:off x="2010" y="2371"/>
              <a:ext cx="855" cy="2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46800" rIns="36000" bIns="46800" anchor="ctr">
              <a:spAutoFit/>
            </a:bodyPr>
            <a:lstStyle/>
            <a:p>
              <a:pPr algn="ctr"/>
              <a:r>
                <a:rPr lang="ko-KR" altLang="en-US" sz="1400" b="0">
                  <a:latin typeface="Times New Roman" pitchFamily="18" charset="0"/>
                </a:rPr>
                <a:t>표본의 크기</a:t>
              </a:r>
              <a:r>
                <a:rPr lang="en-US" altLang="ko-KR" sz="1400" b="0">
                  <a:latin typeface="Times New Roman" pitchFamily="18" charset="0"/>
                </a:rPr>
                <a:t>=10</a:t>
              </a:r>
            </a:p>
          </p:txBody>
        </p:sp>
        <p:sp>
          <p:nvSpPr>
            <p:cNvPr id="13326" name="Rectangle 49"/>
            <p:cNvSpPr>
              <a:spLocks noChangeArrowheads="1"/>
            </p:cNvSpPr>
            <p:nvPr/>
          </p:nvSpPr>
          <p:spPr bwMode="auto">
            <a:xfrm>
              <a:off x="4494" y="2371"/>
              <a:ext cx="855" cy="2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46800" rIns="36000" bIns="46800" anchor="ctr">
              <a:spAutoFit/>
            </a:bodyPr>
            <a:lstStyle/>
            <a:p>
              <a:pPr algn="ctr"/>
              <a:r>
                <a:rPr lang="ko-KR" altLang="en-US" sz="1400" b="0">
                  <a:latin typeface="Times New Roman" pitchFamily="18" charset="0"/>
                </a:rPr>
                <a:t>표본의 크기</a:t>
              </a:r>
              <a:r>
                <a:rPr lang="en-US" altLang="ko-KR" sz="1400" b="0">
                  <a:latin typeface="Times New Roman" pitchFamily="18" charset="0"/>
                </a:rPr>
                <a:t>=30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981075"/>
            <a:ext cx="8053388" cy="511175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   </a:t>
            </a:r>
            <a:r>
              <a:rPr lang="ko-KR" altLang="en-US" dirty="0" smtClean="0"/>
              <a:t>의 분산이 작아진다</a:t>
            </a:r>
            <a:r>
              <a:rPr lang="en-US" altLang="ko-KR" dirty="0" smtClean="0"/>
              <a:t>.      </a:t>
            </a:r>
            <a:r>
              <a:rPr lang="ko-KR" altLang="en-US" dirty="0" smtClean="0"/>
              <a:t>이 커짐에 따라     은      에 </a:t>
            </a:r>
            <a:endParaRPr lang="en-US" altLang="ko-KR" dirty="0" smtClean="0"/>
          </a:p>
          <a:p>
            <a:pPr lvl="1">
              <a:buNone/>
            </a:pPr>
            <a:r>
              <a:rPr lang="ko-KR" altLang="en-US" dirty="0" smtClean="0"/>
              <a:t>   가까운 </a:t>
            </a:r>
            <a:r>
              <a:rPr lang="ko-KR" altLang="en-US" dirty="0" smtClean="0"/>
              <a:t>값을 갖는다</a:t>
            </a:r>
            <a:r>
              <a:rPr lang="en-US" altLang="ko-KR" dirty="0" smtClean="0"/>
              <a:t>.</a:t>
            </a: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35038" y="1462088"/>
          <a:ext cx="3063875" cy="306387"/>
        </p:xfrm>
        <a:graphic>
          <a:graphicData uri="http://schemas.openxmlformats.org/presentationml/2006/ole">
            <p:oleObj spid="_x0000_s4098" name="Equation" r:id="rId3" imgW="2032000" imgH="203200" progId="Equation.DSMT4">
              <p:embed/>
            </p:oleObj>
          </a:graphicData>
        </a:graphic>
      </p:graphicFrame>
      <p:graphicFrame>
        <p:nvGraphicFramePr>
          <p:cNvPr id="1434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08063" y="1936750"/>
          <a:ext cx="1933575" cy="341313"/>
        </p:xfrm>
        <a:graphic>
          <a:graphicData uri="http://schemas.openxmlformats.org/presentationml/2006/ole">
            <p:oleObj spid="_x0000_s4099" name="Equation" r:id="rId4" imgW="1295400" imgH="228600" progId="Equation.DSMT4">
              <p:embed/>
            </p:oleObj>
          </a:graphicData>
        </a:graphic>
      </p:graphicFrame>
      <p:sp>
        <p:nvSpPr>
          <p:cNvPr id="14342" name="슬라이드 번호 개체 틀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500834"/>
            <a:ext cx="1519262" cy="168254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7E0743-3283-47DA-9E45-7FE4BC87B468}" type="slidenum">
              <a:rPr lang="en-US" altLang="ko-KR" smtClean="0"/>
              <a:pPr/>
              <a:t>7</a:t>
            </a:fld>
            <a:r>
              <a:rPr lang="en-US" altLang="ko-KR" smtClean="0"/>
              <a:t>/8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210425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이항분포의 정규분포 근사</a:t>
            </a:r>
          </a:p>
        </p:txBody>
      </p:sp>
      <p:graphicFrame>
        <p:nvGraphicFramePr>
          <p:cNvPr id="14343" name="Object 10"/>
          <p:cNvGraphicFramePr>
            <a:graphicFrameLocks noChangeAspect="1"/>
          </p:cNvGraphicFramePr>
          <p:nvPr/>
        </p:nvGraphicFramePr>
        <p:xfrm>
          <a:off x="3851275" y="1916113"/>
          <a:ext cx="4033838" cy="671512"/>
        </p:xfrm>
        <a:graphic>
          <a:graphicData uri="http://schemas.openxmlformats.org/presentationml/2006/ole">
            <p:oleObj spid="_x0000_s4100" name="Equation" r:id="rId5" imgW="2895600" imgH="482600" progId="Equation.DSMT4">
              <p:embed/>
            </p:oleObj>
          </a:graphicData>
        </a:graphic>
      </p:graphicFrame>
      <p:graphicFrame>
        <p:nvGraphicFramePr>
          <p:cNvPr id="14344" name="Object 11"/>
          <p:cNvGraphicFramePr>
            <a:graphicFrameLocks noChangeAspect="1"/>
          </p:cNvGraphicFramePr>
          <p:nvPr/>
        </p:nvGraphicFramePr>
        <p:xfrm>
          <a:off x="1501775" y="2636838"/>
          <a:ext cx="2493963" cy="555625"/>
        </p:xfrm>
        <a:graphic>
          <a:graphicData uri="http://schemas.openxmlformats.org/presentationml/2006/ole">
            <p:oleObj spid="_x0000_s4101" name="Equation" r:id="rId6" imgW="1765300" imgH="393700" progId="Equation.DSMT4">
              <p:embed/>
            </p:oleObj>
          </a:graphicData>
        </a:graphic>
      </p:graphicFrame>
      <p:graphicFrame>
        <p:nvGraphicFramePr>
          <p:cNvPr id="14345" name="Object 15"/>
          <p:cNvGraphicFramePr>
            <a:graphicFrameLocks noChangeAspect="1"/>
          </p:cNvGraphicFramePr>
          <p:nvPr/>
        </p:nvGraphicFramePr>
        <p:xfrm>
          <a:off x="7429520" y="4357694"/>
          <a:ext cx="227013" cy="244475"/>
        </p:xfrm>
        <a:graphic>
          <a:graphicData uri="http://schemas.openxmlformats.org/presentationml/2006/ole">
            <p:oleObj spid="_x0000_s4102" name="Equation" r:id="rId7" imgW="152268" imgH="164957" progId="Equation.DSMT4">
              <p:embed/>
            </p:oleObj>
          </a:graphicData>
        </a:graphic>
      </p:graphicFrame>
      <p:graphicFrame>
        <p:nvGraphicFramePr>
          <p:cNvPr id="14346" name="Object 17"/>
          <p:cNvGraphicFramePr>
            <a:graphicFrameLocks noChangeAspect="1"/>
          </p:cNvGraphicFramePr>
          <p:nvPr/>
        </p:nvGraphicFramePr>
        <p:xfrm>
          <a:off x="1142976" y="4357694"/>
          <a:ext cx="215900" cy="360363"/>
        </p:xfrm>
        <a:graphic>
          <a:graphicData uri="http://schemas.openxmlformats.org/presentationml/2006/ole">
            <p:oleObj spid="_x0000_s4103" name="Equation" r:id="rId8" imgW="152268" imgH="253780" progId="Equation.DSMT4">
              <p:embed/>
            </p:oleObj>
          </a:graphicData>
        </a:graphic>
      </p:graphicFrame>
      <p:graphicFrame>
        <p:nvGraphicFramePr>
          <p:cNvPr id="14347" name="Object 18"/>
          <p:cNvGraphicFramePr>
            <a:graphicFrameLocks noChangeAspect="1"/>
          </p:cNvGraphicFramePr>
          <p:nvPr/>
        </p:nvGraphicFramePr>
        <p:xfrm>
          <a:off x="6572264" y="4357694"/>
          <a:ext cx="215900" cy="360363"/>
        </p:xfrm>
        <a:graphic>
          <a:graphicData uri="http://schemas.openxmlformats.org/presentationml/2006/ole">
            <p:oleObj spid="_x0000_s4104" name="Equation" r:id="rId9" imgW="152268" imgH="253780" progId="Equation.DSMT4">
              <p:embed/>
            </p:oleObj>
          </a:graphicData>
        </a:graphic>
      </p:graphicFrame>
      <p:graphicFrame>
        <p:nvGraphicFramePr>
          <p:cNvPr id="14348" name="Object 19"/>
          <p:cNvGraphicFramePr>
            <a:graphicFrameLocks noChangeAspect="1"/>
          </p:cNvGraphicFramePr>
          <p:nvPr/>
        </p:nvGraphicFramePr>
        <p:xfrm>
          <a:off x="4214810" y="4429132"/>
          <a:ext cx="196850" cy="215900"/>
        </p:xfrm>
        <a:graphic>
          <a:graphicData uri="http://schemas.openxmlformats.org/presentationml/2006/ole">
            <p:oleObj spid="_x0000_s4105" name="Equation" r:id="rId10" imgW="126835" imgH="139518" progId="Equation.DSMT4">
              <p:embed/>
            </p:oleObj>
          </a:graphicData>
        </a:graphic>
      </p:graphicFrame>
      <p:sp>
        <p:nvSpPr>
          <p:cNvPr id="14349" name="Text Box 20"/>
          <p:cNvSpPr txBox="1">
            <a:spLocks noChangeArrowheads="1"/>
          </p:cNvSpPr>
          <p:nvPr/>
        </p:nvSpPr>
        <p:spPr bwMode="auto">
          <a:xfrm>
            <a:off x="4770438" y="19161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0"/>
              <a:t>번째 성공</a:t>
            </a:r>
          </a:p>
        </p:txBody>
      </p:sp>
      <p:sp>
        <p:nvSpPr>
          <p:cNvPr id="14350" name="Text Box 21"/>
          <p:cNvSpPr txBox="1">
            <a:spLocks noChangeArrowheads="1"/>
          </p:cNvSpPr>
          <p:nvPr/>
        </p:nvSpPr>
        <p:spPr bwMode="auto">
          <a:xfrm>
            <a:off x="4787900" y="2225675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0"/>
              <a:t>번째 실패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ko-KR" altLang="ko-KR"/>
          </a:p>
        </p:txBody>
      </p:sp>
      <p:sp>
        <p:nvSpPr>
          <p:cNvPr id="1536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86BE10-3B79-48A2-BD92-D560F8DCB06E}" type="slidenum">
              <a:rPr lang="en-US" altLang="ko-KR"/>
              <a:pPr/>
              <a:t>8</a:t>
            </a:fld>
            <a:r>
              <a:rPr lang="en-US" altLang="ko-KR"/>
              <a:t>/8</a:t>
            </a:r>
          </a:p>
        </p:txBody>
      </p:sp>
      <p:sp>
        <p:nvSpPr>
          <p:cNvPr id="453635" name="WordArt 3"/>
          <p:cNvSpPr>
            <a:spLocks noChangeArrowheads="1" noChangeShapeType="1" noTextEdit="1"/>
          </p:cNvSpPr>
          <p:nvPr/>
        </p:nvSpPr>
        <p:spPr bwMode="invGray">
          <a:xfrm>
            <a:off x="1706563" y="2286000"/>
            <a:ext cx="5256212" cy="14303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3600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You!</a:t>
            </a:r>
            <a:endParaRPr lang="ko-KR" altLang="en-US" sz="3600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풍요">
  <a:themeElements>
    <a:clrScheme name="풍요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풍요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풍요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190</Words>
  <Application>Microsoft Office PowerPoint</Application>
  <PresentationFormat>화면 슬라이드 쇼(4:3)</PresentationFormat>
  <Paragraphs>78</Paragraphs>
  <Slides>8</Slides>
  <Notes>4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풍요</vt:lpstr>
      <vt:lpstr>MathType 5.0 Equation</vt:lpstr>
      <vt:lpstr>확률및통계</vt:lpstr>
      <vt:lpstr>모집단과 표본</vt:lpstr>
      <vt:lpstr>표집분포</vt:lpstr>
      <vt:lpstr>표본평균의 기대값과 분산</vt:lpstr>
      <vt:lpstr>슬라이드 5</vt:lpstr>
      <vt:lpstr>표본의 크기의 변화에 따른 표본 평균의 분포 비교</vt:lpstr>
      <vt:lpstr>이항분포의 정규분포 근사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확률및통계</dc:title>
  <dc:creator>admin</dc:creator>
  <cp:lastModifiedBy>admin</cp:lastModifiedBy>
  <cp:revision>1</cp:revision>
  <dcterms:created xsi:type="dcterms:W3CDTF">2011-01-13T05:41:37Z</dcterms:created>
  <dcterms:modified xsi:type="dcterms:W3CDTF">2011-01-13T05:49:23Z</dcterms:modified>
</cp:coreProperties>
</file>