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50"/>
  </p:notesMasterIdLst>
  <p:sldIdLst>
    <p:sldId id="366" r:id="rId2"/>
    <p:sldId id="367" r:id="rId3"/>
    <p:sldId id="368" r:id="rId4"/>
    <p:sldId id="369" r:id="rId5"/>
    <p:sldId id="370" r:id="rId6"/>
    <p:sldId id="371" r:id="rId7"/>
    <p:sldId id="372" r:id="rId8"/>
    <p:sldId id="373" r:id="rId9"/>
    <p:sldId id="374" r:id="rId10"/>
    <p:sldId id="375" r:id="rId11"/>
    <p:sldId id="376" r:id="rId12"/>
    <p:sldId id="377" r:id="rId13"/>
    <p:sldId id="734" r:id="rId14"/>
    <p:sldId id="735" r:id="rId15"/>
    <p:sldId id="378" r:id="rId16"/>
    <p:sldId id="379" r:id="rId17"/>
    <p:sldId id="380" r:id="rId18"/>
    <p:sldId id="381" r:id="rId19"/>
    <p:sldId id="382" r:id="rId20"/>
    <p:sldId id="383" r:id="rId21"/>
    <p:sldId id="384" r:id="rId22"/>
    <p:sldId id="385" r:id="rId23"/>
    <p:sldId id="386" r:id="rId24"/>
    <p:sldId id="387" r:id="rId25"/>
    <p:sldId id="388" r:id="rId26"/>
    <p:sldId id="389" r:id="rId27"/>
    <p:sldId id="390" r:id="rId28"/>
    <p:sldId id="391" r:id="rId29"/>
    <p:sldId id="392" r:id="rId30"/>
    <p:sldId id="393" r:id="rId31"/>
    <p:sldId id="394" r:id="rId32"/>
    <p:sldId id="395" r:id="rId33"/>
    <p:sldId id="396" r:id="rId34"/>
    <p:sldId id="397" r:id="rId35"/>
    <p:sldId id="398" r:id="rId36"/>
    <p:sldId id="399" r:id="rId37"/>
    <p:sldId id="400" r:id="rId38"/>
    <p:sldId id="401" r:id="rId39"/>
    <p:sldId id="402" r:id="rId40"/>
    <p:sldId id="403" r:id="rId41"/>
    <p:sldId id="404" r:id="rId42"/>
    <p:sldId id="405" r:id="rId43"/>
    <p:sldId id="406" r:id="rId44"/>
    <p:sldId id="407" r:id="rId45"/>
    <p:sldId id="408" r:id="rId46"/>
    <p:sldId id="409" r:id="rId47"/>
    <p:sldId id="410" r:id="rId48"/>
    <p:sldId id="411" r:id="rId4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91BE0C-7F5F-4053-B991-FF1FAD72D88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BC20736D-3051-4354-AE9C-58B94ECC842E}">
      <dgm:prSet phldrT="[텍스트]"/>
      <dgm:spPr/>
      <dgm:t>
        <a:bodyPr/>
        <a:lstStyle/>
        <a:p>
          <a:pPr latinLnBrk="1"/>
          <a:r>
            <a:rPr lang="ko-KR" altLang="en-US" dirty="0" smtClean="0"/>
            <a:t>범죄혐의의 </a:t>
          </a:r>
          <a:endParaRPr lang="en-US" altLang="ko-KR" dirty="0" smtClean="0"/>
        </a:p>
        <a:p>
          <a:pPr latinLnBrk="1"/>
          <a:r>
            <a:rPr lang="ko-KR" altLang="en-US" dirty="0" err="1" smtClean="0"/>
            <a:t>상당성</a:t>
          </a:r>
          <a:endParaRPr lang="ko-KR" altLang="en-US" dirty="0"/>
        </a:p>
      </dgm:t>
    </dgm:pt>
    <dgm:pt modelId="{458E79C3-BAFF-4B2E-99D1-A98C7F870D94}" type="parTrans" cxnId="{3C03C30E-A84F-41BB-BA0A-4252385426D2}">
      <dgm:prSet/>
      <dgm:spPr/>
      <dgm:t>
        <a:bodyPr/>
        <a:lstStyle/>
        <a:p>
          <a:pPr latinLnBrk="1"/>
          <a:endParaRPr lang="ko-KR" altLang="en-US"/>
        </a:p>
      </dgm:t>
    </dgm:pt>
    <dgm:pt modelId="{98B5BA6F-6AEF-4A70-B365-DF605EB6BF64}" type="sibTrans" cxnId="{3C03C30E-A84F-41BB-BA0A-4252385426D2}">
      <dgm:prSet/>
      <dgm:spPr/>
      <dgm:t>
        <a:bodyPr/>
        <a:lstStyle/>
        <a:p>
          <a:pPr latinLnBrk="1"/>
          <a:endParaRPr lang="ko-KR" altLang="en-US"/>
        </a:p>
      </dgm:t>
    </dgm:pt>
    <dgm:pt modelId="{A32E15F7-91E5-474A-9EE1-8DF1BC8D4065}">
      <dgm:prSet phldrT="[텍스트]"/>
      <dgm:spPr/>
      <dgm:t>
        <a:bodyPr/>
        <a:lstStyle/>
        <a:p>
          <a:pPr latinLnBrk="1"/>
          <a:r>
            <a:rPr lang="ko-KR" altLang="en-US" dirty="0" smtClean="0"/>
            <a:t>체포영장을 발부하기 위해서는 피의자가 죄를 범하였다고 의심할 만한 상당한 이유가 있어야 한다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0DA3C9A8-95E1-473F-AADA-36C4959A5C80}" type="parTrans" cxnId="{1F5DE0E2-EA9B-4B08-BEDB-5C7DD0DE93B9}">
      <dgm:prSet/>
      <dgm:spPr/>
      <dgm:t>
        <a:bodyPr/>
        <a:lstStyle/>
        <a:p>
          <a:pPr latinLnBrk="1"/>
          <a:endParaRPr lang="ko-KR" altLang="en-US"/>
        </a:p>
      </dgm:t>
    </dgm:pt>
    <dgm:pt modelId="{039BC01C-8FBD-4836-AD16-9F737684E79A}" type="sibTrans" cxnId="{1F5DE0E2-EA9B-4B08-BEDB-5C7DD0DE93B9}">
      <dgm:prSet/>
      <dgm:spPr/>
      <dgm:t>
        <a:bodyPr/>
        <a:lstStyle/>
        <a:p>
          <a:pPr latinLnBrk="1"/>
          <a:endParaRPr lang="ko-KR" altLang="en-US"/>
        </a:p>
      </dgm:t>
    </dgm:pt>
    <dgm:pt modelId="{37BAED52-1840-49A3-87DE-708050227F41}">
      <dgm:prSet phldrT="[텍스트]"/>
      <dgm:spPr/>
      <dgm:t>
        <a:bodyPr/>
        <a:lstStyle/>
        <a:p>
          <a:pPr latinLnBrk="1"/>
          <a:r>
            <a:rPr lang="ko-KR" altLang="en-US" dirty="0" smtClean="0"/>
            <a:t>체포사유</a:t>
          </a:r>
          <a:endParaRPr lang="ko-KR" altLang="en-US" dirty="0"/>
        </a:p>
      </dgm:t>
    </dgm:pt>
    <dgm:pt modelId="{97FB41A0-4AB6-4210-A4D0-6FC70490FE27}" type="parTrans" cxnId="{32805099-E42C-4D3E-96C0-0A9F3627DEBD}">
      <dgm:prSet/>
      <dgm:spPr/>
      <dgm:t>
        <a:bodyPr/>
        <a:lstStyle/>
        <a:p>
          <a:pPr latinLnBrk="1"/>
          <a:endParaRPr lang="ko-KR" altLang="en-US"/>
        </a:p>
      </dgm:t>
    </dgm:pt>
    <dgm:pt modelId="{AB1D6A3D-B9FF-49D9-A1EC-6395BD964F1D}" type="sibTrans" cxnId="{32805099-E42C-4D3E-96C0-0A9F3627DEBD}">
      <dgm:prSet/>
      <dgm:spPr/>
      <dgm:t>
        <a:bodyPr/>
        <a:lstStyle/>
        <a:p>
          <a:pPr latinLnBrk="1"/>
          <a:endParaRPr lang="ko-KR" altLang="en-US"/>
        </a:p>
      </dgm:t>
    </dgm:pt>
    <dgm:pt modelId="{828CB162-2443-491F-A362-938F044CAAFC}">
      <dgm:prSet phldrT="[텍스트]"/>
      <dgm:spPr/>
      <dgm:t>
        <a:bodyPr/>
        <a:lstStyle/>
        <a:p>
          <a:pPr latinLnBrk="1"/>
          <a:r>
            <a:rPr lang="ko-KR" altLang="en-US" dirty="0" smtClean="0"/>
            <a:t>피의자가 수사기관의 출석요구에 응하지 아니하거나 응하지 아니할 우려가 있어야 한다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3A38BFC9-93BD-4848-A4A5-8CF8576D9044}" type="parTrans" cxnId="{94EF0679-792F-4124-8446-EEABA3E9899B}">
      <dgm:prSet/>
      <dgm:spPr/>
      <dgm:t>
        <a:bodyPr/>
        <a:lstStyle/>
        <a:p>
          <a:pPr latinLnBrk="1"/>
          <a:endParaRPr lang="ko-KR" altLang="en-US"/>
        </a:p>
      </dgm:t>
    </dgm:pt>
    <dgm:pt modelId="{8C38C78D-ECCF-4AFF-B65C-4A7258C65ADC}" type="sibTrans" cxnId="{94EF0679-792F-4124-8446-EEABA3E9899B}">
      <dgm:prSet/>
      <dgm:spPr/>
      <dgm:t>
        <a:bodyPr/>
        <a:lstStyle/>
        <a:p>
          <a:pPr latinLnBrk="1"/>
          <a:endParaRPr lang="ko-KR" altLang="en-US"/>
        </a:p>
      </dgm:t>
    </dgm:pt>
    <dgm:pt modelId="{A149E38B-F6F7-4FD6-872E-1792E9D91A9A}">
      <dgm:prSet phldrT="[텍스트]"/>
      <dgm:spPr/>
      <dgm:t>
        <a:bodyPr/>
        <a:lstStyle/>
        <a:p>
          <a:pPr latinLnBrk="1"/>
          <a:r>
            <a:rPr lang="ko-KR" altLang="en-US" dirty="0" smtClean="0"/>
            <a:t>체포의 </a:t>
          </a:r>
          <a:endParaRPr lang="en-US" altLang="ko-KR" dirty="0" smtClean="0"/>
        </a:p>
        <a:p>
          <a:pPr latinLnBrk="1"/>
          <a:r>
            <a:rPr lang="ko-KR" altLang="en-US" dirty="0" smtClean="0"/>
            <a:t>필요성</a:t>
          </a:r>
          <a:endParaRPr lang="ko-KR" altLang="en-US" dirty="0"/>
        </a:p>
      </dgm:t>
    </dgm:pt>
    <dgm:pt modelId="{01A06558-34B1-44CB-A4B3-AFDA55100238}" type="parTrans" cxnId="{5B2521C4-F5AE-4CAF-9C09-8431E8E7C75B}">
      <dgm:prSet/>
      <dgm:spPr/>
      <dgm:t>
        <a:bodyPr/>
        <a:lstStyle/>
        <a:p>
          <a:pPr latinLnBrk="1"/>
          <a:endParaRPr lang="ko-KR" altLang="en-US"/>
        </a:p>
      </dgm:t>
    </dgm:pt>
    <dgm:pt modelId="{D3139E19-F05B-4CDC-B745-F7619E3816CB}" type="sibTrans" cxnId="{5B2521C4-F5AE-4CAF-9C09-8431E8E7C75B}">
      <dgm:prSet/>
      <dgm:spPr/>
      <dgm:t>
        <a:bodyPr/>
        <a:lstStyle/>
        <a:p>
          <a:pPr latinLnBrk="1"/>
          <a:endParaRPr lang="ko-KR" altLang="en-US"/>
        </a:p>
      </dgm:t>
    </dgm:pt>
    <dgm:pt modelId="{CC44825E-8F6F-43B5-8599-4BB74D6F3DE1}">
      <dgm:prSet phldrT="[텍스트]"/>
      <dgm:spPr/>
      <dgm:t>
        <a:bodyPr/>
        <a:lstStyle/>
        <a:p>
          <a:pPr latinLnBrk="1"/>
          <a:r>
            <a:rPr lang="ko-KR" altLang="en-US" dirty="0" smtClean="0"/>
            <a:t>소극적 요건으로 명백히 체포의 필요가 인정되지 아니하는 경우에는 체포하여서는 </a:t>
          </a:r>
          <a:r>
            <a:rPr lang="ko-KR" altLang="en-US" dirty="0" err="1" smtClean="0"/>
            <a:t>안된다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87B4FEA4-B562-4B51-9DBE-3F21ADB8B1C1}" type="parTrans" cxnId="{C9238D02-F709-43D1-B9D6-8C8F7F9F9156}">
      <dgm:prSet/>
      <dgm:spPr/>
      <dgm:t>
        <a:bodyPr/>
        <a:lstStyle/>
        <a:p>
          <a:pPr latinLnBrk="1"/>
          <a:endParaRPr lang="ko-KR" altLang="en-US"/>
        </a:p>
      </dgm:t>
    </dgm:pt>
    <dgm:pt modelId="{7100A04B-3BD4-4086-BD0A-BB1A7CED7E0C}" type="sibTrans" cxnId="{C9238D02-F709-43D1-B9D6-8C8F7F9F9156}">
      <dgm:prSet/>
      <dgm:spPr/>
      <dgm:t>
        <a:bodyPr/>
        <a:lstStyle/>
        <a:p>
          <a:pPr latinLnBrk="1"/>
          <a:endParaRPr lang="ko-KR" altLang="en-US"/>
        </a:p>
      </dgm:t>
    </dgm:pt>
    <dgm:pt modelId="{957FE72A-6208-446F-8180-0C6FD0D2AFFF}" type="pres">
      <dgm:prSet presAssocID="{6791BE0C-7F5F-4053-B991-FF1FAD72D8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BF69CB3-4A67-4818-9CA8-0E285A8BB7BA}" type="pres">
      <dgm:prSet presAssocID="{BC20736D-3051-4354-AE9C-58B94ECC842E}" presName="linNode" presStyleCnt="0"/>
      <dgm:spPr/>
    </dgm:pt>
    <dgm:pt modelId="{874CE295-FDC3-4318-9CD6-995A3F2E83E1}" type="pres">
      <dgm:prSet presAssocID="{BC20736D-3051-4354-AE9C-58B94ECC842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00B3FB8-9C57-4CC9-BD1A-81BB8475B9B6}" type="pres">
      <dgm:prSet presAssocID="{BC20736D-3051-4354-AE9C-58B94ECC842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DEEB841-5B5A-4E88-9EE4-835DE1F95DD8}" type="pres">
      <dgm:prSet presAssocID="{98B5BA6F-6AEF-4A70-B365-DF605EB6BF64}" presName="sp" presStyleCnt="0"/>
      <dgm:spPr/>
    </dgm:pt>
    <dgm:pt modelId="{B9A500CA-E3F5-451C-A6B4-3C2047641720}" type="pres">
      <dgm:prSet presAssocID="{37BAED52-1840-49A3-87DE-708050227F41}" presName="linNode" presStyleCnt="0"/>
      <dgm:spPr/>
    </dgm:pt>
    <dgm:pt modelId="{EEF56C4F-C2C3-4682-910D-95B780428BC7}" type="pres">
      <dgm:prSet presAssocID="{37BAED52-1840-49A3-87DE-708050227F41}" presName="parentText" presStyleLbl="node1" presStyleIdx="1" presStyleCnt="3" custScaleX="98551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080F24A-284D-42FF-86BA-DD6A81EB1421}" type="pres">
      <dgm:prSet presAssocID="{37BAED52-1840-49A3-87DE-708050227F4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0ABFAAC-D5EC-4190-9172-0DB155E18E1E}" type="pres">
      <dgm:prSet presAssocID="{AB1D6A3D-B9FF-49D9-A1EC-6395BD964F1D}" presName="sp" presStyleCnt="0"/>
      <dgm:spPr/>
    </dgm:pt>
    <dgm:pt modelId="{0CB0D552-07A6-4B77-9E0C-08AB349D732C}" type="pres">
      <dgm:prSet presAssocID="{A149E38B-F6F7-4FD6-872E-1792E9D91A9A}" presName="linNode" presStyleCnt="0"/>
      <dgm:spPr/>
    </dgm:pt>
    <dgm:pt modelId="{64B23EFC-9CFA-4B2E-8FEC-6BBDCFEBFA8E}" type="pres">
      <dgm:prSet presAssocID="{A149E38B-F6F7-4FD6-872E-1792E9D91A9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34E80D1-B246-43E9-BAFE-D104B61CE5DF}" type="pres">
      <dgm:prSet presAssocID="{A149E38B-F6F7-4FD6-872E-1792E9D91A9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8FDD672B-A238-47ED-8EEC-5490FB6D8501}" type="presOf" srcId="{BC20736D-3051-4354-AE9C-58B94ECC842E}" destId="{874CE295-FDC3-4318-9CD6-995A3F2E83E1}" srcOrd="0" destOrd="0" presId="urn:microsoft.com/office/officeart/2005/8/layout/vList5"/>
    <dgm:cxn modelId="{76D04BDC-7E79-4F94-96BD-A4F1242A5037}" type="presOf" srcId="{6791BE0C-7F5F-4053-B991-FF1FAD72D883}" destId="{957FE72A-6208-446F-8180-0C6FD0D2AFFF}" srcOrd="0" destOrd="0" presId="urn:microsoft.com/office/officeart/2005/8/layout/vList5"/>
    <dgm:cxn modelId="{1F5DE0E2-EA9B-4B08-BEDB-5C7DD0DE93B9}" srcId="{BC20736D-3051-4354-AE9C-58B94ECC842E}" destId="{A32E15F7-91E5-474A-9EE1-8DF1BC8D4065}" srcOrd="0" destOrd="0" parTransId="{0DA3C9A8-95E1-473F-AADA-36C4959A5C80}" sibTransId="{039BC01C-8FBD-4836-AD16-9F737684E79A}"/>
    <dgm:cxn modelId="{94EF0679-792F-4124-8446-EEABA3E9899B}" srcId="{37BAED52-1840-49A3-87DE-708050227F41}" destId="{828CB162-2443-491F-A362-938F044CAAFC}" srcOrd="0" destOrd="0" parTransId="{3A38BFC9-93BD-4848-A4A5-8CF8576D9044}" sibTransId="{8C38C78D-ECCF-4AFF-B65C-4A7258C65ADC}"/>
    <dgm:cxn modelId="{C9238D02-F709-43D1-B9D6-8C8F7F9F9156}" srcId="{A149E38B-F6F7-4FD6-872E-1792E9D91A9A}" destId="{CC44825E-8F6F-43B5-8599-4BB74D6F3DE1}" srcOrd="0" destOrd="0" parTransId="{87B4FEA4-B562-4B51-9DBE-3F21ADB8B1C1}" sibTransId="{7100A04B-3BD4-4086-BD0A-BB1A7CED7E0C}"/>
    <dgm:cxn modelId="{3E85B023-345C-45CD-BB0A-BD9DE12364C8}" type="presOf" srcId="{37BAED52-1840-49A3-87DE-708050227F41}" destId="{EEF56C4F-C2C3-4682-910D-95B780428BC7}" srcOrd="0" destOrd="0" presId="urn:microsoft.com/office/officeart/2005/8/layout/vList5"/>
    <dgm:cxn modelId="{5B2521C4-F5AE-4CAF-9C09-8431E8E7C75B}" srcId="{6791BE0C-7F5F-4053-B991-FF1FAD72D883}" destId="{A149E38B-F6F7-4FD6-872E-1792E9D91A9A}" srcOrd="2" destOrd="0" parTransId="{01A06558-34B1-44CB-A4B3-AFDA55100238}" sibTransId="{D3139E19-F05B-4CDC-B745-F7619E3816CB}"/>
    <dgm:cxn modelId="{3C03C30E-A84F-41BB-BA0A-4252385426D2}" srcId="{6791BE0C-7F5F-4053-B991-FF1FAD72D883}" destId="{BC20736D-3051-4354-AE9C-58B94ECC842E}" srcOrd="0" destOrd="0" parTransId="{458E79C3-BAFF-4B2E-99D1-A98C7F870D94}" sibTransId="{98B5BA6F-6AEF-4A70-B365-DF605EB6BF64}"/>
    <dgm:cxn modelId="{990972D7-5E4F-4A5F-9A1D-1CB127680B1C}" type="presOf" srcId="{A32E15F7-91E5-474A-9EE1-8DF1BC8D4065}" destId="{A00B3FB8-9C57-4CC9-BD1A-81BB8475B9B6}" srcOrd="0" destOrd="0" presId="urn:microsoft.com/office/officeart/2005/8/layout/vList5"/>
    <dgm:cxn modelId="{C027597A-5B4D-471E-8534-387A56822BF9}" type="presOf" srcId="{CC44825E-8F6F-43B5-8599-4BB74D6F3DE1}" destId="{034E80D1-B246-43E9-BAFE-D104B61CE5DF}" srcOrd="0" destOrd="0" presId="urn:microsoft.com/office/officeart/2005/8/layout/vList5"/>
    <dgm:cxn modelId="{7F26D781-E149-44E6-9A0B-3A0AFFAED299}" type="presOf" srcId="{828CB162-2443-491F-A362-938F044CAAFC}" destId="{A080F24A-284D-42FF-86BA-DD6A81EB1421}" srcOrd="0" destOrd="0" presId="urn:microsoft.com/office/officeart/2005/8/layout/vList5"/>
    <dgm:cxn modelId="{4806E62A-5C56-4EC1-8128-AE10C38E903B}" type="presOf" srcId="{A149E38B-F6F7-4FD6-872E-1792E9D91A9A}" destId="{64B23EFC-9CFA-4B2E-8FEC-6BBDCFEBFA8E}" srcOrd="0" destOrd="0" presId="urn:microsoft.com/office/officeart/2005/8/layout/vList5"/>
    <dgm:cxn modelId="{32805099-E42C-4D3E-96C0-0A9F3627DEBD}" srcId="{6791BE0C-7F5F-4053-B991-FF1FAD72D883}" destId="{37BAED52-1840-49A3-87DE-708050227F41}" srcOrd="1" destOrd="0" parTransId="{97FB41A0-4AB6-4210-A4D0-6FC70490FE27}" sibTransId="{AB1D6A3D-B9FF-49D9-A1EC-6395BD964F1D}"/>
    <dgm:cxn modelId="{E3DA8144-AC06-45B1-8297-B4A7E42F17B2}" type="presParOf" srcId="{957FE72A-6208-446F-8180-0C6FD0D2AFFF}" destId="{0BF69CB3-4A67-4818-9CA8-0E285A8BB7BA}" srcOrd="0" destOrd="0" presId="urn:microsoft.com/office/officeart/2005/8/layout/vList5"/>
    <dgm:cxn modelId="{5D1C44A8-A287-4D5D-BED6-3B01836AC440}" type="presParOf" srcId="{0BF69CB3-4A67-4818-9CA8-0E285A8BB7BA}" destId="{874CE295-FDC3-4318-9CD6-995A3F2E83E1}" srcOrd="0" destOrd="0" presId="urn:microsoft.com/office/officeart/2005/8/layout/vList5"/>
    <dgm:cxn modelId="{C39485F8-BA95-4A80-A54E-0A0213502E5D}" type="presParOf" srcId="{0BF69CB3-4A67-4818-9CA8-0E285A8BB7BA}" destId="{A00B3FB8-9C57-4CC9-BD1A-81BB8475B9B6}" srcOrd="1" destOrd="0" presId="urn:microsoft.com/office/officeart/2005/8/layout/vList5"/>
    <dgm:cxn modelId="{6DCAB0C8-E54D-4501-BA86-88DA95856657}" type="presParOf" srcId="{957FE72A-6208-446F-8180-0C6FD0D2AFFF}" destId="{2DEEB841-5B5A-4E88-9EE4-835DE1F95DD8}" srcOrd="1" destOrd="0" presId="urn:microsoft.com/office/officeart/2005/8/layout/vList5"/>
    <dgm:cxn modelId="{17517FC5-C978-4CCA-9026-C2B0A9C98ECE}" type="presParOf" srcId="{957FE72A-6208-446F-8180-0C6FD0D2AFFF}" destId="{B9A500CA-E3F5-451C-A6B4-3C2047641720}" srcOrd="2" destOrd="0" presId="urn:microsoft.com/office/officeart/2005/8/layout/vList5"/>
    <dgm:cxn modelId="{65F81487-564B-4404-AA69-A8216A09AF8C}" type="presParOf" srcId="{B9A500CA-E3F5-451C-A6B4-3C2047641720}" destId="{EEF56C4F-C2C3-4682-910D-95B780428BC7}" srcOrd="0" destOrd="0" presId="urn:microsoft.com/office/officeart/2005/8/layout/vList5"/>
    <dgm:cxn modelId="{17A340DF-80B2-433C-968A-BC6D73B08FF2}" type="presParOf" srcId="{B9A500CA-E3F5-451C-A6B4-3C2047641720}" destId="{A080F24A-284D-42FF-86BA-DD6A81EB1421}" srcOrd="1" destOrd="0" presId="urn:microsoft.com/office/officeart/2005/8/layout/vList5"/>
    <dgm:cxn modelId="{8C61D99B-D5CB-47A5-B49E-3BC72E2E2651}" type="presParOf" srcId="{957FE72A-6208-446F-8180-0C6FD0D2AFFF}" destId="{A0ABFAAC-D5EC-4190-9172-0DB155E18E1E}" srcOrd="3" destOrd="0" presId="urn:microsoft.com/office/officeart/2005/8/layout/vList5"/>
    <dgm:cxn modelId="{F4FFC3D3-7C6F-402B-B34A-2FA0E16744A0}" type="presParOf" srcId="{957FE72A-6208-446F-8180-0C6FD0D2AFFF}" destId="{0CB0D552-07A6-4B77-9E0C-08AB349D732C}" srcOrd="4" destOrd="0" presId="urn:microsoft.com/office/officeart/2005/8/layout/vList5"/>
    <dgm:cxn modelId="{3C5B95DD-37AC-45F4-A500-CA5EEF869770}" type="presParOf" srcId="{0CB0D552-07A6-4B77-9E0C-08AB349D732C}" destId="{64B23EFC-9CFA-4B2E-8FEC-6BBDCFEBFA8E}" srcOrd="0" destOrd="0" presId="urn:microsoft.com/office/officeart/2005/8/layout/vList5"/>
    <dgm:cxn modelId="{E5E34643-C7EA-4DD0-958B-D5997C0C9CA4}" type="presParOf" srcId="{0CB0D552-07A6-4B77-9E0C-08AB349D732C}" destId="{034E80D1-B246-43E9-BAFE-D104B61CE5D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FF1694-1673-401B-9001-0BE6328212E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707700A8-4A6E-4AFE-A5F9-55AE7030713A}">
      <dgm:prSet phldrT="[텍스트]"/>
      <dgm:spPr/>
      <dgm:t>
        <a:bodyPr/>
        <a:lstStyle/>
        <a:p>
          <a:pPr latinLnBrk="1"/>
          <a:r>
            <a:rPr lang="ko-KR" altLang="en-US" dirty="0" smtClean="0"/>
            <a:t>범죄의 중대성</a:t>
          </a:r>
          <a:endParaRPr lang="ko-KR" altLang="en-US" dirty="0"/>
        </a:p>
      </dgm:t>
    </dgm:pt>
    <dgm:pt modelId="{7C735C25-2DAA-4D80-B679-EAD18048882D}" type="parTrans" cxnId="{53A692D9-4A82-48F6-949A-47B41D6C5DF9}">
      <dgm:prSet/>
      <dgm:spPr/>
      <dgm:t>
        <a:bodyPr/>
        <a:lstStyle/>
        <a:p>
          <a:pPr latinLnBrk="1"/>
          <a:endParaRPr lang="ko-KR" altLang="en-US"/>
        </a:p>
      </dgm:t>
    </dgm:pt>
    <dgm:pt modelId="{02260E7B-FA77-4DBC-82F3-56406847162D}" type="sibTrans" cxnId="{53A692D9-4A82-48F6-949A-47B41D6C5DF9}">
      <dgm:prSet/>
      <dgm:spPr/>
      <dgm:t>
        <a:bodyPr/>
        <a:lstStyle/>
        <a:p>
          <a:pPr latinLnBrk="1"/>
          <a:endParaRPr lang="ko-KR" altLang="en-US"/>
        </a:p>
      </dgm:t>
    </dgm:pt>
    <dgm:pt modelId="{F517EDE5-0BF7-4C20-8754-F768C1FC35FA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법정형이</a:t>
          </a:r>
          <a:r>
            <a:rPr lang="ko-KR" altLang="en-US" dirty="0" smtClean="0"/>
            <a:t> 사형</a:t>
          </a:r>
          <a:r>
            <a:rPr lang="en-US" altLang="ko-KR" dirty="0" smtClean="0"/>
            <a:t>, </a:t>
          </a:r>
          <a:r>
            <a:rPr lang="ko-KR" altLang="en-US" dirty="0" smtClean="0"/>
            <a:t>무기 또는 장기 </a:t>
          </a:r>
          <a:r>
            <a:rPr lang="en-US" altLang="ko-KR" dirty="0" smtClean="0"/>
            <a:t>3</a:t>
          </a:r>
          <a:r>
            <a:rPr lang="ko-KR" altLang="en-US" dirty="0" smtClean="0"/>
            <a:t>년 이상의 징역에 해당하는 죄를 범하였다고 의심할 만한 상당한 이유가 있어야 한다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01544C88-A5FF-482F-837D-33154D4464A7}" type="parTrans" cxnId="{20DE75E1-C802-41C2-8895-D4B83A43008F}">
      <dgm:prSet/>
      <dgm:spPr/>
      <dgm:t>
        <a:bodyPr/>
        <a:lstStyle/>
        <a:p>
          <a:pPr latinLnBrk="1"/>
          <a:endParaRPr lang="ko-KR" altLang="en-US"/>
        </a:p>
      </dgm:t>
    </dgm:pt>
    <dgm:pt modelId="{1ABD74A0-4771-4E53-B102-16EC7C117C29}" type="sibTrans" cxnId="{20DE75E1-C802-41C2-8895-D4B83A43008F}">
      <dgm:prSet/>
      <dgm:spPr/>
      <dgm:t>
        <a:bodyPr/>
        <a:lstStyle/>
        <a:p>
          <a:pPr latinLnBrk="1"/>
          <a:endParaRPr lang="ko-KR" altLang="en-US"/>
        </a:p>
      </dgm:t>
    </dgm:pt>
    <dgm:pt modelId="{9CD603C6-D50B-4963-AFE8-F49C7A3A59F5}">
      <dgm:prSet phldrT="[텍스트]"/>
      <dgm:spPr/>
      <dgm:t>
        <a:bodyPr/>
        <a:lstStyle/>
        <a:p>
          <a:pPr latinLnBrk="1"/>
          <a:r>
            <a:rPr lang="ko-KR" altLang="en-US" dirty="0" smtClean="0"/>
            <a:t>체포의 필요성</a:t>
          </a:r>
          <a:endParaRPr lang="ko-KR" altLang="en-US" dirty="0"/>
        </a:p>
      </dgm:t>
    </dgm:pt>
    <dgm:pt modelId="{5661066B-DDFD-4E0A-8CA5-777889A4299C}" type="parTrans" cxnId="{D91CC3CB-69CC-4B36-B081-DDA99299FE9F}">
      <dgm:prSet/>
      <dgm:spPr/>
      <dgm:t>
        <a:bodyPr/>
        <a:lstStyle/>
        <a:p>
          <a:pPr latinLnBrk="1"/>
          <a:endParaRPr lang="ko-KR" altLang="en-US"/>
        </a:p>
      </dgm:t>
    </dgm:pt>
    <dgm:pt modelId="{93997960-2B19-446D-B991-F257372C6255}" type="sibTrans" cxnId="{D91CC3CB-69CC-4B36-B081-DDA99299FE9F}">
      <dgm:prSet/>
      <dgm:spPr/>
      <dgm:t>
        <a:bodyPr/>
        <a:lstStyle/>
        <a:p>
          <a:pPr latinLnBrk="1"/>
          <a:endParaRPr lang="ko-KR" altLang="en-US"/>
        </a:p>
      </dgm:t>
    </dgm:pt>
    <dgm:pt modelId="{496EAABA-AF4B-47AD-82F1-9E1C115F3827}">
      <dgm:prSet phldrT="[텍스트]"/>
      <dgm:spPr/>
      <dgm:t>
        <a:bodyPr/>
        <a:lstStyle/>
        <a:p>
          <a:pPr latinLnBrk="1"/>
          <a:r>
            <a:rPr lang="ko-KR" altLang="en-US" dirty="0" smtClean="0"/>
            <a:t>피의자가 증거를 인멸할 염려가 있는 때</a:t>
          </a:r>
          <a:endParaRPr lang="ko-KR" altLang="en-US" dirty="0"/>
        </a:p>
      </dgm:t>
    </dgm:pt>
    <dgm:pt modelId="{30C9D3E7-EE34-4AD6-896B-A767AB43982E}" type="parTrans" cxnId="{9F967907-329B-41D1-859D-40E5F0EA78A0}">
      <dgm:prSet/>
      <dgm:spPr/>
      <dgm:t>
        <a:bodyPr/>
        <a:lstStyle/>
        <a:p>
          <a:pPr latinLnBrk="1"/>
          <a:endParaRPr lang="ko-KR" altLang="en-US"/>
        </a:p>
      </dgm:t>
    </dgm:pt>
    <dgm:pt modelId="{1FA4764D-38FC-4D67-9068-C5635334D54D}" type="sibTrans" cxnId="{9F967907-329B-41D1-859D-40E5F0EA78A0}">
      <dgm:prSet/>
      <dgm:spPr/>
      <dgm:t>
        <a:bodyPr/>
        <a:lstStyle/>
        <a:p>
          <a:pPr latinLnBrk="1"/>
          <a:endParaRPr lang="ko-KR" altLang="en-US"/>
        </a:p>
      </dgm:t>
    </dgm:pt>
    <dgm:pt modelId="{18BFBD8E-E7D9-4D99-BD66-A9BE6CD07AFD}">
      <dgm:prSet phldrT="[텍스트]"/>
      <dgm:spPr/>
      <dgm:t>
        <a:bodyPr/>
        <a:lstStyle/>
        <a:p>
          <a:pPr latinLnBrk="1"/>
          <a:r>
            <a:rPr lang="ko-KR" altLang="en-US" dirty="0" smtClean="0"/>
            <a:t>피의자가 도망하거나 도망할 우려가 있어야 한다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55851496-653B-4CCF-B5CF-47CD072BEDC4}" type="parTrans" cxnId="{228C07F2-45BF-4B3C-8DB8-24FF7BB21733}">
      <dgm:prSet/>
      <dgm:spPr/>
      <dgm:t>
        <a:bodyPr/>
        <a:lstStyle/>
        <a:p>
          <a:pPr latinLnBrk="1"/>
          <a:endParaRPr lang="ko-KR" altLang="en-US"/>
        </a:p>
      </dgm:t>
    </dgm:pt>
    <dgm:pt modelId="{6D5AA4F6-C45A-4E3B-9E5A-8D994EC3158A}" type="sibTrans" cxnId="{228C07F2-45BF-4B3C-8DB8-24FF7BB21733}">
      <dgm:prSet/>
      <dgm:spPr/>
      <dgm:t>
        <a:bodyPr/>
        <a:lstStyle/>
        <a:p>
          <a:pPr latinLnBrk="1"/>
          <a:endParaRPr lang="ko-KR" altLang="en-US"/>
        </a:p>
      </dgm:t>
    </dgm:pt>
    <dgm:pt modelId="{0D2A7DD7-B1E1-4F08-9E2D-8A5DC3D82BAA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긴급성</a:t>
          </a:r>
          <a:endParaRPr lang="ko-KR" altLang="en-US" dirty="0"/>
        </a:p>
      </dgm:t>
    </dgm:pt>
    <dgm:pt modelId="{8DE5703E-E8F7-48E4-A51F-F5CEA5BB3272}" type="parTrans" cxnId="{47408A04-75E7-4F4F-B9B4-29A3C4CEFDB3}">
      <dgm:prSet/>
      <dgm:spPr/>
      <dgm:t>
        <a:bodyPr/>
        <a:lstStyle/>
        <a:p>
          <a:pPr latinLnBrk="1"/>
          <a:endParaRPr lang="ko-KR" altLang="en-US"/>
        </a:p>
      </dgm:t>
    </dgm:pt>
    <dgm:pt modelId="{A2252B35-C41F-45FE-8A4A-CC5D06EEBDEA}" type="sibTrans" cxnId="{47408A04-75E7-4F4F-B9B4-29A3C4CEFDB3}">
      <dgm:prSet/>
      <dgm:spPr/>
      <dgm:t>
        <a:bodyPr/>
        <a:lstStyle/>
        <a:p>
          <a:pPr latinLnBrk="1"/>
          <a:endParaRPr lang="ko-KR" altLang="en-US"/>
        </a:p>
      </dgm:t>
    </dgm:pt>
    <dgm:pt modelId="{A76D35CF-B9B6-48E0-BBA2-2CFFBD71DA48}">
      <dgm:prSet phldrT="[텍스트]"/>
      <dgm:spPr/>
      <dgm:t>
        <a:bodyPr/>
        <a:lstStyle/>
        <a:p>
          <a:pPr latinLnBrk="1"/>
          <a:r>
            <a:rPr lang="ko-KR" altLang="en-US" dirty="0" smtClean="0"/>
            <a:t>피의자를 우연히 발견한 경우 등과 같이 지방법원 판사의 체포영장을 받을 시간적 여유가 없는 때</a:t>
          </a:r>
          <a:endParaRPr lang="ko-KR" altLang="en-US" dirty="0"/>
        </a:p>
      </dgm:t>
    </dgm:pt>
    <dgm:pt modelId="{821E9A3A-B4C4-4A11-8688-601BD89DE4FA}" type="parTrans" cxnId="{B8CA3E23-6648-4A24-AFFB-01FF49499000}">
      <dgm:prSet/>
      <dgm:spPr/>
      <dgm:t>
        <a:bodyPr/>
        <a:lstStyle/>
        <a:p>
          <a:pPr latinLnBrk="1"/>
          <a:endParaRPr lang="ko-KR" altLang="en-US"/>
        </a:p>
      </dgm:t>
    </dgm:pt>
    <dgm:pt modelId="{468B2AD2-6E15-4257-B385-21D0E430CB65}" type="sibTrans" cxnId="{B8CA3E23-6648-4A24-AFFB-01FF49499000}">
      <dgm:prSet/>
      <dgm:spPr/>
      <dgm:t>
        <a:bodyPr/>
        <a:lstStyle/>
        <a:p>
          <a:pPr latinLnBrk="1"/>
          <a:endParaRPr lang="ko-KR" altLang="en-US"/>
        </a:p>
      </dgm:t>
    </dgm:pt>
    <dgm:pt modelId="{AAAEB46D-01DA-4550-8563-D635891CB053}" type="pres">
      <dgm:prSet presAssocID="{24FF1694-1673-401B-9001-0BE6328212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8046C55-D845-4BC1-9EEB-28C57FA07513}" type="pres">
      <dgm:prSet presAssocID="{707700A8-4A6E-4AFE-A5F9-55AE7030713A}" presName="linNode" presStyleCnt="0"/>
      <dgm:spPr/>
    </dgm:pt>
    <dgm:pt modelId="{4C16111D-AEC5-4044-A41B-21CF83B7D421}" type="pres">
      <dgm:prSet presAssocID="{707700A8-4A6E-4AFE-A5F9-55AE7030713A}" presName="parentText" presStyleLbl="node1" presStyleIdx="0" presStyleCnt="3" custScaleX="6569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CDC798C-A358-4A3C-BE82-B13CB6A94C2C}" type="pres">
      <dgm:prSet presAssocID="{707700A8-4A6E-4AFE-A5F9-55AE7030713A}" presName="descendantText" presStyleLbl="alignAccFollowNode1" presStyleIdx="0" presStyleCnt="3" custScaleX="14525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D7871E5-54B6-48D2-9B94-382774DA22F3}" type="pres">
      <dgm:prSet presAssocID="{02260E7B-FA77-4DBC-82F3-56406847162D}" presName="sp" presStyleCnt="0"/>
      <dgm:spPr/>
    </dgm:pt>
    <dgm:pt modelId="{CC861443-7CEE-419C-B3AD-98EA4BE18A6E}" type="pres">
      <dgm:prSet presAssocID="{9CD603C6-D50B-4963-AFE8-F49C7A3A59F5}" presName="linNode" presStyleCnt="0"/>
      <dgm:spPr/>
    </dgm:pt>
    <dgm:pt modelId="{6024F222-58C6-4C3C-98C7-7D7224B6011E}" type="pres">
      <dgm:prSet presAssocID="{9CD603C6-D50B-4963-AFE8-F49C7A3A59F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F5D8A4D-78D6-45BF-8239-5E401FEF6B0D}" type="pres">
      <dgm:prSet presAssocID="{9CD603C6-D50B-4963-AFE8-F49C7A3A59F5}" presName="descendantText" presStyleLbl="alignAccFollowNode1" presStyleIdx="1" presStyleCnt="3" custScaleX="22338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7E3657B-67EA-4DF7-BE99-EDEAE733ECE1}" type="pres">
      <dgm:prSet presAssocID="{93997960-2B19-446D-B991-F257372C6255}" presName="sp" presStyleCnt="0"/>
      <dgm:spPr/>
    </dgm:pt>
    <dgm:pt modelId="{6364637A-95F2-40F0-9B22-DC6BC6D858DE}" type="pres">
      <dgm:prSet presAssocID="{0D2A7DD7-B1E1-4F08-9E2D-8A5DC3D82BAA}" presName="linNode" presStyleCnt="0"/>
      <dgm:spPr/>
    </dgm:pt>
    <dgm:pt modelId="{AB741ACF-0551-4513-A40A-F15B82C45FBF}" type="pres">
      <dgm:prSet presAssocID="{0D2A7DD7-B1E1-4F08-9E2D-8A5DC3D82BA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354FA0A-759F-4200-B516-D24401D52748}" type="pres">
      <dgm:prSet presAssocID="{0D2A7DD7-B1E1-4F08-9E2D-8A5DC3D82BAA}" presName="descendantText" presStyleLbl="alignAccFollowNode1" presStyleIdx="2" presStyleCnt="3" custScaleX="22241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DDCFE75-00A7-44B2-A625-1FCDF9747C48}" type="presOf" srcId="{24FF1694-1673-401B-9001-0BE6328212E8}" destId="{AAAEB46D-01DA-4550-8563-D635891CB053}" srcOrd="0" destOrd="0" presId="urn:microsoft.com/office/officeart/2005/8/layout/vList5"/>
    <dgm:cxn modelId="{228C07F2-45BF-4B3C-8DB8-24FF7BB21733}" srcId="{9CD603C6-D50B-4963-AFE8-F49C7A3A59F5}" destId="{18BFBD8E-E7D9-4D99-BD66-A9BE6CD07AFD}" srcOrd="1" destOrd="0" parTransId="{55851496-653B-4CCF-B5CF-47CD072BEDC4}" sibTransId="{6D5AA4F6-C45A-4E3B-9E5A-8D994EC3158A}"/>
    <dgm:cxn modelId="{1FA4169C-0078-418F-ACA2-010588E38538}" type="presOf" srcId="{707700A8-4A6E-4AFE-A5F9-55AE7030713A}" destId="{4C16111D-AEC5-4044-A41B-21CF83B7D421}" srcOrd="0" destOrd="0" presId="urn:microsoft.com/office/officeart/2005/8/layout/vList5"/>
    <dgm:cxn modelId="{5FE977FE-7127-43E8-AFC7-6500B709D813}" type="presOf" srcId="{18BFBD8E-E7D9-4D99-BD66-A9BE6CD07AFD}" destId="{7F5D8A4D-78D6-45BF-8239-5E401FEF6B0D}" srcOrd="0" destOrd="1" presId="urn:microsoft.com/office/officeart/2005/8/layout/vList5"/>
    <dgm:cxn modelId="{FC830090-5888-487F-A93F-1519FCA9DA95}" type="presOf" srcId="{A76D35CF-B9B6-48E0-BBA2-2CFFBD71DA48}" destId="{B354FA0A-759F-4200-B516-D24401D52748}" srcOrd="0" destOrd="0" presId="urn:microsoft.com/office/officeart/2005/8/layout/vList5"/>
    <dgm:cxn modelId="{B9C01159-1262-4F43-BCF6-16B6484C13A5}" type="presOf" srcId="{F517EDE5-0BF7-4C20-8754-F768C1FC35FA}" destId="{2CDC798C-A358-4A3C-BE82-B13CB6A94C2C}" srcOrd="0" destOrd="0" presId="urn:microsoft.com/office/officeart/2005/8/layout/vList5"/>
    <dgm:cxn modelId="{9F967907-329B-41D1-859D-40E5F0EA78A0}" srcId="{9CD603C6-D50B-4963-AFE8-F49C7A3A59F5}" destId="{496EAABA-AF4B-47AD-82F1-9E1C115F3827}" srcOrd="0" destOrd="0" parTransId="{30C9D3E7-EE34-4AD6-896B-A767AB43982E}" sibTransId="{1FA4764D-38FC-4D67-9068-C5635334D54D}"/>
    <dgm:cxn modelId="{20DE75E1-C802-41C2-8895-D4B83A43008F}" srcId="{707700A8-4A6E-4AFE-A5F9-55AE7030713A}" destId="{F517EDE5-0BF7-4C20-8754-F768C1FC35FA}" srcOrd="0" destOrd="0" parTransId="{01544C88-A5FF-482F-837D-33154D4464A7}" sibTransId="{1ABD74A0-4771-4E53-B102-16EC7C117C29}"/>
    <dgm:cxn modelId="{48A9F31C-BC92-413C-8CAB-8A1A3A0B8F9B}" type="presOf" srcId="{9CD603C6-D50B-4963-AFE8-F49C7A3A59F5}" destId="{6024F222-58C6-4C3C-98C7-7D7224B6011E}" srcOrd="0" destOrd="0" presId="urn:microsoft.com/office/officeart/2005/8/layout/vList5"/>
    <dgm:cxn modelId="{47408A04-75E7-4F4F-B9B4-29A3C4CEFDB3}" srcId="{24FF1694-1673-401B-9001-0BE6328212E8}" destId="{0D2A7DD7-B1E1-4F08-9E2D-8A5DC3D82BAA}" srcOrd="2" destOrd="0" parTransId="{8DE5703E-E8F7-48E4-A51F-F5CEA5BB3272}" sibTransId="{A2252B35-C41F-45FE-8A4A-CC5D06EEBDEA}"/>
    <dgm:cxn modelId="{B8CA3E23-6648-4A24-AFFB-01FF49499000}" srcId="{0D2A7DD7-B1E1-4F08-9E2D-8A5DC3D82BAA}" destId="{A76D35CF-B9B6-48E0-BBA2-2CFFBD71DA48}" srcOrd="0" destOrd="0" parTransId="{821E9A3A-B4C4-4A11-8688-601BD89DE4FA}" sibTransId="{468B2AD2-6E15-4257-B385-21D0E430CB65}"/>
    <dgm:cxn modelId="{AF5F39F5-C6BE-4CA0-A4C1-EF75D32F6E3B}" type="presOf" srcId="{496EAABA-AF4B-47AD-82F1-9E1C115F3827}" destId="{7F5D8A4D-78D6-45BF-8239-5E401FEF6B0D}" srcOrd="0" destOrd="0" presId="urn:microsoft.com/office/officeart/2005/8/layout/vList5"/>
    <dgm:cxn modelId="{53A692D9-4A82-48F6-949A-47B41D6C5DF9}" srcId="{24FF1694-1673-401B-9001-0BE6328212E8}" destId="{707700A8-4A6E-4AFE-A5F9-55AE7030713A}" srcOrd="0" destOrd="0" parTransId="{7C735C25-2DAA-4D80-B679-EAD18048882D}" sibTransId="{02260E7B-FA77-4DBC-82F3-56406847162D}"/>
    <dgm:cxn modelId="{D49DA4EB-C877-404A-ABCA-BE155AE3070E}" type="presOf" srcId="{0D2A7DD7-B1E1-4F08-9E2D-8A5DC3D82BAA}" destId="{AB741ACF-0551-4513-A40A-F15B82C45FBF}" srcOrd="0" destOrd="0" presId="urn:microsoft.com/office/officeart/2005/8/layout/vList5"/>
    <dgm:cxn modelId="{D91CC3CB-69CC-4B36-B081-DDA99299FE9F}" srcId="{24FF1694-1673-401B-9001-0BE6328212E8}" destId="{9CD603C6-D50B-4963-AFE8-F49C7A3A59F5}" srcOrd="1" destOrd="0" parTransId="{5661066B-DDFD-4E0A-8CA5-777889A4299C}" sibTransId="{93997960-2B19-446D-B991-F257372C6255}"/>
    <dgm:cxn modelId="{7652B8BD-6DB0-4A24-9C10-B7B36CE6CFE5}" type="presParOf" srcId="{AAAEB46D-01DA-4550-8563-D635891CB053}" destId="{B8046C55-D845-4BC1-9EEB-28C57FA07513}" srcOrd="0" destOrd="0" presId="urn:microsoft.com/office/officeart/2005/8/layout/vList5"/>
    <dgm:cxn modelId="{D00BF568-62F3-41E8-960A-4054517AE9E7}" type="presParOf" srcId="{B8046C55-D845-4BC1-9EEB-28C57FA07513}" destId="{4C16111D-AEC5-4044-A41B-21CF83B7D421}" srcOrd="0" destOrd="0" presId="urn:microsoft.com/office/officeart/2005/8/layout/vList5"/>
    <dgm:cxn modelId="{4B266B5B-1445-4FEE-8DF1-2EC94F533726}" type="presParOf" srcId="{B8046C55-D845-4BC1-9EEB-28C57FA07513}" destId="{2CDC798C-A358-4A3C-BE82-B13CB6A94C2C}" srcOrd="1" destOrd="0" presId="urn:microsoft.com/office/officeart/2005/8/layout/vList5"/>
    <dgm:cxn modelId="{EEE770A7-393C-4077-8F8E-92515C586526}" type="presParOf" srcId="{AAAEB46D-01DA-4550-8563-D635891CB053}" destId="{8D7871E5-54B6-48D2-9B94-382774DA22F3}" srcOrd="1" destOrd="0" presId="urn:microsoft.com/office/officeart/2005/8/layout/vList5"/>
    <dgm:cxn modelId="{87A46991-55BB-402C-8633-22B0C6C92C8B}" type="presParOf" srcId="{AAAEB46D-01DA-4550-8563-D635891CB053}" destId="{CC861443-7CEE-419C-B3AD-98EA4BE18A6E}" srcOrd="2" destOrd="0" presId="urn:microsoft.com/office/officeart/2005/8/layout/vList5"/>
    <dgm:cxn modelId="{C13E428B-6F47-4171-B5F2-D260E94F7024}" type="presParOf" srcId="{CC861443-7CEE-419C-B3AD-98EA4BE18A6E}" destId="{6024F222-58C6-4C3C-98C7-7D7224B6011E}" srcOrd="0" destOrd="0" presId="urn:microsoft.com/office/officeart/2005/8/layout/vList5"/>
    <dgm:cxn modelId="{AEA10B8A-308F-419A-9CCD-5F132634D079}" type="presParOf" srcId="{CC861443-7CEE-419C-B3AD-98EA4BE18A6E}" destId="{7F5D8A4D-78D6-45BF-8239-5E401FEF6B0D}" srcOrd="1" destOrd="0" presId="urn:microsoft.com/office/officeart/2005/8/layout/vList5"/>
    <dgm:cxn modelId="{74D3140C-617C-4D07-A684-F891D305F2FF}" type="presParOf" srcId="{AAAEB46D-01DA-4550-8563-D635891CB053}" destId="{A7E3657B-67EA-4DF7-BE99-EDEAE733ECE1}" srcOrd="3" destOrd="0" presId="urn:microsoft.com/office/officeart/2005/8/layout/vList5"/>
    <dgm:cxn modelId="{FEC9A0AA-9A0A-4071-8B58-22D94F84BC38}" type="presParOf" srcId="{AAAEB46D-01DA-4550-8563-D635891CB053}" destId="{6364637A-95F2-40F0-9B22-DC6BC6D858DE}" srcOrd="4" destOrd="0" presId="urn:microsoft.com/office/officeart/2005/8/layout/vList5"/>
    <dgm:cxn modelId="{16744861-A79C-4CB9-897E-A15D69B512EC}" type="presParOf" srcId="{6364637A-95F2-40F0-9B22-DC6BC6D858DE}" destId="{AB741ACF-0551-4513-A40A-F15B82C45FBF}" srcOrd="0" destOrd="0" presId="urn:microsoft.com/office/officeart/2005/8/layout/vList5"/>
    <dgm:cxn modelId="{C1F7897E-16EF-4049-9C74-7511819C6596}" type="presParOf" srcId="{6364637A-95F2-40F0-9B22-DC6BC6D858DE}" destId="{B354FA0A-759F-4200-B516-D24401D5274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158F0B-6FAB-40BB-891C-B8DFB002CA9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0C556C6-A6AA-43EC-A115-532A9A978ABE}">
      <dgm:prSet phldrT="[텍스트]"/>
      <dgm:spPr/>
      <dgm:t>
        <a:bodyPr/>
        <a:lstStyle/>
        <a:p>
          <a:pPr latinLnBrk="1"/>
          <a:r>
            <a:rPr lang="ko-KR" altLang="en-US" dirty="0" smtClean="0"/>
            <a:t>범죄의 혐의</a:t>
          </a:r>
          <a:endParaRPr lang="ko-KR" altLang="en-US" dirty="0"/>
        </a:p>
      </dgm:t>
    </dgm:pt>
    <dgm:pt modelId="{270DF907-E7AB-48CC-ABD1-B756975009EB}" type="parTrans" cxnId="{C8B0FC47-8834-4431-902A-8D29141D7D51}">
      <dgm:prSet/>
      <dgm:spPr/>
      <dgm:t>
        <a:bodyPr/>
        <a:lstStyle/>
        <a:p>
          <a:pPr latinLnBrk="1"/>
          <a:endParaRPr lang="ko-KR" altLang="en-US"/>
        </a:p>
      </dgm:t>
    </dgm:pt>
    <dgm:pt modelId="{284D98CE-4DF0-4E28-BF52-35013E55B236}" type="sibTrans" cxnId="{C8B0FC47-8834-4431-902A-8D29141D7D51}">
      <dgm:prSet/>
      <dgm:spPr/>
      <dgm:t>
        <a:bodyPr/>
        <a:lstStyle/>
        <a:p>
          <a:pPr latinLnBrk="1"/>
          <a:endParaRPr lang="ko-KR" altLang="en-US"/>
        </a:p>
      </dgm:t>
    </dgm:pt>
    <dgm:pt modelId="{C04FC9E0-C92F-440A-8623-5D75BC4CF238}">
      <dgm:prSet phldrT="[텍스트]"/>
      <dgm:spPr/>
      <dgm:t>
        <a:bodyPr/>
        <a:lstStyle/>
        <a:p>
          <a:pPr latinLnBrk="1"/>
          <a:r>
            <a:rPr lang="ko-KR" altLang="en-US" dirty="0" smtClean="0"/>
            <a:t>강제처분의 </a:t>
          </a:r>
          <a:endParaRPr lang="en-US" altLang="ko-KR" dirty="0" smtClean="0"/>
        </a:p>
        <a:p>
          <a:pPr latinLnBrk="1"/>
          <a:r>
            <a:rPr lang="ko-KR" altLang="en-US" dirty="0" smtClean="0"/>
            <a:t>필요성</a:t>
          </a:r>
          <a:endParaRPr lang="ko-KR" altLang="en-US" dirty="0"/>
        </a:p>
      </dgm:t>
    </dgm:pt>
    <dgm:pt modelId="{A91494D9-9FFB-4592-BC76-2F47DF31AF13}" type="parTrans" cxnId="{728F5F8D-1DDF-4851-AD91-02CF89F9ED2B}">
      <dgm:prSet/>
      <dgm:spPr/>
      <dgm:t>
        <a:bodyPr/>
        <a:lstStyle/>
        <a:p>
          <a:pPr latinLnBrk="1"/>
          <a:endParaRPr lang="ko-KR" altLang="en-US"/>
        </a:p>
      </dgm:t>
    </dgm:pt>
    <dgm:pt modelId="{C4315490-8B3E-46FB-8ED3-CACBECC67AA2}" type="sibTrans" cxnId="{728F5F8D-1DDF-4851-AD91-02CF89F9ED2B}">
      <dgm:prSet/>
      <dgm:spPr/>
      <dgm:t>
        <a:bodyPr/>
        <a:lstStyle/>
        <a:p>
          <a:pPr latinLnBrk="1"/>
          <a:endParaRPr lang="ko-KR" altLang="en-US"/>
        </a:p>
      </dgm:t>
    </dgm:pt>
    <dgm:pt modelId="{D30323EE-1170-40E8-9E93-3683AF425ED8}">
      <dgm:prSet phldrT="[텍스트]"/>
      <dgm:spPr/>
      <dgm:t>
        <a:bodyPr/>
        <a:lstStyle/>
        <a:p>
          <a:pPr latinLnBrk="1"/>
          <a:r>
            <a:rPr lang="ko-KR" altLang="en-US" dirty="0" smtClean="0"/>
            <a:t>영장주의</a:t>
          </a:r>
          <a:endParaRPr lang="ko-KR" altLang="en-US" dirty="0"/>
        </a:p>
      </dgm:t>
    </dgm:pt>
    <dgm:pt modelId="{6A1074C1-3049-4494-8D2A-F2D7678D46E5}" type="parTrans" cxnId="{083829D4-8ECB-4C02-A6A4-F45DB2B8B7C8}">
      <dgm:prSet/>
      <dgm:spPr/>
      <dgm:t>
        <a:bodyPr/>
        <a:lstStyle/>
        <a:p>
          <a:pPr latinLnBrk="1"/>
          <a:endParaRPr lang="ko-KR" altLang="en-US"/>
        </a:p>
      </dgm:t>
    </dgm:pt>
    <dgm:pt modelId="{F2721C16-5E88-4CCA-84D4-7B72C80C262B}" type="sibTrans" cxnId="{083829D4-8ECB-4C02-A6A4-F45DB2B8B7C8}">
      <dgm:prSet/>
      <dgm:spPr/>
      <dgm:t>
        <a:bodyPr/>
        <a:lstStyle/>
        <a:p>
          <a:pPr latinLnBrk="1"/>
          <a:endParaRPr lang="ko-KR" altLang="en-US"/>
        </a:p>
      </dgm:t>
    </dgm:pt>
    <dgm:pt modelId="{FC841E3F-0ACA-4BA5-AFD6-156CEB816C94}" type="pres">
      <dgm:prSet presAssocID="{8E158F0B-6FAB-40BB-891C-B8DFB002CA9B}" presName="Name0" presStyleCnt="0">
        <dgm:presLayoutVars>
          <dgm:dir/>
          <dgm:animLvl val="lvl"/>
          <dgm:resizeHandles val="exact"/>
        </dgm:presLayoutVars>
      </dgm:prSet>
      <dgm:spPr/>
    </dgm:pt>
    <dgm:pt modelId="{0AEC6341-ADBF-481C-8876-E17C1153137B}" type="pres">
      <dgm:prSet presAssocID="{30C556C6-A6AA-43EC-A115-532A9A978ABE}" presName="parTxOnly" presStyleLbl="node1" presStyleIdx="0" presStyleCnt="3">
        <dgm:presLayoutVars>
          <dgm:chMax val="0"/>
          <dgm:chPref val="0"/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A5EDC1B0-7C48-449F-AE2A-2A7487878234}" type="pres">
      <dgm:prSet presAssocID="{284D98CE-4DF0-4E28-BF52-35013E55B236}" presName="parTxOnlySpace" presStyleCnt="0"/>
      <dgm:spPr/>
    </dgm:pt>
    <dgm:pt modelId="{F75FF44D-33F8-4225-BA4E-90D259A38BC9}" type="pres">
      <dgm:prSet presAssocID="{C04FC9E0-C92F-440A-8623-5D75BC4CF238}" presName="parTxOnly" presStyleLbl="node1" presStyleIdx="1" presStyleCnt="3">
        <dgm:presLayoutVars>
          <dgm:chMax val="0"/>
          <dgm:chPref val="0"/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1E4BD14A-AB3A-4C8A-B124-0B0799C19ECD}" type="pres">
      <dgm:prSet presAssocID="{C4315490-8B3E-46FB-8ED3-CACBECC67AA2}" presName="parTxOnlySpace" presStyleCnt="0"/>
      <dgm:spPr/>
    </dgm:pt>
    <dgm:pt modelId="{9EB925FC-5D0E-42A4-9712-475F3C96858D}" type="pres">
      <dgm:prSet presAssocID="{D30323EE-1170-40E8-9E93-3683AF425ED8}" presName="parTxOnly" presStyleLbl="node1" presStyleIdx="2" presStyleCnt="3">
        <dgm:presLayoutVars>
          <dgm:chMax val="0"/>
          <dgm:chPref val="0"/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pPr latinLnBrk="1"/>
          <a:endParaRPr lang="ko-KR" altLang="en-US"/>
        </a:p>
      </dgm:t>
    </dgm:pt>
  </dgm:ptLst>
  <dgm:cxnLst>
    <dgm:cxn modelId="{C17362F6-A398-4BC1-9C43-666D3525ABB5}" type="presOf" srcId="{D30323EE-1170-40E8-9E93-3683AF425ED8}" destId="{9EB925FC-5D0E-42A4-9712-475F3C96858D}" srcOrd="0" destOrd="0" presId="urn:microsoft.com/office/officeart/2005/8/layout/chevron1"/>
    <dgm:cxn modelId="{728F5F8D-1DDF-4851-AD91-02CF89F9ED2B}" srcId="{8E158F0B-6FAB-40BB-891C-B8DFB002CA9B}" destId="{C04FC9E0-C92F-440A-8623-5D75BC4CF238}" srcOrd="1" destOrd="0" parTransId="{A91494D9-9FFB-4592-BC76-2F47DF31AF13}" sibTransId="{C4315490-8B3E-46FB-8ED3-CACBECC67AA2}"/>
    <dgm:cxn modelId="{E89A1477-5848-4C3D-B4E3-4E780184F21B}" type="presOf" srcId="{8E158F0B-6FAB-40BB-891C-B8DFB002CA9B}" destId="{FC841E3F-0ACA-4BA5-AFD6-156CEB816C94}" srcOrd="0" destOrd="0" presId="urn:microsoft.com/office/officeart/2005/8/layout/chevron1"/>
    <dgm:cxn modelId="{F3CD0424-391E-40AE-8F15-F3B13C6148B7}" type="presOf" srcId="{30C556C6-A6AA-43EC-A115-532A9A978ABE}" destId="{0AEC6341-ADBF-481C-8876-E17C1153137B}" srcOrd="0" destOrd="0" presId="urn:microsoft.com/office/officeart/2005/8/layout/chevron1"/>
    <dgm:cxn modelId="{C8B0FC47-8834-4431-902A-8D29141D7D51}" srcId="{8E158F0B-6FAB-40BB-891C-B8DFB002CA9B}" destId="{30C556C6-A6AA-43EC-A115-532A9A978ABE}" srcOrd="0" destOrd="0" parTransId="{270DF907-E7AB-48CC-ABD1-B756975009EB}" sibTransId="{284D98CE-4DF0-4E28-BF52-35013E55B236}"/>
    <dgm:cxn modelId="{38463132-98F1-4108-9651-B2A00468C695}" type="presOf" srcId="{C04FC9E0-C92F-440A-8623-5D75BC4CF238}" destId="{F75FF44D-33F8-4225-BA4E-90D259A38BC9}" srcOrd="0" destOrd="0" presId="urn:microsoft.com/office/officeart/2005/8/layout/chevron1"/>
    <dgm:cxn modelId="{083829D4-8ECB-4C02-A6A4-F45DB2B8B7C8}" srcId="{8E158F0B-6FAB-40BB-891C-B8DFB002CA9B}" destId="{D30323EE-1170-40E8-9E93-3683AF425ED8}" srcOrd="2" destOrd="0" parTransId="{6A1074C1-3049-4494-8D2A-F2D7678D46E5}" sibTransId="{F2721C16-5E88-4CCA-84D4-7B72C80C262B}"/>
    <dgm:cxn modelId="{F5E445F4-A406-45E6-9D96-B44C6988C9C6}" type="presParOf" srcId="{FC841E3F-0ACA-4BA5-AFD6-156CEB816C94}" destId="{0AEC6341-ADBF-481C-8876-E17C1153137B}" srcOrd="0" destOrd="0" presId="urn:microsoft.com/office/officeart/2005/8/layout/chevron1"/>
    <dgm:cxn modelId="{0FD88754-7D91-4A49-95DF-4A90640B453C}" type="presParOf" srcId="{FC841E3F-0ACA-4BA5-AFD6-156CEB816C94}" destId="{A5EDC1B0-7C48-449F-AE2A-2A7487878234}" srcOrd="1" destOrd="0" presId="urn:microsoft.com/office/officeart/2005/8/layout/chevron1"/>
    <dgm:cxn modelId="{C49EA54F-5D62-430E-8CEF-CFADE62EAEC1}" type="presParOf" srcId="{FC841E3F-0ACA-4BA5-AFD6-156CEB816C94}" destId="{F75FF44D-33F8-4225-BA4E-90D259A38BC9}" srcOrd="2" destOrd="0" presId="urn:microsoft.com/office/officeart/2005/8/layout/chevron1"/>
    <dgm:cxn modelId="{81DCFF58-1BB4-4D49-93E3-B50994239851}" type="presParOf" srcId="{FC841E3F-0ACA-4BA5-AFD6-156CEB816C94}" destId="{1E4BD14A-AB3A-4C8A-B124-0B0799C19ECD}" srcOrd="3" destOrd="0" presId="urn:microsoft.com/office/officeart/2005/8/layout/chevron1"/>
    <dgm:cxn modelId="{9B79DA43-D69B-42D3-B933-01A5EA51D0C3}" type="presParOf" srcId="{FC841E3F-0ACA-4BA5-AFD6-156CEB816C94}" destId="{9EB925FC-5D0E-42A4-9712-475F3C96858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EEE768-9284-4C8D-88F0-951063ECBCC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D9FA3B2-9921-4BDC-91BE-67A7F9B8800A}">
      <dgm:prSet phldrT="[텍스트]"/>
      <dgm:spPr/>
      <dgm:t>
        <a:bodyPr/>
        <a:lstStyle/>
        <a:p>
          <a:pPr latinLnBrk="1"/>
          <a:r>
            <a:rPr lang="ko-KR" altLang="en-US" dirty="0" smtClean="0"/>
            <a:t>영장신청청구 발부</a:t>
          </a:r>
          <a:endParaRPr lang="ko-KR" altLang="en-US" dirty="0"/>
        </a:p>
      </dgm:t>
    </dgm:pt>
    <dgm:pt modelId="{14D3BA04-966B-4BB8-9BAF-24A26B1FB45B}" type="parTrans" cxnId="{469D301C-16FD-4D74-B87D-74C276275338}">
      <dgm:prSet/>
      <dgm:spPr/>
      <dgm:t>
        <a:bodyPr/>
        <a:lstStyle/>
        <a:p>
          <a:pPr latinLnBrk="1"/>
          <a:endParaRPr lang="ko-KR" altLang="en-US"/>
        </a:p>
      </dgm:t>
    </dgm:pt>
    <dgm:pt modelId="{298E1608-106B-4648-8356-EF96B6B800B6}" type="sibTrans" cxnId="{469D301C-16FD-4D74-B87D-74C276275338}">
      <dgm:prSet/>
      <dgm:spPr/>
      <dgm:t>
        <a:bodyPr/>
        <a:lstStyle/>
        <a:p>
          <a:pPr latinLnBrk="1"/>
          <a:endParaRPr lang="ko-KR" altLang="en-US"/>
        </a:p>
      </dgm:t>
    </dgm:pt>
    <dgm:pt modelId="{802C9968-BB94-4DAF-ADE7-28BAF25B6C8D}">
      <dgm:prSet phldrT="[텍스트]"/>
      <dgm:spPr/>
      <dgm:t>
        <a:bodyPr/>
        <a:lstStyle/>
        <a:p>
          <a:pPr latinLnBrk="1"/>
          <a:r>
            <a:rPr lang="ko-KR" altLang="en-US" dirty="0" smtClean="0"/>
            <a:t>영장집행</a:t>
          </a:r>
          <a:endParaRPr lang="ko-KR" altLang="en-US" dirty="0"/>
        </a:p>
      </dgm:t>
    </dgm:pt>
    <dgm:pt modelId="{DAC3A5CD-4A4A-4E6C-8C32-117131D165BB}" type="parTrans" cxnId="{61810EC2-EE74-488F-AD60-E72B90204F9B}">
      <dgm:prSet/>
      <dgm:spPr/>
      <dgm:t>
        <a:bodyPr/>
        <a:lstStyle/>
        <a:p>
          <a:pPr latinLnBrk="1"/>
          <a:endParaRPr lang="ko-KR" altLang="en-US"/>
        </a:p>
      </dgm:t>
    </dgm:pt>
    <dgm:pt modelId="{1DD4B1A1-532E-4143-A263-CA25E2A68082}" type="sibTrans" cxnId="{61810EC2-EE74-488F-AD60-E72B90204F9B}">
      <dgm:prSet/>
      <dgm:spPr/>
      <dgm:t>
        <a:bodyPr/>
        <a:lstStyle/>
        <a:p>
          <a:pPr latinLnBrk="1"/>
          <a:endParaRPr lang="ko-KR" altLang="en-US"/>
        </a:p>
      </dgm:t>
    </dgm:pt>
    <dgm:pt modelId="{394F9B83-8F74-4D38-B58A-83E8B1DF4E70}">
      <dgm:prSet phldrT="[텍스트]"/>
      <dgm:spPr/>
      <dgm:t>
        <a:bodyPr/>
        <a:lstStyle/>
        <a:p>
          <a:pPr latinLnBrk="1"/>
          <a:r>
            <a:rPr lang="ko-KR" altLang="en-US" dirty="0" smtClean="0"/>
            <a:t>압수수색증서 교부와 사후절차</a:t>
          </a:r>
          <a:endParaRPr lang="ko-KR" altLang="en-US" dirty="0"/>
        </a:p>
      </dgm:t>
    </dgm:pt>
    <dgm:pt modelId="{2F9613ED-2C05-4ED0-A1EA-73A0B25A2FD5}" type="parTrans" cxnId="{4AC02A17-EC15-4A31-8A99-E6E848893FD7}">
      <dgm:prSet/>
      <dgm:spPr/>
      <dgm:t>
        <a:bodyPr/>
        <a:lstStyle/>
        <a:p>
          <a:pPr latinLnBrk="1"/>
          <a:endParaRPr lang="ko-KR" altLang="en-US"/>
        </a:p>
      </dgm:t>
    </dgm:pt>
    <dgm:pt modelId="{DC9CCA22-83A1-4DA8-A0DD-E1CD761626CB}" type="sibTrans" cxnId="{4AC02A17-EC15-4A31-8A99-E6E848893FD7}">
      <dgm:prSet/>
      <dgm:spPr/>
      <dgm:t>
        <a:bodyPr/>
        <a:lstStyle/>
        <a:p>
          <a:pPr latinLnBrk="1"/>
          <a:endParaRPr lang="ko-KR" altLang="en-US"/>
        </a:p>
      </dgm:t>
    </dgm:pt>
    <dgm:pt modelId="{4B1025E1-326E-483F-B19F-E3906F534EDC}">
      <dgm:prSet/>
      <dgm:spPr/>
      <dgm:t>
        <a:bodyPr/>
        <a:lstStyle/>
        <a:p>
          <a:pPr latinLnBrk="1"/>
          <a:r>
            <a:rPr lang="ko-KR" altLang="en-US" dirty="0" smtClean="0"/>
            <a:t>압수조서와 압수목록</a:t>
          </a:r>
          <a:endParaRPr lang="ko-KR" altLang="en-US" dirty="0"/>
        </a:p>
      </dgm:t>
    </dgm:pt>
    <dgm:pt modelId="{ED1822CB-A9C1-46FE-9468-52E0F50BB785}" type="parTrans" cxnId="{57516F6C-A192-4B7A-AAFC-3C6AFC8F24F1}">
      <dgm:prSet/>
      <dgm:spPr/>
      <dgm:t>
        <a:bodyPr/>
        <a:lstStyle/>
        <a:p>
          <a:pPr latinLnBrk="1"/>
          <a:endParaRPr lang="ko-KR" altLang="en-US"/>
        </a:p>
      </dgm:t>
    </dgm:pt>
    <dgm:pt modelId="{37D464E3-0E43-48ED-830E-E64A4CA3AB52}" type="sibTrans" cxnId="{57516F6C-A192-4B7A-AAFC-3C6AFC8F24F1}">
      <dgm:prSet/>
      <dgm:spPr/>
      <dgm:t>
        <a:bodyPr/>
        <a:lstStyle/>
        <a:p>
          <a:pPr latinLnBrk="1"/>
          <a:endParaRPr lang="ko-KR" altLang="en-US"/>
        </a:p>
      </dgm:t>
    </dgm:pt>
    <dgm:pt modelId="{09D3423A-D5A9-4644-8835-24E736965CEA}">
      <dgm:prSet/>
      <dgm:spPr/>
      <dgm:t>
        <a:bodyPr/>
        <a:lstStyle/>
        <a:p>
          <a:pPr latinLnBrk="1"/>
          <a:r>
            <a:rPr lang="ko-KR" altLang="en-US" dirty="0" smtClean="0"/>
            <a:t>수색조서</a:t>
          </a:r>
          <a:endParaRPr lang="ko-KR" altLang="en-US" dirty="0"/>
        </a:p>
      </dgm:t>
    </dgm:pt>
    <dgm:pt modelId="{DA11195B-0035-4ACD-BAEF-281AC73B1ED4}" type="parTrans" cxnId="{F36D7F4D-90CA-4531-9EF2-2D3B8BBD9DD3}">
      <dgm:prSet/>
      <dgm:spPr/>
      <dgm:t>
        <a:bodyPr/>
        <a:lstStyle/>
        <a:p>
          <a:pPr latinLnBrk="1"/>
          <a:endParaRPr lang="ko-KR" altLang="en-US"/>
        </a:p>
      </dgm:t>
    </dgm:pt>
    <dgm:pt modelId="{41ECCA19-83B4-49BE-879C-75E7378E5BD5}" type="sibTrans" cxnId="{F36D7F4D-90CA-4531-9EF2-2D3B8BBD9DD3}">
      <dgm:prSet/>
      <dgm:spPr/>
      <dgm:t>
        <a:bodyPr/>
        <a:lstStyle/>
        <a:p>
          <a:pPr latinLnBrk="1"/>
          <a:endParaRPr lang="ko-KR" altLang="en-US"/>
        </a:p>
      </dgm:t>
    </dgm:pt>
    <dgm:pt modelId="{800E973C-6461-4BFF-BDC6-EC7C9AB82FB7}" type="pres">
      <dgm:prSet presAssocID="{7BEEE768-9284-4C8D-88F0-951063ECBCC2}" presName="Name0" presStyleCnt="0">
        <dgm:presLayoutVars>
          <dgm:dir/>
          <dgm:resizeHandles val="exact"/>
        </dgm:presLayoutVars>
      </dgm:prSet>
      <dgm:spPr/>
    </dgm:pt>
    <dgm:pt modelId="{C4FD5CC1-878A-495A-804B-1CA49017480E}" type="pres">
      <dgm:prSet presAssocID="{CD9FA3B2-9921-4BDC-91BE-67A7F9B8800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3D5225D-C899-4D0F-BEB3-0B06572513ED}" type="pres">
      <dgm:prSet presAssocID="{298E1608-106B-4648-8356-EF96B6B800B6}" presName="sibTrans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4066C545-FF08-4D4B-9A77-2FAD49784399}" type="pres">
      <dgm:prSet presAssocID="{298E1608-106B-4648-8356-EF96B6B800B6}" presName="connectorText" presStyleLbl="sibTrans2D1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681DDF28-545B-462D-AE65-871C7EE4D91B}" type="pres">
      <dgm:prSet presAssocID="{802C9968-BB94-4DAF-ADE7-28BAF25B6C8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B2372EE-8C8A-40D2-B1A9-20DE71E4E43C}" type="pres">
      <dgm:prSet presAssocID="{1DD4B1A1-532E-4143-A263-CA25E2A68082}" presName="sibTrans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19BB1F0D-1CE1-47BC-927E-8D4F3EF969B4}" type="pres">
      <dgm:prSet presAssocID="{1DD4B1A1-532E-4143-A263-CA25E2A68082}" presName="connectorText" presStyleLbl="sibTrans2D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7EB67B59-A2C8-4276-AEE8-CC850217EEDB}" type="pres">
      <dgm:prSet presAssocID="{4B1025E1-326E-483F-B19F-E3906F534ED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AAF860D-C34E-4FD0-9863-5914B1CA0B38}" type="pres">
      <dgm:prSet presAssocID="{37D464E3-0E43-48ED-830E-E64A4CA3AB52}" presName="sibTrans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733FF92D-8AAF-40C1-B749-796322E0F3E9}" type="pres">
      <dgm:prSet presAssocID="{37D464E3-0E43-48ED-830E-E64A4CA3AB52}" presName="connectorText" presStyleLbl="sibTrans2D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27DE85C0-EE93-4064-8772-E3DA86A0E196}" type="pres">
      <dgm:prSet presAssocID="{09D3423A-D5A9-4644-8835-24E736965CE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F08F8CF-86A0-4A1B-978F-5980981EB165}" type="pres">
      <dgm:prSet presAssocID="{41ECCA19-83B4-49BE-879C-75E7378E5BD5}" presName="sibTrans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FE874682-16A9-4EC5-BE53-472F83D8CE20}" type="pres">
      <dgm:prSet presAssocID="{41ECCA19-83B4-49BE-879C-75E7378E5BD5}" presName="connectorText" presStyleLbl="sibTrans2D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0F9A49B3-DC80-49C5-AD99-B4F158566F83}" type="pres">
      <dgm:prSet presAssocID="{394F9B83-8F74-4D38-B58A-83E8B1DF4E7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67825552-05F1-47EF-A396-3169E7DF4940}" type="presOf" srcId="{41ECCA19-83B4-49BE-879C-75E7378E5BD5}" destId="{EF08F8CF-86A0-4A1B-978F-5980981EB165}" srcOrd="0" destOrd="0" presId="urn:microsoft.com/office/officeart/2005/8/layout/process1"/>
    <dgm:cxn modelId="{1B59821C-14FC-4E75-8F26-117C53C50BCC}" type="presOf" srcId="{298E1608-106B-4648-8356-EF96B6B800B6}" destId="{83D5225D-C899-4D0F-BEB3-0B06572513ED}" srcOrd="0" destOrd="0" presId="urn:microsoft.com/office/officeart/2005/8/layout/process1"/>
    <dgm:cxn modelId="{E5AE0DD0-ABCE-488A-B5BC-F2976246D4D4}" type="presOf" srcId="{CD9FA3B2-9921-4BDC-91BE-67A7F9B8800A}" destId="{C4FD5CC1-878A-495A-804B-1CA49017480E}" srcOrd="0" destOrd="0" presId="urn:microsoft.com/office/officeart/2005/8/layout/process1"/>
    <dgm:cxn modelId="{743DE52E-5A4E-4091-B466-B614BA8471E6}" type="presOf" srcId="{394F9B83-8F74-4D38-B58A-83E8B1DF4E70}" destId="{0F9A49B3-DC80-49C5-AD99-B4F158566F83}" srcOrd="0" destOrd="0" presId="urn:microsoft.com/office/officeart/2005/8/layout/process1"/>
    <dgm:cxn modelId="{F0A87E79-31D6-41C4-80A6-76B201326574}" type="presOf" srcId="{298E1608-106B-4648-8356-EF96B6B800B6}" destId="{4066C545-FF08-4D4B-9A77-2FAD49784399}" srcOrd="1" destOrd="0" presId="urn:microsoft.com/office/officeart/2005/8/layout/process1"/>
    <dgm:cxn modelId="{15B13A04-690D-4B44-A73B-59313E0E5AFA}" type="presOf" srcId="{37D464E3-0E43-48ED-830E-E64A4CA3AB52}" destId="{733FF92D-8AAF-40C1-B749-796322E0F3E9}" srcOrd="1" destOrd="0" presId="urn:microsoft.com/office/officeart/2005/8/layout/process1"/>
    <dgm:cxn modelId="{57516F6C-A192-4B7A-AAFC-3C6AFC8F24F1}" srcId="{7BEEE768-9284-4C8D-88F0-951063ECBCC2}" destId="{4B1025E1-326E-483F-B19F-E3906F534EDC}" srcOrd="2" destOrd="0" parTransId="{ED1822CB-A9C1-46FE-9468-52E0F50BB785}" sibTransId="{37D464E3-0E43-48ED-830E-E64A4CA3AB52}"/>
    <dgm:cxn modelId="{DDE8C506-78CB-4065-A2D2-473BE85425B0}" type="presOf" srcId="{1DD4B1A1-532E-4143-A263-CA25E2A68082}" destId="{5B2372EE-8C8A-40D2-B1A9-20DE71E4E43C}" srcOrd="0" destOrd="0" presId="urn:microsoft.com/office/officeart/2005/8/layout/process1"/>
    <dgm:cxn modelId="{1D64A7DD-4025-4E6F-8E56-FE7EB3527ADD}" type="presOf" srcId="{41ECCA19-83B4-49BE-879C-75E7378E5BD5}" destId="{FE874682-16A9-4EC5-BE53-472F83D8CE20}" srcOrd="1" destOrd="0" presId="urn:microsoft.com/office/officeart/2005/8/layout/process1"/>
    <dgm:cxn modelId="{E4991675-B813-48C6-9A6B-E74C0DFE04B7}" type="presOf" srcId="{802C9968-BB94-4DAF-ADE7-28BAF25B6C8D}" destId="{681DDF28-545B-462D-AE65-871C7EE4D91B}" srcOrd="0" destOrd="0" presId="urn:microsoft.com/office/officeart/2005/8/layout/process1"/>
    <dgm:cxn modelId="{D06E9688-94E9-43BB-AADC-AB432D380239}" type="presOf" srcId="{4B1025E1-326E-483F-B19F-E3906F534EDC}" destId="{7EB67B59-A2C8-4276-AEE8-CC850217EEDB}" srcOrd="0" destOrd="0" presId="urn:microsoft.com/office/officeart/2005/8/layout/process1"/>
    <dgm:cxn modelId="{470DF680-FAEF-4A74-A396-50E3351D0EE9}" type="presOf" srcId="{37D464E3-0E43-48ED-830E-E64A4CA3AB52}" destId="{1AAF860D-C34E-4FD0-9863-5914B1CA0B38}" srcOrd="0" destOrd="0" presId="urn:microsoft.com/office/officeart/2005/8/layout/process1"/>
    <dgm:cxn modelId="{F36D7F4D-90CA-4531-9EF2-2D3B8BBD9DD3}" srcId="{7BEEE768-9284-4C8D-88F0-951063ECBCC2}" destId="{09D3423A-D5A9-4644-8835-24E736965CEA}" srcOrd="3" destOrd="0" parTransId="{DA11195B-0035-4ACD-BAEF-281AC73B1ED4}" sibTransId="{41ECCA19-83B4-49BE-879C-75E7378E5BD5}"/>
    <dgm:cxn modelId="{469D301C-16FD-4D74-B87D-74C276275338}" srcId="{7BEEE768-9284-4C8D-88F0-951063ECBCC2}" destId="{CD9FA3B2-9921-4BDC-91BE-67A7F9B8800A}" srcOrd="0" destOrd="0" parTransId="{14D3BA04-966B-4BB8-9BAF-24A26B1FB45B}" sibTransId="{298E1608-106B-4648-8356-EF96B6B800B6}"/>
    <dgm:cxn modelId="{61810EC2-EE74-488F-AD60-E72B90204F9B}" srcId="{7BEEE768-9284-4C8D-88F0-951063ECBCC2}" destId="{802C9968-BB94-4DAF-ADE7-28BAF25B6C8D}" srcOrd="1" destOrd="0" parTransId="{DAC3A5CD-4A4A-4E6C-8C32-117131D165BB}" sibTransId="{1DD4B1A1-532E-4143-A263-CA25E2A68082}"/>
    <dgm:cxn modelId="{512D5FD5-C619-4F37-BBD4-52C2A71445E6}" type="presOf" srcId="{7BEEE768-9284-4C8D-88F0-951063ECBCC2}" destId="{800E973C-6461-4BFF-BDC6-EC7C9AB82FB7}" srcOrd="0" destOrd="0" presId="urn:microsoft.com/office/officeart/2005/8/layout/process1"/>
    <dgm:cxn modelId="{444C18CD-683D-4D3C-9A43-3D049ECA1F0B}" type="presOf" srcId="{1DD4B1A1-532E-4143-A263-CA25E2A68082}" destId="{19BB1F0D-1CE1-47BC-927E-8D4F3EF969B4}" srcOrd="1" destOrd="0" presId="urn:microsoft.com/office/officeart/2005/8/layout/process1"/>
    <dgm:cxn modelId="{0DB04690-4AB1-45F5-80C6-750592342776}" type="presOf" srcId="{09D3423A-D5A9-4644-8835-24E736965CEA}" destId="{27DE85C0-EE93-4064-8772-E3DA86A0E196}" srcOrd="0" destOrd="0" presId="urn:microsoft.com/office/officeart/2005/8/layout/process1"/>
    <dgm:cxn modelId="{4AC02A17-EC15-4A31-8A99-E6E848893FD7}" srcId="{7BEEE768-9284-4C8D-88F0-951063ECBCC2}" destId="{394F9B83-8F74-4D38-B58A-83E8B1DF4E70}" srcOrd="4" destOrd="0" parTransId="{2F9613ED-2C05-4ED0-A1EA-73A0B25A2FD5}" sibTransId="{DC9CCA22-83A1-4DA8-A0DD-E1CD761626CB}"/>
    <dgm:cxn modelId="{1EE1DBF5-97D9-4D28-9792-194D269CC3B8}" type="presParOf" srcId="{800E973C-6461-4BFF-BDC6-EC7C9AB82FB7}" destId="{C4FD5CC1-878A-495A-804B-1CA49017480E}" srcOrd="0" destOrd="0" presId="urn:microsoft.com/office/officeart/2005/8/layout/process1"/>
    <dgm:cxn modelId="{DF496020-699A-4B83-B0C0-88D0B0461B29}" type="presParOf" srcId="{800E973C-6461-4BFF-BDC6-EC7C9AB82FB7}" destId="{83D5225D-C899-4D0F-BEB3-0B06572513ED}" srcOrd="1" destOrd="0" presId="urn:microsoft.com/office/officeart/2005/8/layout/process1"/>
    <dgm:cxn modelId="{16BC437C-7710-43A5-846B-5CA587E4CA05}" type="presParOf" srcId="{83D5225D-C899-4D0F-BEB3-0B06572513ED}" destId="{4066C545-FF08-4D4B-9A77-2FAD49784399}" srcOrd="0" destOrd="0" presId="urn:microsoft.com/office/officeart/2005/8/layout/process1"/>
    <dgm:cxn modelId="{97FBBCD1-4943-4797-A67A-625BD61AA4D9}" type="presParOf" srcId="{800E973C-6461-4BFF-BDC6-EC7C9AB82FB7}" destId="{681DDF28-545B-462D-AE65-871C7EE4D91B}" srcOrd="2" destOrd="0" presId="urn:microsoft.com/office/officeart/2005/8/layout/process1"/>
    <dgm:cxn modelId="{489FE5B0-063F-4F39-920A-59137BFEBC4C}" type="presParOf" srcId="{800E973C-6461-4BFF-BDC6-EC7C9AB82FB7}" destId="{5B2372EE-8C8A-40D2-B1A9-20DE71E4E43C}" srcOrd="3" destOrd="0" presId="urn:microsoft.com/office/officeart/2005/8/layout/process1"/>
    <dgm:cxn modelId="{1708D712-37F3-4F4A-B20B-3D3522D017BC}" type="presParOf" srcId="{5B2372EE-8C8A-40D2-B1A9-20DE71E4E43C}" destId="{19BB1F0D-1CE1-47BC-927E-8D4F3EF969B4}" srcOrd="0" destOrd="0" presId="urn:microsoft.com/office/officeart/2005/8/layout/process1"/>
    <dgm:cxn modelId="{86BAB5B6-99FE-403F-84DA-CD7A917CBE8E}" type="presParOf" srcId="{800E973C-6461-4BFF-BDC6-EC7C9AB82FB7}" destId="{7EB67B59-A2C8-4276-AEE8-CC850217EEDB}" srcOrd="4" destOrd="0" presId="urn:microsoft.com/office/officeart/2005/8/layout/process1"/>
    <dgm:cxn modelId="{3DD99B38-D16A-414B-8930-23EAAE7C0199}" type="presParOf" srcId="{800E973C-6461-4BFF-BDC6-EC7C9AB82FB7}" destId="{1AAF860D-C34E-4FD0-9863-5914B1CA0B38}" srcOrd="5" destOrd="0" presId="urn:microsoft.com/office/officeart/2005/8/layout/process1"/>
    <dgm:cxn modelId="{EF395E54-D5A0-490B-AB73-47F92FC5688D}" type="presParOf" srcId="{1AAF860D-C34E-4FD0-9863-5914B1CA0B38}" destId="{733FF92D-8AAF-40C1-B749-796322E0F3E9}" srcOrd="0" destOrd="0" presId="urn:microsoft.com/office/officeart/2005/8/layout/process1"/>
    <dgm:cxn modelId="{4C5CC5F7-99AA-41FE-BF5E-1E388DB99FD8}" type="presParOf" srcId="{800E973C-6461-4BFF-BDC6-EC7C9AB82FB7}" destId="{27DE85C0-EE93-4064-8772-E3DA86A0E196}" srcOrd="6" destOrd="0" presId="urn:microsoft.com/office/officeart/2005/8/layout/process1"/>
    <dgm:cxn modelId="{554B05E8-701D-420A-94B6-0DBD20BE5A1B}" type="presParOf" srcId="{800E973C-6461-4BFF-BDC6-EC7C9AB82FB7}" destId="{EF08F8CF-86A0-4A1B-978F-5980981EB165}" srcOrd="7" destOrd="0" presId="urn:microsoft.com/office/officeart/2005/8/layout/process1"/>
    <dgm:cxn modelId="{4ECDC36F-A93F-4292-BF95-24E3CC211A8A}" type="presParOf" srcId="{EF08F8CF-86A0-4A1B-978F-5980981EB165}" destId="{FE874682-16A9-4EC5-BE53-472F83D8CE20}" srcOrd="0" destOrd="0" presId="urn:microsoft.com/office/officeart/2005/8/layout/process1"/>
    <dgm:cxn modelId="{2E5E150E-4547-4176-9533-6262F309B52A}" type="presParOf" srcId="{800E973C-6461-4BFF-BDC6-EC7C9AB82FB7}" destId="{0F9A49B3-DC80-49C5-AD99-B4F158566F83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0B3FB8-9C57-4CC9-BD1A-81BB8475B9B6}">
      <dsp:nvSpPr>
        <dsp:cNvPr id="0" name=""/>
        <dsp:cNvSpPr/>
      </dsp:nvSpPr>
      <dsp:spPr>
        <a:xfrm rot="5400000">
          <a:off x="4923332" y="-1850787"/>
          <a:ext cx="1190181" cy="519380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200" kern="1200" dirty="0" smtClean="0"/>
            <a:t>체포영장을 발부하기 위해서는 피의자가 죄를 범하였다고 의심할 만한 상당한 이유가 있어야 한다</a:t>
          </a:r>
          <a:r>
            <a:rPr lang="en-US" altLang="ko-KR" sz="2200" kern="1200" dirty="0" smtClean="0"/>
            <a:t>.</a:t>
          </a:r>
          <a:endParaRPr lang="ko-KR" altLang="en-US" sz="2200" kern="1200" dirty="0"/>
        </a:p>
      </dsp:txBody>
      <dsp:txXfrm rot="5400000">
        <a:off x="4923332" y="-1850787"/>
        <a:ext cx="1190181" cy="5193809"/>
      </dsp:txXfrm>
    </dsp:sp>
    <dsp:sp modelId="{874CE295-FDC3-4318-9CD6-995A3F2E83E1}">
      <dsp:nvSpPr>
        <dsp:cNvPr id="0" name=""/>
        <dsp:cNvSpPr/>
      </dsp:nvSpPr>
      <dsp:spPr>
        <a:xfrm>
          <a:off x="0" y="2254"/>
          <a:ext cx="2921518" cy="14877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400" kern="1200" dirty="0" smtClean="0"/>
            <a:t>범죄혐의의 </a:t>
          </a:r>
          <a:endParaRPr lang="en-US" altLang="ko-KR" sz="3400" kern="1200" dirty="0" smtClean="0"/>
        </a:p>
        <a:p>
          <a:pPr lvl="0" algn="ctr" defTabSz="1511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400" kern="1200" dirty="0" err="1" smtClean="0"/>
            <a:t>상당성</a:t>
          </a:r>
          <a:endParaRPr lang="ko-KR" altLang="en-US" sz="3400" kern="1200" dirty="0"/>
        </a:p>
      </dsp:txBody>
      <dsp:txXfrm>
        <a:off x="0" y="2254"/>
        <a:ext cx="2921518" cy="1487726"/>
      </dsp:txXfrm>
    </dsp:sp>
    <dsp:sp modelId="{A080F24A-284D-42FF-86BA-DD6A81EB1421}">
      <dsp:nvSpPr>
        <dsp:cNvPr id="0" name=""/>
        <dsp:cNvSpPr/>
      </dsp:nvSpPr>
      <dsp:spPr>
        <a:xfrm rot="5400000">
          <a:off x="4880999" y="-288674"/>
          <a:ext cx="1190181" cy="519380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200" kern="1200" dirty="0" smtClean="0"/>
            <a:t>피의자가 수사기관의 출석요구에 응하지 아니하거나 응하지 아니할 우려가 있어야 한다</a:t>
          </a:r>
          <a:r>
            <a:rPr lang="en-US" altLang="ko-KR" sz="2200" kern="1200" dirty="0" smtClean="0"/>
            <a:t>.</a:t>
          </a:r>
          <a:endParaRPr lang="ko-KR" altLang="en-US" sz="2200" kern="1200" dirty="0"/>
        </a:p>
      </dsp:txBody>
      <dsp:txXfrm rot="5400000">
        <a:off x="4880999" y="-288674"/>
        <a:ext cx="1190181" cy="5193809"/>
      </dsp:txXfrm>
    </dsp:sp>
    <dsp:sp modelId="{EEF56C4F-C2C3-4682-910D-95B780428BC7}">
      <dsp:nvSpPr>
        <dsp:cNvPr id="0" name=""/>
        <dsp:cNvSpPr/>
      </dsp:nvSpPr>
      <dsp:spPr>
        <a:xfrm>
          <a:off x="0" y="1564367"/>
          <a:ext cx="2879185" cy="14877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400" kern="1200" dirty="0" smtClean="0"/>
            <a:t>체포사유</a:t>
          </a:r>
          <a:endParaRPr lang="ko-KR" altLang="en-US" sz="3400" kern="1200" dirty="0"/>
        </a:p>
      </dsp:txBody>
      <dsp:txXfrm>
        <a:off x="0" y="1564367"/>
        <a:ext cx="2879185" cy="1487726"/>
      </dsp:txXfrm>
    </dsp:sp>
    <dsp:sp modelId="{034E80D1-B246-43E9-BAFE-D104B61CE5DF}">
      <dsp:nvSpPr>
        <dsp:cNvPr id="0" name=""/>
        <dsp:cNvSpPr/>
      </dsp:nvSpPr>
      <dsp:spPr>
        <a:xfrm rot="5400000">
          <a:off x="4923332" y="1273438"/>
          <a:ext cx="1190181" cy="519380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200" kern="1200" dirty="0" smtClean="0"/>
            <a:t>소극적 요건으로 명백히 체포의 필요가 인정되지 아니하는 경우에는 체포하여서는 </a:t>
          </a:r>
          <a:r>
            <a:rPr lang="ko-KR" altLang="en-US" sz="2200" kern="1200" dirty="0" err="1" smtClean="0"/>
            <a:t>안된다</a:t>
          </a:r>
          <a:r>
            <a:rPr lang="en-US" altLang="ko-KR" sz="2200" kern="1200" dirty="0" smtClean="0"/>
            <a:t>.</a:t>
          </a:r>
          <a:endParaRPr lang="ko-KR" altLang="en-US" sz="2200" kern="1200" dirty="0"/>
        </a:p>
      </dsp:txBody>
      <dsp:txXfrm rot="5400000">
        <a:off x="4923332" y="1273438"/>
        <a:ext cx="1190181" cy="5193809"/>
      </dsp:txXfrm>
    </dsp:sp>
    <dsp:sp modelId="{64B23EFC-9CFA-4B2E-8FEC-6BBDCFEBFA8E}">
      <dsp:nvSpPr>
        <dsp:cNvPr id="0" name=""/>
        <dsp:cNvSpPr/>
      </dsp:nvSpPr>
      <dsp:spPr>
        <a:xfrm>
          <a:off x="0" y="3126480"/>
          <a:ext cx="2921518" cy="14877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400" kern="1200" dirty="0" smtClean="0"/>
            <a:t>체포의 </a:t>
          </a:r>
          <a:endParaRPr lang="en-US" altLang="ko-KR" sz="3400" kern="1200" dirty="0" smtClean="0"/>
        </a:p>
        <a:p>
          <a:pPr lvl="0" algn="ctr" defTabSz="1511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400" kern="1200" dirty="0" smtClean="0"/>
            <a:t>필요성</a:t>
          </a:r>
          <a:endParaRPr lang="ko-KR" altLang="en-US" sz="3400" kern="1200" dirty="0"/>
        </a:p>
      </dsp:txBody>
      <dsp:txXfrm>
        <a:off x="0" y="3126480"/>
        <a:ext cx="2921518" cy="14877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DC798C-A358-4A3C-BE82-B13CB6A94C2C}">
      <dsp:nvSpPr>
        <dsp:cNvPr id="0" name=""/>
        <dsp:cNvSpPr/>
      </dsp:nvSpPr>
      <dsp:spPr>
        <a:xfrm rot="5400000">
          <a:off x="4327730" y="-2531197"/>
          <a:ext cx="1139838" cy="649151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200" kern="1200" dirty="0" err="1" smtClean="0"/>
            <a:t>법정형이</a:t>
          </a:r>
          <a:r>
            <a:rPr lang="ko-KR" altLang="en-US" sz="2200" kern="1200" dirty="0" smtClean="0"/>
            <a:t> 사형</a:t>
          </a:r>
          <a:r>
            <a:rPr lang="en-US" altLang="ko-KR" sz="2200" kern="1200" dirty="0" smtClean="0"/>
            <a:t>, </a:t>
          </a:r>
          <a:r>
            <a:rPr lang="ko-KR" altLang="en-US" sz="2200" kern="1200" dirty="0" smtClean="0"/>
            <a:t>무기 또는 장기 </a:t>
          </a:r>
          <a:r>
            <a:rPr lang="en-US" altLang="ko-KR" sz="2200" kern="1200" dirty="0" smtClean="0"/>
            <a:t>3</a:t>
          </a:r>
          <a:r>
            <a:rPr lang="ko-KR" altLang="en-US" sz="2200" kern="1200" dirty="0" smtClean="0"/>
            <a:t>년 이상의 징역에 해당하는 죄를 범하였다고 의심할 만한 상당한 이유가 있어야 한다</a:t>
          </a:r>
          <a:r>
            <a:rPr lang="en-US" altLang="ko-KR" sz="2200" kern="1200" dirty="0" smtClean="0"/>
            <a:t>.</a:t>
          </a:r>
          <a:endParaRPr lang="ko-KR" altLang="en-US" sz="2200" kern="1200" dirty="0"/>
        </a:p>
      </dsp:txBody>
      <dsp:txXfrm rot="5400000">
        <a:off x="4327730" y="-2531197"/>
        <a:ext cx="1139838" cy="6491510"/>
      </dsp:txXfrm>
    </dsp:sp>
    <dsp:sp modelId="{4C16111D-AEC5-4044-A41B-21CF83B7D421}">
      <dsp:nvSpPr>
        <dsp:cNvPr id="0" name=""/>
        <dsp:cNvSpPr/>
      </dsp:nvSpPr>
      <dsp:spPr>
        <a:xfrm>
          <a:off x="527" y="2158"/>
          <a:ext cx="1651367" cy="14247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800" kern="1200" dirty="0" smtClean="0"/>
            <a:t>범죄의 중대성</a:t>
          </a:r>
          <a:endParaRPr lang="ko-KR" altLang="en-US" sz="3800" kern="1200" dirty="0"/>
        </a:p>
      </dsp:txBody>
      <dsp:txXfrm>
        <a:off x="527" y="2158"/>
        <a:ext cx="1651367" cy="1424797"/>
      </dsp:txXfrm>
    </dsp:sp>
    <dsp:sp modelId="{7F5D8A4D-78D6-45BF-8239-5E401FEF6B0D}">
      <dsp:nvSpPr>
        <dsp:cNvPr id="0" name=""/>
        <dsp:cNvSpPr/>
      </dsp:nvSpPr>
      <dsp:spPr>
        <a:xfrm rot="5400000">
          <a:off x="4320165" y="-1041268"/>
          <a:ext cx="1139838" cy="650372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200" kern="1200" dirty="0" smtClean="0"/>
            <a:t>피의자가 증거를 인멸할 염려가 있는 때</a:t>
          </a:r>
          <a:endParaRPr lang="ko-KR" altLang="en-US" sz="2200" kern="1200" dirty="0"/>
        </a:p>
        <a:p>
          <a:pPr marL="228600" lvl="1" indent="-228600" algn="l" defTabSz="9779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200" kern="1200" dirty="0" smtClean="0"/>
            <a:t>피의자가 도망하거나 도망할 우려가 있어야 한다</a:t>
          </a:r>
          <a:r>
            <a:rPr lang="en-US" altLang="ko-KR" sz="2200" kern="1200" dirty="0" smtClean="0"/>
            <a:t>.</a:t>
          </a:r>
          <a:endParaRPr lang="ko-KR" altLang="en-US" sz="2200" kern="1200" dirty="0"/>
        </a:p>
      </dsp:txBody>
      <dsp:txXfrm rot="5400000">
        <a:off x="4320165" y="-1041268"/>
        <a:ext cx="1139838" cy="6503726"/>
      </dsp:txXfrm>
    </dsp:sp>
    <dsp:sp modelId="{6024F222-58C6-4C3C-98C7-7D7224B6011E}">
      <dsp:nvSpPr>
        <dsp:cNvPr id="0" name=""/>
        <dsp:cNvSpPr/>
      </dsp:nvSpPr>
      <dsp:spPr>
        <a:xfrm>
          <a:off x="527" y="1498196"/>
          <a:ext cx="1637693" cy="14247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800" kern="1200" dirty="0" smtClean="0"/>
            <a:t>체포의 필요성</a:t>
          </a:r>
          <a:endParaRPr lang="ko-KR" altLang="en-US" sz="3800" kern="1200" dirty="0"/>
        </a:p>
      </dsp:txBody>
      <dsp:txXfrm>
        <a:off x="527" y="1498196"/>
        <a:ext cx="1637693" cy="1424797"/>
      </dsp:txXfrm>
    </dsp:sp>
    <dsp:sp modelId="{B354FA0A-759F-4200-B516-D24401D52748}">
      <dsp:nvSpPr>
        <dsp:cNvPr id="0" name=""/>
        <dsp:cNvSpPr/>
      </dsp:nvSpPr>
      <dsp:spPr>
        <a:xfrm rot="5400000">
          <a:off x="4323062" y="457598"/>
          <a:ext cx="1139838" cy="64980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200" kern="1200" dirty="0" smtClean="0"/>
            <a:t>피의자를 우연히 발견한 경우 등과 같이 지방법원 판사의 체포영장을 받을 시간적 여유가 없는 때</a:t>
          </a:r>
          <a:endParaRPr lang="ko-KR" altLang="en-US" sz="2200" kern="1200" dirty="0"/>
        </a:p>
      </dsp:txBody>
      <dsp:txXfrm rot="5400000">
        <a:off x="4323062" y="457598"/>
        <a:ext cx="1139838" cy="6498068"/>
      </dsp:txXfrm>
    </dsp:sp>
    <dsp:sp modelId="{AB741ACF-0551-4513-A40A-F15B82C45FBF}">
      <dsp:nvSpPr>
        <dsp:cNvPr id="0" name=""/>
        <dsp:cNvSpPr/>
      </dsp:nvSpPr>
      <dsp:spPr>
        <a:xfrm>
          <a:off x="527" y="2994233"/>
          <a:ext cx="1643420" cy="14247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800" kern="1200" dirty="0" err="1" smtClean="0"/>
            <a:t>긴급성</a:t>
          </a:r>
          <a:endParaRPr lang="ko-KR" altLang="en-US" sz="3800" kern="1200" dirty="0"/>
        </a:p>
      </dsp:txBody>
      <dsp:txXfrm>
        <a:off x="527" y="2994233"/>
        <a:ext cx="1643420" cy="142479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EC6341-ADBF-481C-8876-E17C1153137B}">
      <dsp:nvSpPr>
        <dsp:cNvPr id="0" name=""/>
        <dsp:cNvSpPr/>
      </dsp:nvSpPr>
      <dsp:spPr>
        <a:xfrm>
          <a:off x="1785" y="509388"/>
          <a:ext cx="2175867" cy="870346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범죄의 혐의</a:t>
          </a:r>
          <a:endParaRPr lang="ko-KR" altLang="en-US" sz="2000" kern="1200" dirty="0"/>
        </a:p>
      </dsp:txBody>
      <dsp:txXfrm>
        <a:off x="1785" y="509388"/>
        <a:ext cx="2175867" cy="870346"/>
      </dsp:txXfrm>
    </dsp:sp>
    <dsp:sp modelId="{F75FF44D-33F8-4225-BA4E-90D259A38BC9}">
      <dsp:nvSpPr>
        <dsp:cNvPr id="0" name=""/>
        <dsp:cNvSpPr/>
      </dsp:nvSpPr>
      <dsp:spPr>
        <a:xfrm>
          <a:off x="1960066" y="509388"/>
          <a:ext cx="2175867" cy="870346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강제처분의 </a:t>
          </a:r>
          <a:endParaRPr lang="en-US" altLang="ko-KR" sz="2000" kern="1200" dirty="0" smtClean="0"/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필요성</a:t>
          </a:r>
          <a:endParaRPr lang="ko-KR" altLang="en-US" sz="2000" kern="1200" dirty="0"/>
        </a:p>
      </dsp:txBody>
      <dsp:txXfrm>
        <a:off x="1960066" y="509388"/>
        <a:ext cx="2175867" cy="870346"/>
      </dsp:txXfrm>
    </dsp:sp>
    <dsp:sp modelId="{9EB925FC-5D0E-42A4-9712-475F3C96858D}">
      <dsp:nvSpPr>
        <dsp:cNvPr id="0" name=""/>
        <dsp:cNvSpPr/>
      </dsp:nvSpPr>
      <dsp:spPr>
        <a:xfrm>
          <a:off x="3918346" y="509388"/>
          <a:ext cx="2175867" cy="870346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영장주의</a:t>
          </a:r>
          <a:endParaRPr lang="ko-KR" altLang="en-US" sz="2000" kern="1200" dirty="0"/>
        </a:p>
      </dsp:txBody>
      <dsp:txXfrm>
        <a:off x="3918346" y="509388"/>
        <a:ext cx="2175867" cy="87034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FD5CC1-878A-495A-804B-1CA49017480E}">
      <dsp:nvSpPr>
        <dsp:cNvPr id="0" name=""/>
        <dsp:cNvSpPr/>
      </dsp:nvSpPr>
      <dsp:spPr>
        <a:xfrm>
          <a:off x="4046" y="391423"/>
          <a:ext cx="1254350" cy="10348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영장신청청구 발부</a:t>
          </a:r>
          <a:endParaRPr lang="ko-KR" altLang="en-US" sz="1800" kern="1200" dirty="0"/>
        </a:p>
      </dsp:txBody>
      <dsp:txXfrm>
        <a:off x="4046" y="391423"/>
        <a:ext cx="1254350" cy="1034839"/>
      </dsp:txXfrm>
    </dsp:sp>
    <dsp:sp modelId="{83D5225D-C899-4D0F-BEB3-0B06572513ED}">
      <dsp:nvSpPr>
        <dsp:cNvPr id="0" name=""/>
        <dsp:cNvSpPr/>
      </dsp:nvSpPr>
      <dsp:spPr>
        <a:xfrm>
          <a:off x="1383832" y="753303"/>
          <a:ext cx="265922" cy="3110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300" kern="1200"/>
        </a:p>
      </dsp:txBody>
      <dsp:txXfrm>
        <a:off x="1383832" y="753303"/>
        <a:ext cx="265922" cy="311079"/>
      </dsp:txXfrm>
    </dsp:sp>
    <dsp:sp modelId="{681DDF28-545B-462D-AE65-871C7EE4D91B}">
      <dsp:nvSpPr>
        <dsp:cNvPr id="0" name=""/>
        <dsp:cNvSpPr/>
      </dsp:nvSpPr>
      <dsp:spPr>
        <a:xfrm>
          <a:off x="1760137" y="391423"/>
          <a:ext cx="1254350" cy="10348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영장집행</a:t>
          </a:r>
          <a:endParaRPr lang="ko-KR" altLang="en-US" sz="1800" kern="1200" dirty="0"/>
        </a:p>
      </dsp:txBody>
      <dsp:txXfrm>
        <a:off x="1760137" y="391423"/>
        <a:ext cx="1254350" cy="1034839"/>
      </dsp:txXfrm>
    </dsp:sp>
    <dsp:sp modelId="{5B2372EE-8C8A-40D2-B1A9-20DE71E4E43C}">
      <dsp:nvSpPr>
        <dsp:cNvPr id="0" name=""/>
        <dsp:cNvSpPr/>
      </dsp:nvSpPr>
      <dsp:spPr>
        <a:xfrm>
          <a:off x="3139923" y="753303"/>
          <a:ext cx="265922" cy="3110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300" kern="1200"/>
        </a:p>
      </dsp:txBody>
      <dsp:txXfrm>
        <a:off x="3139923" y="753303"/>
        <a:ext cx="265922" cy="311079"/>
      </dsp:txXfrm>
    </dsp:sp>
    <dsp:sp modelId="{7EB67B59-A2C8-4276-AEE8-CC850217EEDB}">
      <dsp:nvSpPr>
        <dsp:cNvPr id="0" name=""/>
        <dsp:cNvSpPr/>
      </dsp:nvSpPr>
      <dsp:spPr>
        <a:xfrm>
          <a:off x="3516228" y="391423"/>
          <a:ext cx="1254350" cy="10348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압수조서와 압수목록</a:t>
          </a:r>
          <a:endParaRPr lang="ko-KR" altLang="en-US" sz="1800" kern="1200" dirty="0"/>
        </a:p>
      </dsp:txBody>
      <dsp:txXfrm>
        <a:off x="3516228" y="391423"/>
        <a:ext cx="1254350" cy="1034839"/>
      </dsp:txXfrm>
    </dsp:sp>
    <dsp:sp modelId="{1AAF860D-C34E-4FD0-9863-5914B1CA0B38}">
      <dsp:nvSpPr>
        <dsp:cNvPr id="0" name=""/>
        <dsp:cNvSpPr/>
      </dsp:nvSpPr>
      <dsp:spPr>
        <a:xfrm>
          <a:off x="4896014" y="753303"/>
          <a:ext cx="265922" cy="3110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300" kern="1200"/>
        </a:p>
      </dsp:txBody>
      <dsp:txXfrm>
        <a:off x="4896014" y="753303"/>
        <a:ext cx="265922" cy="311079"/>
      </dsp:txXfrm>
    </dsp:sp>
    <dsp:sp modelId="{27DE85C0-EE93-4064-8772-E3DA86A0E196}">
      <dsp:nvSpPr>
        <dsp:cNvPr id="0" name=""/>
        <dsp:cNvSpPr/>
      </dsp:nvSpPr>
      <dsp:spPr>
        <a:xfrm>
          <a:off x="5272319" y="391423"/>
          <a:ext cx="1254350" cy="10348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수색조서</a:t>
          </a:r>
          <a:endParaRPr lang="ko-KR" altLang="en-US" sz="1800" kern="1200" dirty="0"/>
        </a:p>
      </dsp:txBody>
      <dsp:txXfrm>
        <a:off x="5272319" y="391423"/>
        <a:ext cx="1254350" cy="1034839"/>
      </dsp:txXfrm>
    </dsp:sp>
    <dsp:sp modelId="{EF08F8CF-86A0-4A1B-978F-5980981EB165}">
      <dsp:nvSpPr>
        <dsp:cNvPr id="0" name=""/>
        <dsp:cNvSpPr/>
      </dsp:nvSpPr>
      <dsp:spPr>
        <a:xfrm>
          <a:off x="6652105" y="753303"/>
          <a:ext cx="265922" cy="3110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300" kern="1200"/>
        </a:p>
      </dsp:txBody>
      <dsp:txXfrm>
        <a:off x="6652105" y="753303"/>
        <a:ext cx="265922" cy="311079"/>
      </dsp:txXfrm>
    </dsp:sp>
    <dsp:sp modelId="{0F9A49B3-DC80-49C5-AD99-B4F158566F83}">
      <dsp:nvSpPr>
        <dsp:cNvPr id="0" name=""/>
        <dsp:cNvSpPr/>
      </dsp:nvSpPr>
      <dsp:spPr>
        <a:xfrm>
          <a:off x="7028410" y="391423"/>
          <a:ext cx="1254350" cy="10348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/>
            <a:t>압수수색증서 교부와 사후절차</a:t>
          </a:r>
          <a:endParaRPr lang="ko-KR" altLang="en-US" sz="1800" kern="1200" dirty="0"/>
        </a:p>
      </dsp:txBody>
      <dsp:txXfrm>
        <a:off x="7028410" y="391423"/>
        <a:ext cx="1254350" cy="1034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EF3E1-5AB1-4CB8-A83F-F232B32FD94A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178FF-88E5-41D9-9A41-2951B7B81F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4761C-E514-45A3-9280-DAB31851E922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4761C-E514-45A3-9280-DAB31851E922}" type="slidenum">
              <a:rPr lang="ko-KR" altLang="en-US" smtClean="0"/>
              <a:pPr/>
              <a:t>38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4761C-E514-45A3-9280-DAB31851E922}" type="slidenum">
              <a:rPr lang="ko-KR" altLang="en-US" smtClean="0"/>
              <a:pPr/>
              <a:t>40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4761C-E514-45A3-9280-DAB31851E922}" type="slidenum">
              <a:rPr lang="ko-KR" altLang="en-US" smtClean="0"/>
              <a:pPr/>
              <a:t>41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4761C-E514-45A3-9280-DAB31851E922}" type="slidenum">
              <a:rPr lang="ko-KR" altLang="en-US" smtClean="0"/>
              <a:pPr/>
              <a:t>42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4761C-E514-45A3-9280-DAB31851E922}" type="slidenum">
              <a:rPr lang="ko-KR" altLang="en-US" smtClean="0"/>
              <a:pPr/>
              <a:t>43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4761C-E514-45A3-9280-DAB31851E922}" type="slidenum">
              <a:rPr lang="ko-KR" altLang="en-US" smtClean="0"/>
              <a:pPr/>
              <a:t>44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4761C-E514-45A3-9280-DAB31851E922}" type="slidenum">
              <a:rPr lang="ko-KR" altLang="en-US" smtClean="0"/>
              <a:pPr/>
              <a:t>45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4761C-E514-45A3-9280-DAB31851E922}" type="slidenum">
              <a:rPr lang="ko-KR" altLang="en-US" smtClean="0"/>
              <a:pPr/>
              <a:t>46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4761C-E514-45A3-9280-DAB31851E922}" type="slidenum">
              <a:rPr lang="ko-KR" altLang="en-US" smtClean="0"/>
              <a:pPr/>
              <a:t>47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4761C-E514-45A3-9280-DAB31851E922}" type="slidenum">
              <a:rPr lang="ko-KR" altLang="en-US" smtClean="0"/>
              <a:pPr/>
              <a:t>48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4761C-E514-45A3-9280-DAB31851E922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4761C-E514-45A3-9280-DAB31851E922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4761C-E514-45A3-9280-DAB31851E922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4761C-E514-45A3-9280-DAB31851E922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4761C-E514-45A3-9280-DAB31851E922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4761C-E514-45A3-9280-DAB31851E922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4761C-E514-45A3-9280-DAB31851E922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4761C-E514-45A3-9280-DAB31851E922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강제수사</a:t>
            </a:r>
            <a:endParaRPr lang="en-US" altLang="ko-KR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58204" cy="525953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강제처분과 강제수사                                                                   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   형사소송의 진행과 형벌의 집행을 확보하기 위하여 강제력을 사용하는 것을 강제처분이라 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수사기관에 의한 강제처분을 강제수사라고 한다</a:t>
            </a:r>
            <a:r>
              <a:rPr lang="en-US" altLang="ko-KR" dirty="0" smtClean="0"/>
              <a:t>.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강제수사의 종류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    체포영장에 의한 체포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긴급체포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현행범인의 체포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피의자의 구속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압수</a:t>
            </a:r>
            <a:r>
              <a:rPr lang="en-US" altLang="ko-KR" dirty="0" smtClean="0"/>
              <a:t> · </a:t>
            </a:r>
            <a:r>
              <a:rPr lang="ko-KR" altLang="en-US" dirty="0" smtClean="0"/>
              <a:t>수색 </a:t>
            </a:r>
            <a:r>
              <a:rPr lang="en-US" altLang="ko-KR" dirty="0" smtClean="0"/>
              <a:t>· </a:t>
            </a:r>
            <a:r>
              <a:rPr lang="ko-KR" altLang="en-US" dirty="0" smtClean="0"/>
              <a:t>검증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증거보전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증인신문의 청구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통신제한조치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수사상의 감정유치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감청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사진촬영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기타 감정에 필요한 분석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186766" cy="5116654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altLang="ko-KR" sz="2200" dirty="0" smtClean="0"/>
              <a:t>3. </a:t>
            </a:r>
            <a:r>
              <a:rPr lang="ko-KR" altLang="en-US" sz="2200" dirty="0" smtClean="0"/>
              <a:t>현행범인 체포</a:t>
            </a:r>
            <a:endParaRPr lang="en-US" altLang="ko-KR" sz="2200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sz="2200" dirty="0" smtClean="0"/>
              <a:t>      현행범이란 협의의 현행범인과 </a:t>
            </a:r>
            <a:r>
              <a:rPr lang="ko-KR" altLang="en-US" sz="2200" dirty="0" err="1" smtClean="0"/>
              <a:t>준현행범을</a:t>
            </a:r>
            <a:r>
              <a:rPr lang="ko-KR" altLang="en-US" sz="2200" dirty="0" smtClean="0"/>
              <a:t> 포괄하는 개념으로 현행범인 또는 </a:t>
            </a:r>
            <a:r>
              <a:rPr lang="ko-KR" altLang="en-US" sz="2200" dirty="0" err="1" smtClean="0"/>
              <a:t>준현행범인을</a:t>
            </a:r>
            <a:r>
              <a:rPr lang="ko-KR" altLang="en-US" sz="2200" dirty="0" smtClean="0"/>
              <a:t> 누구나 </a:t>
            </a:r>
            <a:r>
              <a:rPr lang="ko-KR" altLang="en-US" sz="2200" dirty="0" err="1" smtClean="0"/>
              <a:t>영장없이</a:t>
            </a:r>
            <a:r>
              <a:rPr lang="ko-KR" altLang="en-US" sz="2200" dirty="0" smtClean="0"/>
              <a:t> 체포할 수 있는 제도</a:t>
            </a:r>
            <a:endParaRPr lang="en-US" altLang="ko-KR" sz="2200" dirty="0" smtClean="0"/>
          </a:p>
          <a:p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571472" y="3214686"/>
          <a:ext cx="750099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6572296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200" dirty="0" smtClean="0"/>
                        <a:t>현행</a:t>
                      </a:r>
                      <a:endParaRPr lang="en-US" altLang="ko-KR" sz="2200" dirty="0" smtClean="0"/>
                    </a:p>
                    <a:p>
                      <a:pPr latinLnBrk="1"/>
                      <a:r>
                        <a:rPr lang="ko-KR" altLang="en-US" sz="2200" dirty="0" smtClean="0"/>
                        <a:t>범인</a:t>
                      </a:r>
                      <a:endParaRPr lang="ko-KR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200" dirty="0" smtClean="0"/>
                        <a:t>범죄의 </a:t>
                      </a:r>
                      <a:r>
                        <a:rPr lang="en-US" altLang="ko-KR" sz="2200" dirty="0" smtClean="0"/>
                        <a:t>‘</a:t>
                      </a:r>
                      <a:r>
                        <a:rPr lang="ko-KR" altLang="en-US" sz="2200" dirty="0" smtClean="0"/>
                        <a:t>실행 중</a:t>
                      </a:r>
                      <a:r>
                        <a:rPr lang="en-US" altLang="ko-KR" sz="2200" dirty="0" smtClean="0"/>
                        <a:t>’ </a:t>
                      </a:r>
                      <a:r>
                        <a:rPr lang="ko-KR" altLang="en-US" sz="2200" dirty="0" smtClean="0"/>
                        <a:t>이거나 </a:t>
                      </a:r>
                      <a:r>
                        <a:rPr lang="en-US" altLang="ko-KR" sz="2200" dirty="0" smtClean="0"/>
                        <a:t>‘</a:t>
                      </a:r>
                      <a:r>
                        <a:rPr lang="ko-KR" altLang="en-US" sz="2200" dirty="0" smtClean="0"/>
                        <a:t>실행 직후</a:t>
                      </a:r>
                      <a:r>
                        <a:rPr lang="en-US" altLang="ko-KR" sz="2200" dirty="0" smtClean="0"/>
                        <a:t>’ </a:t>
                      </a:r>
                      <a:r>
                        <a:rPr lang="ko-KR" altLang="en-US" sz="2200" dirty="0" smtClean="0"/>
                        <a:t>인 자</a:t>
                      </a:r>
                      <a:endParaRPr lang="ko-KR" altLang="en-US" sz="2200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latinLnBrk="1"/>
                      <a:r>
                        <a:rPr lang="ko-KR" altLang="en-US" sz="2200" dirty="0" err="1" smtClean="0"/>
                        <a:t>준현행범인</a:t>
                      </a:r>
                      <a:endParaRPr lang="ko-KR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200" dirty="0" smtClean="0"/>
                        <a:t>범인으로 호창</a:t>
                      </a:r>
                      <a:r>
                        <a:rPr lang="en-US" altLang="ko-KR" sz="2200" dirty="0" smtClean="0"/>
                        <a:t>(</a:t>
                      </a:r>
                      <a:r>
                        <a:rPr lang="ko-KR" altLang="en-US" sz="2200" dirty="0" smtClean="0"/>
                        <a:t>呼唱</a:t>
                      </a:r>
                      <a:r>
                        <a:rPr lang="en-US" altLang="ko-KR" sz="2200" dirty="0" smtClean="0"/>
                        <a:t>)</a:t>
                      </a:r>
                      <a:r>
                        <a:rPr lang="ko-KR" altLang="en-US" sz="2200" dirty="0" smtClean="0"/>
                        <a:t>되어 추적되고 </a:t>
                      </a:r>
                      <a:r>
                        <a:rPr lang="ko-KR" altLang="en-US" sz="2200" dirty="0" err="1" smtClean="0"/>
                        <a:t>있는자</a:t>
                      </a:r>
                      <a:endParaRPr lang="ko-KR" altLang="en-US" sz="2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200" dirty="0" smtClean="0"/>
                        <a:t>장물이나 범죄에 사용되었다고 인정함에 충분한 흉기 기타의 </a:t>
                      </a:r>
                      <a:endParaRPr lang="en-US" altLang="ko-KR" sz="2200" dirty="0" smtClean="0"/>
                    </a:p>
                    <a:p>
                      <a:pPr latinLnBrk="1"/>
                      <a:r>
                        <a:rPr lang="ko-KR" altLang="en-US" sz="2200" dirty="0" smtClean="0"/>
                        <a:t>물건을 소지하고  있는 자</a:t>
                      </a:r>
                      <a:endParaRPr lang="ko-KR" altLang="en-US" sz="2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200" dirty="0" smtClean="0"/>
                        <a:t>신체 또는 의복류에 현저한 </a:t>
                      </a:r>
                      <a:r>
                        <a:rPr lang="ko-KR" altLang="en-US" sz="2200" dirty="0" err="1" smtClean="0"/>
                        <a:t>증적이</a:t>
                      </a:r>
                      <a:r>
                        <a:rPr lang="ko-KR" altLang="en-US" sz="2200" dirty="0" smtClean="0"/>
                        <a:t> 있는 자</a:t>
                      </a:r>
                      <a:endParaRPr lang="ko-KR" altLang="en-US" sz="2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200" dirty="0" smtClean="0"/>
                        <a:t>누구임을 물음에 대하여 도망하려 하는 자</a:t>
                      </a:r>
                      <a:endParaRPr lang="ko-KR" alt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186766" cy="518809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체포의 요건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1) </a:t>
            </a:r>
            <a:r>
              <a:rPr lang="ko-KR" altLang="en-US" dirty="0" smtClean="0"/>
              <a:t>범죄의 명백성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   피체포자가 현행범 또는 </a:t>
            </a:r>
            <a:r>
              <a:rPr lang="ko-KR" altLang="en-US" dirty="0" err="1" smtClean="0"/>
              <a:t>준현행범이어야</a:t>
            </a:r>
            <a:r>
              <a:rPr lang="ko-KR" altLang="en-US" dirty="0" smtClean="0"/>
              <a:t> 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2) </a:t>
            </a:r>
            <a:r>
              <a:rPr lang="ko-KR" altLang="en-US" dirty="0" smtClean="0"/>
              <a:t>체포의 필요성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   체포사유가 있어야 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</a:t>
            </a:r>
            <a:r>
              <a:rPr lang="en-US" altLang="ko-KR" dirty="0" smtClean="0"/>
              <a:t>3) </a:t>
            </a:r>
            <a:r>
              <a:rPr lang="ko-KR" altLang="en-US" dirty="0" err="1" smtClean="0"/>
              <a:t>비례성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  현행범 체포의 </a:t>
            </a:r>
            <a:r>
              <a:rPr lang="ko-KR" altLang="en-US" dirty="0" err="1" smtClean="0"/>
              <a:t>비례성이</a:t>
            </a:r>
            <a:r>
              <a:rPr lang="ko-KR" altLang="en-US" dirty="0" smtClean="0"/>
              <a:t> 있어야 한다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endParaRPr lang="en-US" altLang="ko-KR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58204" cy="525953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-  </a:t>
            </a:r>
            <a:r>
              <a:rPr lang="ko-KR" altLang="en-US" dirty="0" smtClean="0"/>
              <a:t>현행범인 체포절차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1) </a:t>
            </a:r>
            <a:r>
              <a:rPr lang="ko-KR" altLang="en-US" dirty="0" smtClean="0"/>
              <a:t>경찰관이 현행범을 체포하였을 경우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    ① 범죄사실 등 고지 →② 현행범인체포서 작성 →③ 현행범인 체포원부기재→④ 체포통지 →⑤ 구속영장 신청 또는 석방의 절차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2) </a:t>
            </a:r>
            <a:r>
              <a:rPr lang="ko-KR" altLang="en-US" dirty="0" smtClean="0"/>
              <a:t>사인이 현행범인을 체포하였을 경우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    ① 검사 또는 사법경찰관리에게 현행범인 인도 →② 범죄사실 등 고지 →③ </a:t>
            </a:r>
            <a:r>
              <a:rPr lang="ko-KR" altLang="en-US" dirty="0" err="1" smtClean="0"/>
              <a:t>현행범인인수서작성</a:t>
            </a:r>
            <a:r>
              <a:rPr lang="ko-KR" altLang="en-US" dirty="0" smtClean="0"/>
              <a:t> → ④ 현행범인 체포원부기재 →⑤ 체포통지 → ⑥ 구속영장 신청 또는 석방의 절차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043890" cy="51880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4. </a:t>
            </a:r>
            <a:r>
              <a:rPr lang="ko-KR" altLang="en-US" dirty="0" smtClean="0"/>
              <a:t>피의자의 구속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1) </a:t>
            </a:r>
            <a:r>
              <a:rPr lang="ko-KR" altLang="en-US" dirty="0" smtClean="0"/>
              <a:t>피의자 구속이란</a:t>
            </a:r>
            <a:r>
              <a:rPr lang="en-US" altLang="ko-KR" dirty="0" smtClean="0"/>
              <a:t>?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   수사기관이 사전에 법관의 구속영장을 </a:t>
            </a:r>
            <a:r>
              <a:rPr lang="ko-KR" altLang="en-US" dirty="0" err="1" smtClean="0"/>
              <a:t>발부받아</a:t>
            </a:r>
            <a:r>
              <a:rPr lang="ko-KR" altLang="en-US" dirty="0" smtClean="0"/>
              <a:t> 피의자를 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 </a:t>
            </a:r>
            <a:r>
              <a:rPr lang="ko-KR" altLang="en-US" dirty="0" err="1" smtClean="0"/>
              <a:t>구속하는것을</a:t>
            </a:r>
            <a:r>
              <a:rPr lang="ko-KR" altLang="en-US" dirty="0" smtClean="0"/>
              <a:t> 말하며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반드시 체포된 피의자임을 요하지 않는다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endParaRPr lang="en-US" altLang="ko-KR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58204" cy="5259530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2) </a:t>
            </a:r>
            <a:r>
              <a:rPr lang="ko-KR" altLang="en-US" dirty="0" smtClean="0"/>
              <a:t>구속의 요건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   피의자가 죄를 범하였다고 의심할 만한 상당한 이유가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구속사유가 있어야 한다</a:t>
            </a:r>
            <a:r>
              <a:rPr lang="en-US" altLang="ko-KR" dirty="0" smtClean="0"/>
              <a:t>.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    ① 일정한 주거가 없을 때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    ② 증거를 인멸할 염려가 있을 때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    ③ 도망하거나 도망할 염려가 있는 때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 -   </a:t>
            </a:r>
            <a:r>
              <a:rPr lang="ko-KR" altLang="en-US" dirty="0" err="1" smtClean="0"/>
              <a:t>경미범죄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   다액 </a:t>
            </a:r>
            <a:r>
              <a:rPr lang="en-US" altLang="ko-KR" dirty="0" smtClean="0"/>
              <a:t>50</a:t>
            </a:r>
            <a:r>
              <a:rPr lang="ko-KR" altLang="en-US" dirty="0" smtClean="0"/>
              <a:t>만원 이하의 벌금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구류 또는 과료에 해당하는 범죄에 관하여는 주거가 일정하지 않는 경우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endParaRPr lang="en-US" altLang="ko-KR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58204" cy="525953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3)  </a:t>
            </a:r>
            <a:r>
              <a:rPr lang="ko-KR" altLang="en-US" dirty="0" smtClean="0"/>
              <a:t>구속의 절차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</a:t>
            </a:r>
            <a:r>
              <a:rPr lang="en-US" altLang="ko-KR" dirty="0" smtClean="0"/>
              <a:t>(1)</a:t>
            </a:r>
            <a:r>
              <a:rPr lang="ko-KR" altLang="en-US" dirty="0" smtClean="0"/>
              <a:t> 사전 구속영장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㉠ 구속영장신청서 및 </a:t>
            </a:r>
            <a:r>
              <a:rPr lang="ko-KR" altLang="en-US" dirty="0" err="1" smtClean="0"/>
              <a:t>신청부</a:t>
            </a:r>
            <a:r>
              <a:rPr lang="ko-KR" altLang="en-US" dirty="0" smtClean="0"/>
              <a:t> 작성 →㉡ 영장신청</a:t>
            </a:r>
            <a:r>
              <a:rPr lang="en-US" altLang="ko-KR" dirty="0" smtClean="0"/>
              <a:t>, 36</a:t>
            </a:r>
            <a:r>
              <a:rPr lang="ko-KR" altLang="en-US" dirty="0" smtClean="0"/>
              <a:t>시간 이내 →㉢ 영장청구</a:t>
            </a:r>
            <a:r>
              <a:rPr lang="en-US" altLang="ko-KR" dirty="0" smtClean="0"/>
              <a:t>, 48</a:t>
            </a:r>
            <a:r>
              <a:rPr lang="ko-KR" altLang="en-US" dirty="0" smtClean="0"/>
              <a:t>시간 이내 →㉣ 구인장 발부 →㉤ 영장실질심사 →㉥ 영장발부 →㉦ 영장제시 및 집행 →㉨ 구속영장 집행원부 기재 →㉩ 구속통지</a:t>
            </a:r>
            <a:r>
              <a:rPr lang="en-US" altLang="ko-KR" dirty="0" smtClean="0"/>
              <a:t>, 24</a:t>
            </a:r>
            <a:r>
              <a:rPr lang="ko-KR" altLang="en-US" dirty="0" smtClean="0"/>
              <a:t>시간 이내 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endParaRPr lang="en-US" altLang="ko-KR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58204" cy="525953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None/>
            </a:pP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(2)</a:t>
            </a:r>
            <a:r>
              <a:rPr lang="ko-KR" altLang="en-US" dirty="0" smtClean="0"/>
              <a:t> 사후 구속영장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㉠ 구속영장신청서 및 </a:t>
            </a:r>
            <a:r>
              <a:rPr lang="ko-KR" altLang="en-US" dirty="0" err="1" smtClean="0"/>
              <a:t>신청부</a:t>
            </a:r>
            <a:r>
              <a:rPr lang="ko-KR" altLang="en-US" dirty="0" smtClean="0"/>
              <a:t> 기재 →㉡ 영장신청</a:t>
            </a:r>
            <a:r>
              <a:rPr lang="en-US" altLang="ko-KR" dirty="0" smtClean="0"/>
              <a:t>, 36</a:t>
            </a:r>
            <a:r>
              <a:rPr lang="ko-KR" altLang="en-US" dirty="0" smtClean="0"/>
              <a:t>시간 이내 →㉢ 영장청구</a:t>
            </a:r>
            <a:r>
              <a:rPr lang="en-US" altLang="ko-KR" dirty="0" smtClean="0"/>
              <a:t>, 48</a:t>
            </a:r>
            <a:r>
              <a:rPr lang="ko-KR" altLang="en-US" dirty="0" smtClean="0"/>
              <a:t>시간 이내 →㉣ 구속영장실질검사 →㉤ 영장발부 →㉥ 영장제시 및 집행 →㉦ 범죄사실 등 고지 →㉨ 구속영장 집행원부 기재 →㉩ 구속통지</a:t>
            </a:r>
            <a:r>
              <a:rPr lang="en-US" altLang="ko-KR" dirty="0" smtClean="0"/>
              <a:t>, 24</a:t>
            </a:r>
            <a:r>
              <a:rPr lang="ko-KR" altLang="en-US" dirty="0" smtClean="0"/>
              <a:t>시간 이내 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endParaRPr lang="en-US" altLang="ko-KR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58204" cy="525953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>
                <a:latin typeface="Century Schoolbook"/>
              </a:rPr>
              <a:t> - </a:t>
            </a:r>
            <a:r>
              <a:rPr lang="ko-KR" altLang="en-US" dirty="0" smtClean="0">
                <a:latin typeface="Century Schoolbook"/>
              </a:rPr>
              <a:t>구속영장의 신청 및 청구절차</a:t>
            </a:r>
            <a:endParaRPr lang="en-US" altLang="ko-KR" dirty="0" smtClean="0">
              <a:latin typeface="Century Schoolbook"/>
            </a:endParaRPr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>
                <a:latin typeface="Century Schoolbook"/>
              </a:rPr>
              <a:t>     사법경찰관이 신청  → 검사의 청구 → 법원의 발부 → 집행</a:t>
            </a:r>
            <a:endParaRPr lang="en-US" altLang="ko-KR" dirty="0" smtClean="0">
              <a:latin typeface="Century Schoolbook"/>
            </a:endParaRPr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>
                <a:latin typeface="Century Schoolbook"/>
              </a:rPr>
              <a:t>         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-  </a:t>
            </a:r>
            <a:r>
              <a:rPr lang="ko-KR" altLang="en-US" dirty="0" smtClean="0"/>
              <a:t>구속영장 </a:t>
            </a:r>
            <a:r>
              <a:rPr lang="ko-KR" altLang="en-US" dirty="0" err="1" smtClean="0"/>
              <a:t>청구시</a:t>
            </a:r>
            <a:r>
              <a:rPr lang="ko-KR" altLang="en-US" dirty="0" smtClean="0"/>
              <a:t> 첨부서류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     체포영장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     긴급체포서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     현행범인체포서 </a:t>
            </a:r>
            <a:r>
              <a:rPr lang="en-US" altLang="ko-KR" dirty="0" smtClean="0"/>
              <a:t> </a:t>
            </a:r>
            <a:r>
              <a:rPr lang="ko-KR" altLang="en-US" dirty="0" smtClean="0"/>
              <a:t>또는  현행범인 인수서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Century Schoolbook"/>
              </a:rPr>
              <a:t>- </a:t>
            </a:r>
            <a:r>
              <a:rPr lang="ko-KR" altLang="en-US" dirty="0" smtClean="0">
                <a:latin typeface="Century Schoolbook"/>
              </a:rPr>
              <a:t>체포</a:t>
            </a:r>
            <a:r>
              <a:rPr lang="en-US" altLang="ko-KR" dirty="0" smtClean="0">
                <a:latin typeface="Century Schoolbook"/>
              </a:rPr>
              <a:t>, </a:t>
            </a:r>
            <a:r>
              <a:rPr lang="ko-KR" altLang="en-US" dirty="0" smtClean="0">
                <a:latin typeface="Century Schoolbook"/>
              </a:rPr>
              <a:t>긴급체포</a:t>
            </a:r>
            <a:r>
              <a:rPr lang="en-US" altLang="ko-KR" dirty="0" smtClean="0">
                <a:latin typeface="Century Schoolbook"/>
              </a:rPr>
              <a:t>, </a:t>
            </a:r>
            <a:r>
              <a:rPr lang="ko-KR" altLang="en-US" dirty="0" smtClean="0">
                <a:latin typeface="Century Schoolbook"/>
              </a:rPr>
              <a:t>현행범으로 체포된 피의자</a:t>
            </a:r>
            <a:endParaRPr lang="en-US" altLang="ko-KR" dirty="0" smtClean="0">
              <a:latin typeface="Century Schoolbook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Century Schoolbook"/>
              </a:rPr>
              <a:t>   - </a:t>
            </a:r>
            <a:r>
              <a:rPr lang="ko-KR" altLang="en-US" dirty="0" smtClean="0">
                <a:latin typeface="Century Schoolbook"/>
              </a:rPr>
              <a:t>구속영장실질심사제도</a:t>
            </a:r>
            <a:endParaRPr lang="en-US" altLang="ko-KR" dirty="0" smtClean="0">
              <a:latin typeface="Century Schoolbook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Century Schoolbook"/>
              </a:rPr>
              <a:t>      청구를 받은 판사가 피의자를 직접 심문하여 구속사유를 판단하는 것</a:t>
            </a:r>
            <a:endParaRPr lang="en-US" altLang="ko-KR" dirty="0" smtClean="0">
              <a:latin typeface="Century Schoolbook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+mj-ea"/>
                <a:ea typeface="+mj-ea"/>
              </a:rPr>
              <a:t>   </a:t>
            </a:r>
            <a:r>
              <a:rPr lang="ko-KR" altLang="en-US" dirty="0" smtClean="0">
                <a:latin typeface="+mj-ea"/>
                <a:ea typeface="+mj-ea"/>
              </a:rPr>
              <a:t>형사소송법 </a:t>
            </a:r>
            <a:r>
              <a:rPr lang="en-US" altLang="ko-KR" dirty="0" smtClean="0">
                <a:latin typeface="+mj-ea"/>
                <a:ea typeface="+mj-ea"/>
              </a:rPr>
              <a:t>: </a:t>
            </a:r>
            <a:r>
              <a:rPr lang="ko-KR" altLang="en-US" dirty="0" smtClean="0">
                <a:latin typeface="+mj-ea"/>
                <a:ea typeface="+mj-ea"/>
              </a:rPr>
              <a:t>「체포영장에 의한 체포」「긴급체포」「현행범인의 체포」→ 의무적 </a:t>
            </a:r>
            <a:r>
              <a:rPr lang="en-US" altLang="ko-KR" dirty="0" smtClean="0">
                <a:latin typeface="+mj-ea"/>
                <a:ea typeface="+mj-ea"/>
              </a:rPr>
              <a:t>&gt; </a:t>
            </a:r>
            <a:r>
              <a:rPr lang="ko-KR" altLang="en-US" dirty="0" smtClean="0">
                <a:latin typeface="+mj-ea"/>
                <a:ea typeface="+mj-ea"/>
              </a:rPr>
              <a:t>다음날까지 심문</a:t>
            </a:r>
            <a:endParaRPr lang="en-US" altLang="ko-KR" dirty="0" smtClean="0">
              <a:latin typeface="+mj-ea"/>
              <a:ea typeface="+mj-ea"/>
            </a:endParaRPr>
          </a:p>
          <a:p>
            <a:pPr>
              <a:buNone/>
            </a:pPr>
            <a:endParaRPr lang="en-US" altLang="ko-KR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ko-KR" dirty="0" smtClean="0">
                <a:latin typeface="Century Schoolbook"/>
                <a:ea typeface="+mj-ea"/>
              </a:rPr>
              <a:t>   -  </a:t>
            </a:r>
            <a:r>
              <a:rPr lang="ko-KR" altLang="en-US" dirty="0" err="1" smtClean="0">
                <a:latin typeface="Century Schoolbook"/>
                <a:ea typeface="+mj-ea"/>
              </a:rPr>
              <a:t>미체포</a:t>
            </a:r>
            <a:r>
              <a:rPr lang="ko-KR" altLang="en-US" dirty="0" smtClean="0">
                <a:latin typeface="Century Schoolbook"/>
                <a:ea typeface="+mj-ea"/>
              </a:rPr>
              <a:t> 피의자</a:t>
            </a:r>
            <a:endParaRPr lang="en-US" altLang="ko-KR" dirty="0" smtClean="0">
              <a:latin typeface="Century Schoolbook"/>
              <a:ea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Century Schoolbook"/>
                <a:ea typeface="+mj-ea"/>
              </a:rPr>
              <a:t>   판사는 피의자가 죄를 범하였다고 의심할 만한 이유가 있는 경우에 구인을 위한 구속영장을 발부하여 피의자를 구인한 후 심문하여야 한다</a:t>
            </a:r>
            <a:endParaRPr lang="ko-KR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-  </a:t>
            </a:r>
            <a:r>
              <a:rPr lang="ko-KR" altLang="en-US" dirty="0" smtClean="0"/>
              <a:t>구속 전 피의자심문의 방법과 절차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㉠ 피의자의 출석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  심문기일지 통지는 적당한 방법으로 신속히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㉡ 심문의 방법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  공범의 분리심문이나 그 밖에 수사상의 비밀보호를 위하여 필요한 조치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㉢ 국선변호인 선정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  지방법원 판사는 직권으로 변호인을 선정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체포</a:t>
            </a:r>
            <a:endParaRPr lang="en-US" altLang="ko-KR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58204" cy="511665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체포영장에 의한 체포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   체포영장에 의한 체포라 함은 죄를 범하였다고 의심할 만한 상당한 이유가 있는 피의자를 체포영장에 의하여 수사관서 등 일정한 장소에 인치하는 것을 말한다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체포는 수사초기에 피의자의 신병을 확보하기 위한 구속의 전 단계처분으로서 </a:t>
            </a:r>
            <a:r>
              <a:rPr lang="en-US" altLang="ko-KR" dirty="0" smtClean="0"/>
              <a:t>48</a:t>
            </a:r>
            <a:r>
              <a:rPr lang="ko-KR" altLang="en-US" dirty="0" smtClean="0"/>
              <a:t>시간을 초과할 수 없다</a:t>
            </a:r>
            <a:r>
              <a:rPr lang="en-US" altLang="ko-KR" dirty="0" smtClean="0"/>
              <a:t>.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    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구속영장 집행 및 집행 후의 절차</a:t>
            </a:r>
            <a:endParaRPr lang="en-US" altLang="ko-KR" dirty="0" smtClean="0"/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>
                <a:latin typeface="+mj-ea"/>
              </a:rPr>
              <a:t>   </a:t>
            </a:r>
            <a:r>
              <a:rPr lang="en-US" altLang="ko-KR" dirty="0" smtClean="0"/>
              <a:t>- </a:t>
            </a:r>
            <a:r>
              <a:rPr lang="ko-KR" altLang="en-US" dirty="0" smtClean="0">
                <a:latin typeface="+mj-ea"/>
              </a:rPr>
              <a:t> 피의사실 등의 고지 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>
                <a:latin typeface="+mj-ea"/>
              </a:rPr>
              <a:t>      </a:t>
            </a:r>
            <a:r>
              <a:rPr lang="ko-KR" altLang="en-US" dirty="0" smtClean="0">
                <a:latin typeface="+mj-ea"/>
              </a:rPr>
              <a:t>상대방에게 구속영장을 제시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>
                <a:latin typeface="+mj-ea"/>
              </a:rPr>
              <a:t>        </a:t>
            </a:r>
            <a:r>
              <a:rPr lang="ko-KR" altLang="en-US" dirty="0" smtClean="0">
                <a:latin typeface="+mj-ea"/>
              </a:rPr>
              <a:t>① 범죄사실 등 고지 →② 구속의 이유 →③ 변호인선임권 및 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60000"/>
              </a:lnSpc>
              <a:buNone/>
            </a:pPr>
            <a:r>
              <a:rPr lang="ko-KR" altLang="en-US" dirty="0" smtClean="0">
                <a:latin typeface="+mj-ea"/>
              </a:rPr>
              <a:t>         변명할 기회를 준 후 →④ 구속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/>
              <a:t>    - </a:t>
            </a:r>
            <a:r>
              <a:rPr lang="ko-KR" altLang="en-US" dirty="0" smtClean="0">
                <a:latin typeface="+mj-ea"/>
              </a:rPr>
              <a:t> 구속의 통지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60000"/>
              </a:lnSpc>
              <a:buNone/>
            </a:pPr>
            <a:r>
              <a:rPr lang="ko-KR" altLang="en-US" dirty="0" smtClean="0">
                <a:latin typeface="+mj-ea"/>
              </a:rPr>
              <a:t>      형사소송법 </a:t>
            </a:r>
            <a:r>
              <a:rPr lang="en-US" altLang="ko-KR" dirty="0" smtClean="0">
                <a:latin typeface="+mj-ea"/>
              </a:rPr>
              <a:t>: </a:t>
            </a:r>
            <a:r>
              <a:rPr lang="ko-KR" altLang="en-US" dirty="0" err="1" smtClean="0">
                <a:latin typeface="+mj-ea"/>
              </a:rPr>
              <a:t>지체없이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60000"/>
              </a:lnSpc>
              <a:buNone/>
            </a:pPr>
            <a:r>
              <a:rPr lang="ko-KR" altLang="en-US" dirty="0" smtClean="0">
                <a:latin typeface="+mj-ea"/>
              </a:rPr>
              <a:t>      범죄수사규칙 </a:t>
            </a:r>
            <a:r>
              <a:rPr lang="en-US" altLang="ko-KR" dirty="0" smtClean="0">
                <a:latin typeface="+mj-ea"/>
              </a:rPr>
              <a:t>: 24</a:t>
            </a:r>
            <a:r>
              <a:rPr lang="ko-KR" altLang="en-US" dirty="0" err="1" smtClean="0">
                <a:latin typeface="+mj-ea"/>
              </a:rPr>
              <a:t>시간이내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+mj-ea"/>
              </a:rPr>
              <a:t>      </a:t>
            </a:r>
            <a:r>
              <a:rPr lang="ko-KR" altLang="en-US" dirty="0" smtClean="0">
                <a:latin typeface="+mj-e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-</a:t>
            </a:r>
            <a:r>
              <a:rPr lang="ko-KR" altLang="en-US" dirty="0" smtClean="0">
                <a:latin typeface="+mj-ea"/>
              </a:rPr>
              <a:t> 송치 및 구속기간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+mj-ea"/>
              </a:rPr>
              <a:t>   -</a:t>
            </a:r>
            <a:r>
              <a:rPr lang="ko-KR" altLang="en-US" dirty="0" smtClean="0">
                <a:latin typeface="+mj-ea"/>
              </a:rPr>
              <a:t> 체포 또는 구속한 날로부터 </a:t>
            </a:r>
            <a:r>
              <a:rPr lang="en-US" altLang="ko-KR" dirty="0" smtClean="0">
                <a:latin typeface="+mj-ea"/>
              </a:rPr>
              <a:t>10</a:t>
            </a:r>
            <a:r>
              <a:rPr lang="ko-KR" altLang="en-US" dirty="0" smtClean="0">
                <a:latin typeface="+mj-ea"/>
              </a:rPr>
              <a:t>일 이내에 수사를 종결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+mj-ea"/>
              </a:rPr>
              <a:t>   -</a:t>
            </a:r>
            <a:r>
              <a:rPr lang="ko-KR" altLang="en-US" dirty="0" smtClean="0">
                <a:latin typeface="+mj-ea"/>
              </a:rPr>
              <a:t>검사 </a:t>
            </a:r>
            <a:r>
              <a:rPr lang="en-US" altLang="ko-KR" dirty="0" smtClean="0">
                <a:latin typeface="+mj-ea"/>
              </a:rPr>
              <a:t>: </a:t>
            </a:r>
            <a:r>
              <a:rPr lang="ko-KR" altLang="en-US" dirty="0" smtClean="0">
                <a:latin typeface="+mj-ea"/>
              </a:rPr>
              <a:t>피의자의 인치를 받은 때에는 </a:t>
            </a:r>
            <a:r>
              <a:rPr lang="en-US" altLang="ko-KR" dirty="0" smtClean="0">
                <a:latin typeface="+mj-ea"/>
              </a:rPr>
              <a:t>10</a:t>
            </a:r>
            <a:r>
              <a:rPr lang="ko-KR" altLang="en-US" dirty="0" err="1" smtClean="0">
                <a:latin typeface="+mj-ea"/>
              </a:rPr>
              <a:t>일내에</a:t>
            </a:r>
            <a:r>
              <a:rPr lang="ko-KR" altLang="en-US" dirty="0" smtClean="0">
                <a:latin typeface="+mj-ea"/>
              </a:rPr>
              <a:t> 공소제기 </a:t>
            </a:r>
            <a:r>
              <a:rPr lang="en-US" altLang="ko-KR" dirty="0" smtClean="0">
                <a:latin typeface="+mj-ea"/>
              </a:rPr>
              <a:t>, 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+mj-ea"/>
              </a:rPr>
              <a:t>           </a:t>
            </a:r>
            <a:r>
              <a:rPr lang="ko-KR" altLang="en-US" dirty="0" smtClean="0">
                <a:latin typeface="+mj-ea"/>
              </a:rPr>
              <a:t>아니면  석방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+mj-ea"/>
              </a:rPr>
              <a:t>   -</a:t>
            </a:r>
            <a:r>
              <a:rPr lang="ko-KR" altLang="en-US" dirty="0" smtClean="0">
                <a:latin typeface="+mj-ea"/>
              </a:rPr>
              <a:t>구속기간 연장 </a:t>
            </a:r>
            <a:r>
              <a:rPr lang="en-US" altLang="ko-KR" dirty="0" smtClean="0">
                <a:latin typeface="+mj-ea"/>
              </a:rPr>
              <a:t>: 10</a:t>
            </a:r>
            <a:r>
              <a:rPr lang="ko-KR" altLang="en-US" dirty="0" smtClean="0">
                <a:latin typeface="+mj-ea"/>
              </a:rPr>
              <a:t>일 초과하지 않는 한도에서 </a:t>
            </a:r>
            <a:r>
              <a:rPr lang="en-US" altLang="ko-KR" dirty="0" smtClean="0">
                <a:latin typeface="+mj-ea"/>
              </a:rPr>
              <a:t>1</a:t>
            </a:r>
            <a:r>
              <a:rPr lang="ko-KR" altLang="en-US" dirty="0" smtClean="0">
                <a:latin typeface="+mj-ea"/>
              </a:rPr>
              <a:t>차 허용</a:t>
            </a:r>
            <a:r>
              <a:rPr lang="en-US" altLang="ko-KR" dirty="0" smtClean="0">
                <a:latin typeface="+mj-ea"/>
              </a:rPr>
              <a:t> </a:t>
            </a:r>
            <a:endParaRPr lang="ko-KR" altLang="en-US" dirty="0" smtClean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428596" y="785794"/>
          <a:ext cx="8258204" cy="5715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393"/>
                <a:gridCol w="6630811"/>
              </a:tblGrid>
              <a:tr h="472771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/>
                        <a:t>체포</a:t>
                      </a:r>
                      <a:endParaRPr lang="ko-KR" alt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200" dirty="0"/>
                    </a:p>
                  </a:txBody>
                  <a:tcPr/>
                </a:tc>
              </a:tr>
              <a:tr h="472771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/>
                        <a:t>체포영장에 의한 체포</a:t>
                      </a:r>
                      <a:endParaRPr lang="ko-KR" alt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2200" dirty="0"/>
                    </a:p>
                  </a:txBody>
                  <a:tcPr/>
                </a:tc>
              </a:tr>
              <a:tr h="1587158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en-US" altLang="ko-KR" sz="2200" dirty="0" smtClean="0"/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200" dirty="0" smtClean="0"/>
                        <a:t>요건</a:t>
                      </a:r>
                      <a:endParaRPr lang="ko-KR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/>
                      </a:pPr>
                      <a:r>
                        <a:rPr lang="ko-KR" altLang="en-US" sz="2200" dirty="0" smtClean="0"/>
                        <a:t>범죄혐의의 </a:t>
                      </a:r>
                      <a:r>
                        <a:rPr lang="ko-KR" altLang="en-US" sz="2200" dirty="0" err="1" smtClean="0"/>
                        <a:t>상당성</a:t>
                      </a:r>
                      <a:r>
                        <a:rPr lang="ko-KR" altLang="en-US" sz="2200" dirty="0" smtClean="0"/>
                        <a:t>  </a:t>
                      </a:r>
                      <a:endParaRPr lang="en-US" altLang="ko-KR" sz="2200" dirty="0" smtClean="0"/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2200" dirty="0" smtClean="0"/>
                        <a:t>2) </a:t>
                      </a:r>
                      <a:r>
                        <a:rPr lang="ko-KR" altLang="en-US" sz="2200" dirty="0" smtClean="0"/>
                        <a:t>체포사유 </a:t>
                      </a:r>
                      <a:r>
                        <a:rPr lang="en-US" altLang="ko-KR" sz="2200" dirty="0" smtClean="0"/>
                        <a:t>–</a:t>
                      </a:r>
                      <a:r>
                        <a:rPr lang="en-US" altLang="ko-KR" sz="2200" baseline="0" dirty="0" smtClean="0"/>
                        <a:t> (1) </a:t>
                      </a:r>
                      <a:r>
                        <a:rPr lang="ko-KR" altLang="en-US" sz="2200" baseline="0" dirty="0" smtClean="0"/>
                        <a:t>출석 불응 또는 출석 불응 우려</a:t>
                      </a:r>
                      <a:r>
                        <a:rPr lang="en-US" altLang="ko-KR" sz="2200" baseline="0" dirty="0" smtClean="0"/>
                        <a:t>,  </a:t>
                      </a: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2200" baseline="0" dirty="0" smtClean="0"/>
                        <a:t>                    (2) </a:t>
                      </a:r>
                      <a:r>
                        <a:rPr lang="ko-KR" altLang="en-US" sz="2200" baseline="0" dirty="0" err="1" smtClean="0"/>
                        <a:t>경미범죄</a:t>
                      </a:r>
                      <a:r>
                        <a:rPr lang="ko-KR" altLang="en-US" sz="2200" baseline="0" dirty="0" smtClean="0"/>
                        <a:t> </a:t>
                      </a:r>
                      <a:r>
                        <a:rPr lang="ko-KR" altLang="en-US" sz="2200" baseline="0" dirty="0" err="1" smtClean="0"/>
                        <a:t>특칙</a:t>
                      </a:r>
                      <a:r>
                        <a:rPr lang="ko-KR" altLang="en-US" sz="2200" baseline="0" dirty="0" smtClean="0"/>
                        <a:t>  일정한 주거가 없거나 또는 </a:t>
                      </a:r>
                      <a:endParaRPr lang="en-US" altLang="ko-KR" sz="2200" baseline="0" dirty="0" smtClean="0"/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2200" baseline="0" dirty="0" smtClean="0"/>
                        <a:t>                          </a:t>
                      </a:r>
                      <a:r>
                        <a:rPr lang="ko-KR" altLang="en-US" sz="2200" baseline="0" dirty="0" smtClean="0"/>
                        <a:t>출석 요구에 응하지 아니한 경우에 한함</a:t>
                      </a:r>
                      <a:endParaRPr lang="en-US" altLang="ko-KR" sz="2200" baseline="0" dirty="0" smtClean="0"/>
                    </a:p>
                  </a:txBody>
                  <a:tcPr/>
                </a:tc>
              </a:tr>
              <a:tr h="844233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200" dirty="0" smtClean="0"/>
                        <a:t>체포구속절차</a:t>
                      </a:r>
                      <a:endParaRPr lang="ko-KR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200" dirty="0" smtClean="0"/>
                        <a:t>1)</a:t>
                      </a:r>
                      <a:r>
                        <a:rPr lang="ko-KR" altLang="en-US" sz="2200" dirty="0" smtClean="0"/>
                        <a:t>체포영장의 제시    </a:t>
                      </a:r>
                      <a:r>
                        <a:rPr lang="en-US" altLang="ko-KR" sz="2200" dirty="0" smtClean="0"/>
                        <a:t>2) </a:t>
                      </a:r>
                      <a:r>
                        <a:rPr lang="ko-KR" altLang="en-US" sz="2200" dirty="0" smtClean="0"/>
                        <a:t>체포이유 등 고지</a:t>
                      </a:r>
                      <a:endParaRPr lang="en-US" altLang="ko-KR" sz="2200" dirty="0" smtClean="0"/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200" dirty="0" smtClean="0"/>
                        <a:t>3)</a:t>
                      </a:r>
                      <a:r>
                        <a:rPr lang="en-US" altLang="ko-KR" sz="2200" baseline="0" dirty="0" smtClean="0"/>
                        <a:t> </a:t>
                      </a:r>
                      <a:r>
                        <a:rPr lang="ko-KR" altLang="en-US" sz="2200" baseline="0" dirty="0" smtClean="0"/>
                        <a:t>긴급진행</a:t>
                      </a:r>
                      <a:endParaRPr lang="en-US" altLang="ko-KR" sz="2200" dirty="0" smtClean="0"/>
                    </a:p>
                  </a:txBody>
                  <a:tcPr/>
                </a:tc>
              </a:tr>
              <a:tr h="844233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200" dirty="0" smtClean="0"/>
                        <a:t>체포구속 후 </a:t>
                      </a:r>
                      <a:endParaRPr lang="en-US" altLang="ko-KR" sz="2200" dirty="0" smtClean="0"/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200" dirty="0" smtClean="0"/>
                        <a:t>절차</a:t>
                      </a:r>
                      <a:endParaRPr lang="en-US" altLang="ko-KR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/>
                      </a:pPr>
                      <a:r>
                        <a:rPr lang="ko-KR" altLang="en-US" sz="2200" dirty="0" smtClean="0"/>
                        <a:t>체포의 통지          </a:t>
                      </a:r>
                      <a:r>
                        <a:rPr lang="en-US" altLang="ko-KR" sz="2200" dirty="0" smtClean="0"/>
                        <a:t>2)</a:t>
                      </a:r>
                      <a:r>
                        <a:rPr lang="en-US" altLang="ko-KR" sz="2200" baseline="0" dirty="0" smtClean="0"/>
                        <a:t> 48</a:t>
                      </a:r>
                      <a:r>
                        <a:rPr lang="ko-KR" altLang="en-US" sz="2200" baseline="0" dirty="0" smtClean="0"/>
                        <a:t>시간 내 구속 영장 청구</a:t>
                      </a:r>
                      <a:endParaRPr lang="en-US" altLang="ko-KR" sz="2200" baseline="0" dirty="0" smtClean="0"/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2200" baseline="0" dirty="0" smtClean="0"/>
                        <a:t>3)  </a:t>
                      </a:r>
                      <a:r>
                        <a:rPr lang="ko-KR" altLang="en-US" sz="2200" baseline="0" dirty="0" smtClean="0"/>
                        <a:t>피의자 석방</a:t>
                      </a:r>
                      <a:r>
                        <a:rPr lang="en-US" altLang="ko-KR" sz="2200" baseline="0" dirty="0" smtClean="0"/>
                        <a:t>(</a:t>
                      </a:r>
                      <a:r>
                        <a:rPr lang="ko-KR" altLang="en-US" sz="2200" baseline="0" dirty="0" smtClean="0"/>
                        <a:t>검사지휘필요</a:t>
                      </a:r>
                      <a:r>
                        <a:rPr lang="en-US" altLang="ko-KR" sz="2200" baseline="0" dirty="0" smtClean="0"/>
                        <a:t>)</a:t>
                      </a:r>
                      <a:endParaRPr lang="ko-KR" altLang="en-US" sz="2200" dirty="0" smtClean="0"/>
                    </a:p>
                  </a:txBody>
                  <a:tcPr/>
                </a:tc>
              </a:tr>
              <a:tr h="47277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200" dirty="0" smtClean="0"/>
                        <a:t>기간</a:t>
                      </a:r>
                      <a:endParaRPr lang="ko-KR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200" dirty="0" smtClean="0"/>
                        <a:t>48</a:t>
                      </a:r>
                      <a:r>
                        <a:rPr lang="ko-KR" altLang="en-US" sz="2200" dirty="0" smtClean="0"/>
                        <a:t>시간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428596" y="1071546"/>
          <a:ext cx="8043890" cy="5063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062"/>
                <a:gridCol w="6304828"/>
              </a:tblGrid>
              <a:tr h="52969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체포</a:t>
                      </a:r>
                      <a:endParaRPr lang="ko-KR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52969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긴급체포</a:t>
                      </a:r>
                      <a:endParaRPr lang="ko-KR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344618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en-US" altLang="ko-KR" sz="2000" dirty="0" smtClean="0"/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요건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/>
                      </a:pPr>
                      <a:r>
                        <a:rPr lang="ko-KR" altLang="en-US" sz="2000" dirty="0" smtClean="0"/>
                        <a:t>혐의의 중대성 </a:t>
                      </a:r>
                      <a:r>
                        <a:rPr lang="en-US" altLang="ko-KR" sz="2000" dirty="0" smtClean="0"/>
                        <a:t>(</a:t>
                      </a:r>
                      <a:r>
                        <a:rPr lang="ko-KR" altLang="en-US" sz="2000" dirty="0" smtClean="0"/>
                        <a:t>장기</a:t>
                      </a:r>
                      <a:r>
                        <a:rPr lang="en-US" altLang="ko-KR" sz="2000" dirty="0" smtClean="0"/>
                        <a:t>3</a:t>
                      </a:r>
                      <a:r>
                        <a:rPr lang="ko-KR" altLang="en-US" sz="2000" dirty="0" smtClean="0"/>
                        <a:t>년 이상</a:t>
                      </a:r>
                      <a:r>
                        <a:rPr lang="en-US" altLang="ko-KR" sz="2000" dirty="0" smtClean="0"/>
                        <a:t>)</a:t>
                      </a:r>
                      <a:r>
                        <a:rPr lang="ko-KR" altLang="en-US" sz="2000" dirty="0" smtClean="0"/>
                        <a:t> </a:t>
                      </a:r>
                      <a:endParaRPr lang="en-US" altLang="ko-KR" sz="2000" dirty="0" smtClean="0"/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 startAt="2"/>
                      </a:pPr>
                      <a:r>
                        <a:rPr lang="ko-KR" altLang="en-US" sz="2000" baseline="0" dirty="0" smtClean="0"/>
                        <a:t>체포의 </a:t>
                      </a:r>
                      <a:r>
                        <a:rPr lang="ko-KR" altLang="en-US" sz="2000" baseline="0" dirty="0" err="1" smtClean="0"/>
                        <a:t>긴급성</a:t>
                      </a:r>
                      <a:r>
                        <a:rPr lang="ko-KR" altLang="en-US" sz="2000" baseline="0" dirty="0" smtClean="0"/>
                        <a:t>     </a:t>
                      </a:r>
                      <a:endParaRPr lang="en-US" altLang="ko-KR" sz="2000" baseline="0" dirty="0" smtClean="0"/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2000" baseline="0" dirty="0" smtClean="0"/>
                        <a:t>3) </a:t>
                      </a:r>
                      <a:r>
                        <a:rPr lang="ko-KR" altLang="en-US" sz="2000" baseline="0" dirty="0" smtClean="0"/>
                        <a:t>체포의 필요성</a:t>
                      </a:r>
                      <a:r>
                        <a:rPr lang="en-US" altLang="ko-KR" sz="2000" baseline="0" dirty="0" smtClean="0"/>
                        <a:t>(</a:t>
                      </a:r>
                      <a:r>
                        <a:rPr lang="ko-KR" altLang="en-US" sz="2000" baseline="0" dirty="0" smtClean="0"/>
                        <a:t>도망 및 증거인멸 우려</a:t>
                      </a:r>
                      <a:r>
                        <a:rPr lang="en-US" altLang="ko-KR" sz="2000" baseline="0" dirty="0" smtClean="0"/>
                        <a:t>)</a:t>
                      </a: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2000" baseline="0" dirty="0" smtClean="0"/>
                        <a:t>※ </a:t>
                      </a:r>
                      <a:r>
                        <a:rPr lang="ko-KR" altLang="en-US" sz="2000" baseline="0" dirty="0" err="1" smtClean="0"/>
                        <a:t>경미범죄</a:t>
                      </a:r>
                      <a:r>
                        <a:rPr lang="ko-KR" altLang="en-US" sz="2000" baseline="0" dirty="0" smtClean="0"/>
                        <a:t> </a:t>
                      </a:r>
                      <a:r>
                        <a:rPr lang="ko-KR" altLang="en-US" sz="2000" baseline="0" dirty="0" err="1" smtClean="0"/>
                        <a:t>특칙</a:t>
                      </a:r>
                      <a:r>
                        <a:rPr lang="ko-KR" altLang="en-US" sz="2000" baseline="0" dirty="0" smtClean="0"/>
                        <a:t> 없음</a:t>
                      </a:r>
                      <a:r>
                        <a:rPr lang="en-US" altLang="ko-KR" sz="2000" baseline="0" dirty="0" smtClean="0"/>
                        <a:t>              </a:t>
                      </a:r>
                      <a:endParaRPr lang="ko-KR" altLang="en-US" sz="2000" dirty="0" smtClean="0"/>
                    </a:p>
                  </a:txBody>
                  <a:tcPr/>
                </a:tc>
              </a:tr>
              <a:tr h="529698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체포구속절차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/>
                        <a:t>1)</a:t>
                      </a:r>
                      <a:r>
                        <a:rPr lang="ko-KR" altLang="en-US" sz="2000" baseline="0" dirty="0" smtClean="0"/>
                        <a:t> 체포이유 등 고자</a:t>
                      </a:r>
                      <a:r>
                        <a:rPr lang="ko-KR" altLang="en-US" sz="2000" dirty="0" smtClean="0"/>
                        <a:t>    </a:t>
                      </a:r>
                      <a:r>
                        <a:rPr lang="en-US" altLang="ko-KR" sz="2000" dirty="0" smtClean="0"/>
                        <a:t>2) </a:t>
                      </a:r>
                      <a:r>
                        <a:rPr lang="ko-KR" altLang="en-US" sz="2000" dirty="0" smtClean="0"/>
                        <a:t>긴급체포서 작성</a:t>
                      </a:r>
                      <a:endParaRPr lang="en-US" altLang="ko-KR" sz="2000" dirty="0" smtClean="0"/>
                    </a:p>
                  </a:txBody>
                  <a:tcPr/>
                </a:tc>
              </a:tr>
              <a:tr h="937158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err="1" smtClean="0"/>
                        <a:t>체포구속후절차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/>
                      </a:pPr>
                      <a:r>
                        <a:rPr lang="ko-KR" altLang="en-US" sz="2000" dirty="0" smtClean="0"/>
                        <a:t>체포의 통지                             </a:t>
                      </a:r>
                      <a:r>
                        <a:rPr lang="en-US" altLang="ko-KR" sz="2000" dirty="0" smtClean="0"/>
                        <a:t>2)</a:t>
                      </a:r>
                      <a:r>
                        <a:rPr lang="en-US" altLang="ko-KR" sz="2000" baseline="0" dirty="0" smtClean="0"/>
                        <a:t> 48</a:t>
                      </a:r>
                      <a:r>
                        <a:rPr lang="ko-KR" altLang="en-US" sz="2000" baseline="0" dirty="0" smtClean="0"/>
                        <a:t>시간 내 구속 영장 청구</a:t>
                      </a:r>
                      <a:endParaRPr lang="en-US" altLang="ko-KR" sz="2000" baseline="0" dirty="0" smtClean="0"/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2000" baseline="0" dirty="0" smtClean="0"/>
                        <a:t>3)  </a:t>
                      </a:r>
                      <a:r>
                        <a:rPr lang="ko-KR" altLang="en-US" sz="2000" baseline="0" dirty="0" smtClean="0"/>
                        <a:t>피의자 석방</a:t>
                      </a:r>
                      <a:r>
                        <a:rPr lang="en-US" altLang="ko-KR" sz="2000" baseline="0" dirty="0" smtClean="0"/>
                        <a:t>(</a:t>
                      </a:r>
                      <a:r>
                        <a:rPr lang="ko-KR" altLang="en-US" sz="2000" baseline="0" dirty="0" smtClean="0"/>
                        <a:t>검사지휘필요</a:t>
                      </a:r>
                      <a:r>
                        <a:rPr lang="en-US" altLang="ko-KR" sz="2000" baseline="0" dirty="0" smtClean="0"/>
                        <a:t>)        4) </a:t>
                      </a:r>
                      <a:r>
                        <a:rPr lang="ko-KR" altLang="en-US" sz="2000" baseline="0" dirty="0" smtClean="0"/>
                        <a:t>석방보고</a:t>
                      </a:r>
                      <a:endParaRPr lang="ko-KR" altLang="en-US" sz="2000" dirty="0" smtClean="0"/>
                    </a:p>
                  </a:txBody>
                  <a:tcPr/>
                </a:tc>
              </a:tr>
              <a:tr h="52969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기간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48</a:t>
                      </a:r>
                      <a:r>
                        <a:rPr lang="ko-KR" altLang="en-US" sz="2000" dirty="0" smtClean="0"/>
                        <a:t>시간</a:t>
                      </a:r>
                      <a:endParaRPr lang="ko-KR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457200" y="1142985"/>
          <a:ext cx="7901014" cy="5273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420"/>
                <a:gridCol w="6419594"/>
              </a:tblGrid>
              <a:tr h="433859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체포</a:t>
                      </a:r>
                      <a:endParaRPr lang="ko-KR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33859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현행범체포</a:t>
                      </a:r>
                      <a:endParaRPr lang="ko-KR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601941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요건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2000" baseline="0" dirty="0" smtClean="0"/>
                        <a:t>1) (</a:t>
                      </a:r>
                      <a:r>
                        <a:rPr lang="ko-KR" altLang="en-US" sz="2000" baseline="0" dirty="0" smtClean="0"/>
                        <a:t>준</a:t>
                      </a:r>
                      <a:r>
                        <a:rPr lang="en-US" altLang="ko-KR" sz="2000" baseline="0" dirty="0" smtClean="0"/>
                        <a:t>)</a:t>
                      </a:r>
                      <a:r>
                        <a:rPr lang="ko-KR" altLang="en-US" sz="2000" baseline="0" dirty="0" smtClean="0"/>
                        <a:t>현행범인</a:t>
                      </a:r>
                      <a:endParaRPr lang="en-US" altLang="ko-KR" sz="2000" dirty="0" smtClean="0"/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 startAt="2"/>
                      </a:pPr>
                      <a:r>
                        <a:rPr lang="ko-KR" altLang="en-US" sz="2000" baseline="0" dirty="0" smtClean="0"/>
                        <a:t>범인의 명백성     </a:t>
                      </a:r>
                      <a:endParaRPr lang="en-US" altLang="ko-KR" sz="2000" baseline="0" dirty="0" smtClean="0"/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 startAt="2"/>
                      </a:pPr>
                      <a:r>
                        <a:rPr lang="ko-KR" altLang="en-US" sz="2000" baseline="0" dirty="0" err="1" smtClean="0"/>
                        <a:t>경미범죄제한</a:t>
                      </a:r>
                      <a:r>
                        <a:rPr lang="ko-KR" altLang="en-US" sz="2000" baseline="0" dirty="0" smtClean="0"/>
                        <a:t> 주거가 분명하지 아니한 경우에 한함</a:t>
                      </a:r>
                      <a:r>
                        <a:rPr lang="en-US" altLang="ko-KR" sz="2000" baseline="0" dirty="0" smtClean="0"/>
                        <a:t>            </a:t>
                      </a:r>
                      <a:endParaRPr lang="ko-KR" altLang="en-US" sz="2000" dirty="0" smtClean="0"/>
                    </a:p>
                  </a:txBody>
                  <a:tcPr/>
                </a:tc>
              </a:tr>
              <a:tr h="1101334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체포구속절차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/>
                      </a:pPr>
                      <a:r>
                        <a:rPr lang="ko-KR" altLang="en-US" sz="2000" baseline="0" dirty="0" smtClean="0"/>
                        <a:t>체포이유 등 고자</a:t>
                      </a:r>
                      <a:r>
                        <a:rPr lang="ko-KR" altLang="en-US" sz="2000" dirty="0" smtClean="0"/>
                        <a:t>    </a:t>
                      </a:r>
                      <a:endParaRPr lang="en-US" altLang="ko-KR" sz="2000" dirty="0" smtClean="0"/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2000" dirty="0" smtClean="0"/>
                        <a:t>2)</a:t>
                      </a:r>
                      <a:r>
                        <a:rPr lang="en-US" altLang="ko-KR" sz="2000" baseline="0" dirty="0" smtClean="0"/>
                        <a:t>  </a:t>
                      </a:r>
                      <a:r>
                        <a:rPr lang="ko-KR" altLang="en-US" sz="2000" baseline="0" dirty="0" smtClean="0"/>
                        <a:t>현행범인 체포서 또는 인수서 작성</a:t>
                      </a:r>
                      <a:endParaRPr lang="en-US" altLang="ko-KR" sz="2000" dirty="0" smtClean="0"/>
                    </a:p>
                  </a:txBody>
                  <a:tcPr/>
                </a:tc>
              </a:tr>
              <a:tr h="1101334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err="1" smtClean="0"/>
                        <a:t>체포구속후</a:t>
                      </a:r>
                      <a:endParaRPr lang="en-US" altLang="ko-KR" sz="2000" dirty="0" smtClean="0"/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절차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/>
                      </a:pPr>
                      <a:r>
                        <a:rPr lang="ko-KR" altLang="en-US" sz="2000" dirty="0" smtClean="0"/>
                        <a:t>체포의 통지                          </a:t>
                      </a:r>
                      <a:r>
                        <a:rPr lang="en-US" altLang="ko-KR" sz="2000" dirty="0" smtClean="0"/>
                        <a:t>2)</a:t>
                      </a:r>
                      <a:r>
                        <a:rPr lang="en-US" altLang="ko-KR" sz="2000" baseline="0" dirty="0" smtClean="0"/>
                        <a:t> 48</a:t>
                      </a:r>
                      <a:r>
                        <a:rPr lang="ko-KR" altLang="en-US" sz="2000" baseline="0" dirty="0" smtClean="0"/>
                        <a:t>시간 내 구속 영장 청구</a:t>
                      </a:r>
                      <a:endParaRPr lang="en-US" altLang="ko-KR" sz="2000" baseline="0" dirty="0" smtClean="0"/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2000" baseline="0" dirty="0" smtClean="0"/>
                        <a:t>3)  </a:t>
                      </a:r>
                      <a:r>
                        <a:rPr lang="ko-KR" altLang="en-US" sz="2000" baseline="0" dirty="0" smtClean="0"/>
                        <a:t>피의자 석방</a:t>
                      </a:r>
                      <a:r>
                        <a:rPr lang="en-US" altLang="ko-KR" sz="2000" baseline="0" dirty="0" smtClean="0"/>
                        <a:t>(</a:t>
                      </a:r>
                      <a:r>
                        <a:rPr lang="ko-KR" altLang="en-US" sz="2000" baseline="0" dirty="0" smtClean="0"/>
                        <a:t>검사지휘 필요치 않음</a:t>
                      </a:r>
                      <a:r>
                        <a:rPr lang="en-US" altLang="ko-KR" sz="2000" baseline="0" dirty="0" smtClean="0"/>
                        <a:t>)   4) </a:t>
                      </a:r>
                      <a:r>
                        <a:rPr lang="ko-KR" altLang="en-US" sz="2000" baseline="0" dirty="0" smtClean="0"/>
                        <a:t>석방보고</a:t>
                      </a:r>
                      <a:endParaRPr lang="ko-KR" altLang="en-US" sz="2000" dirty="0" smtClean="0"/>
                    </a:p>
                  </a:txBody>
                  <a:tcPr/>
                </a:tc>
              </a:tr>
              <a:tr h="600728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기간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000" dirty="0" smtClean="0"/>
                        <a:t>48</a:t>
                      </a:r>
                      <a:r>
                        <a:rPr lang="ko-KR" altLang="en-US" sz="2000" dirty="0" smtClean="0"/>
                        <a:t>시간</a:t>
                      </a:r>
                      <a:endParaRPr lang="ko-KR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457200" y="1071546"/>
          <a:ext cx="7901014" cy="5557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341"/>
                <a:gridCol w="6041673"/>
              </a:tblGrid>
              <a:tr h="606311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구속</a:t>
                      </a:r>
                      <a:endParaRPr lang="ko-KR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2000" dirty="0"/>
                    </a:p>
                  </a:txBody>
                  <a:tcPr/>
                </a:tc>
              </a:tr>
              <a:tr h="161683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en-US" altLang="ko-KR" sz="2000" dirty="0" smtClean="0"/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요건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/>
                      </a:pPr>
                      <a:r>
                        <a:rPr lang="ko-KR" altLang="en-US" sz="2000" baseline="0" dirty="0" smtClean="0"/>
                        <a:t>범죄혐의의 </a:t>
                      </a:r>
                      <a:r>
                        <a:rPr lang="ko-KR" altLang="en-US" sz="2000" baseline="0" dirty="0" err="1" smtClean="0"/>
                        <a:t>상당성</a:t>
                      </a:r>
                      <a:r>
                        <a:rPr lang="ko-KR" altLang="en-US" sz="2000" baseline="0" dirty="0" smtClean="0"/>
                        <a:t>           </a:t>
                      </a:r>
                      <a:r>
                        <a:rPr lang="en-US" altLang="ko-KR" sz="2000" baseline="0" dirty="0" smtClean="0"/>
                        <a:t>2)  </a:t>
                      </a:r>
                      <a:r>
                        <a:rPr lang="ko-KR" altLang="en-US" sz="2000" baseline="0" dirty="0" smtClean="0"/>
                        <a:t>주거부정     </a:t>
                      </a:r>
                      <a:endParaRPr lang="en-US" altLang="ko-KR" sz="2000" baseline="0" dirty="0" smtClean="0"/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 startAt="3"/>
                      </a:pPr>
                      <a:r>
                        <a:rPr lang="ko-KR" altLang="en-US" sz="2000" baseline="0" dirty="0" smtClean="0"/>
                        <a:t>도망                              </a:t>
                      </a:r>
                      <a:r>
                        <a:rPr lang="en-US" altLang="ko-KR" sz="2000" baseline="0" dirty="0" smtClean="0"/>
                        <a:t>4)  </a:t>
                      </a:r>
                      <a:r>
                        <a:rPr lang="ko-KR" altLang="en-US" sz="2000" baseline="0" dirty="0" smtClean="0"/>
                        <a:t>도망 및 증거인멸 우려</a:t>
                      </a:r>
                      <a:r>
                        <a:rPr lang="en-US" altLang="ko-KR" sz="2000" baseline="0" dirty="0" smtClean="0"/>
                        <a:t> </a:t>
                      </a: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2000" baseline="0" dirty="0" smtClean="0"/>
                        <a:t>5)  </a:t>
                      </a:r>
                      <a:r>
                        <a:rPr lang="ko-KR" altLang="en-US" sz="2000" baseline="0" dirty="0" err="1" smtClean="0"/>
                        <a:t>경미범죄의</a:t>
                      </a:r>
                      <a:r>
                        <a:rPr lang="ko-KR" altLang="en-US" sz="2000" baseline="0" dirty="0" smtClean="0"/>
                        <a:t> 제한 주거가 없는 경우</a:t>
                      </a:r>
                      <a:r>
                        <a:rPr lang="en-US" altLang="ko-KR" sz="2000" baseline="0" dirty="0" smtClean="0"/>
                        <a:t>           </a:t>
                      </a:r>
                      <a:endParaRPr lang="ko-KR" altLang="en-US" sz="2000" dirty="0" smtClean="0"/>
                    </a:p>
                  </a:txBody>
                  <a:tcPr/>
                </a:tc>
              </a:tr>
              <a:tr h="1111571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체포구속절차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/>
                      </a:pPr>
                      <a:r>
                        <a:rPr lang="ko-KR" altLang="en-US" sz="2000" baseline="0" dirty="0" smtClean="0"/>
                        <a:t>구속영장의 제시</a:t>
                      </a:r>
                      <a:r>
                        <a:rPr lang="ko-KR" altLang="en-US" sz="2000" dirty="0" smtClean="0"/>
                        <a:t>    </a:t>
                      </a:r>
                      <a:endParaRPr lang="en-US" altLang="ko-KR" sz="2000" dirty="0" smtClean="0"/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2000" dirty="0" smtClean="0"/>
                        <a:t>2)</a:t>
                      </a:r>
                      <a:r>
                        <a:rPr lang="en-US" altLang="ko-KR" sz="2000" baseline="0" dirty="0" smtClean="0"/>
                        <a:t>  </a:t>
                      </a:r>
                      <a:r>
                        <a:rPr lang="ko-KR" altLang="en-US" sz="2000" baseline="0" dirty="0" smtClean="0"/>
                        <a:t>구속이유 등 고지                </a:t>
                      </a:r>
                      <a:r>
                        <a:rPr lang="en-US" altLang="ko-KR" sz="2000" baseline="0" dirty="0" smtClean="0"/>
                        <a:t>3)  </a:t>
                      </a:r>
                      <a:r>
                        <a:rPr lang="ko-KR" altLang="en-US" sz="2000" baseline="0" dirty="0" smtClean="0"/>
                        <a:t>긴급집행</a:t>
                      </a:r>
                      <a:endParaRPr lang="en-US" altLang="ko-KR" sz="2000" dirty="0" smtClean="0"/>
                    </a:p>
                  </a:txBody>
                  <a:tcPr/>
                </a:tc>
              </a:tr>
              <a:tr h="1111571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err="1" smtClean="0"/>
                        <a:t>체포구속후절차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/>
                      </a:pPr>
                      <a:r>
                        <a:rPr lang="ko-KR" altLang="en-US" sz="2000" dirty="0" smtClean="0"/>
                        <a:t>구속의 통지                      </a:t>
                      </a:r>
                      <a:r>
                        <a:rPr lang="en-US" altLang="ko-KR" sz="2000" dirty="0" smtClean="0"/>
                        <a:t>2)</a:t>
                      </a:r>
                      <a:r>
                        <a:rPr lang="en-US" altLang="ko-KR" sz="2000" baseline="0" dirty="0" smtClean="0"/>
                        <a:t>  </a:t>
                      </a:r>
                      <a:r>
                        <a:rPr lang="ko-KR" altLang="en-US" sz="2000" baseline="0" dirty="0" smtClean="0"/>
                        <a:t>피의자 석방</a:t>
                      </a:r>
                      <a:r>
                        <a:rPr lang="en-US" altLang="ko-KR" sz="2000" baseline="0" dirty="0" smtClean="0"/>
                        <a:t>(</a:t>
                      </a:r>
                      <a:r>
                        <a:rPr lang="ko-KR" altLang="en-US" sz="2000" baseline="0" dirty="0" smtClean="0"/>
                        <a:t>검사의 승인</a:t>
                      </a:r>
                      <a:r>
                        <a:rPr lang="en-US" altLang="ko-KR" sz="2000" baseline="0" dirty="0" smtClean="0"/>
                        <a:t>)</a:t>
                      </a:r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 startAt="3"/>
                      </a:pPr>
                      <a:r>
                        <a:rPr lang="ko-KR" altLang="en-US" sz="2000" baseline="0" dirty="0" smtClean="0"/>
                        <a:t>석방보고</a:t>
                      </a:r>
                      <a:endParaRPr lang="ko-KR" altLang="en-US" sz="2000" dirty="0" smtClean="0"/>
                    </a:p>
                  </a:txBody>
                  <a:tcPr/>
                </a:tc>
              </a:tr>
              <a:tr h="1111571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기간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/>
                      </a:pPr>
                      <a:r>
                        <a:rPr lang="ko-KR" altLang="en-US" sz="2000" baseline="0" dirty="0" smtClean="0"/>
                        <a:t>경찰 </a:t>
                      </a:r>
                      <a:r>
                        <a:rPr lang="en-US" altLang="ko-KR" sz="2000" baseline="0" dirty="0" smtClean="0"/>
                        <a:t>10</a:t>
                      </a:r>
                      <a:r>
                        <a:rPr lang="ko-KR" altLang="en-US" sz="2000" baseline="0" dirty="0" smtClean="0"/>
                        <a:t>일</a:t>
                      </a:r>
                      <a:endParaRPr lang="en-US" altLang="ko-KR" sz="2000" baseline="0" dirty="0" smtClean="0"/>
                    </a:p>
                    <a:p>
                      <a:pPr marL="342900" indent="-342900" latinLnBrk="1">
                        <a:lnSpc>
                          <a:spcPct val="150000"/>
                        </a:lnSpc>
                        <a:buAutoNum type="arabicParenR"/>
                      </a:pPr>
                      <a:r>
                        <a:rPr lang="ko-KR" altLang="en-US" sz="2000" baseline="0" dirty="0" smtClean="0"/>
                        <a:t>검찰 </a:t>
                      </a:r>
                      <a:r>
                        <a:rPr lang="en-US" altLang="ko-KR" sz="2000" baseline="0" dirty="0" smtClean="0"/>
                        <a:t>10</a:t>
                      </a:r>
                      <a:r>
                        <a:rPr lang="ko-KR" altLang="en-US" sz="2000" baseline="0" dirty="0" smtClean="0"/>
                        <a:t>일 </a:t>
                      </a:r>
                      <a:r>
                        <a:rPr lang="en-US" altLang="ko-KR" sz="2000" baseline="0" dirty="0" smtClean="0"/>
                        <a:t>(10</a:t>
                      </a:r>
                      <a:r>
                        <a:rPr lang="ko-KR" altLang="en-US" sz="2000" baseline="0" dirty="0" smtClean="0"/>
                        <a:t>일내 </a:t>
                      </a:r>
                      <a:r>
                        <a:rPr lang="en-US" altLang="ko-KR" sz="2000" baseline="0" dirty="0" smtClean="0"/>
                        <a:t>1</a:t>
                      </a:r>
                      <a:r>
                        <a:rPr lang="ko-KR" altLang="en-US" sz="2000" baseline="0" dirty="0" smtClean="0"/>
                        <a:t>차 연장가능</a:t>
                      </a:r>
                      <a:r>
                        <a:rPr lang="en-US" altLang="ko-KR" sz="2000" baseline="0" dirty="0" smtClean="0"/>
                        <a:t>)</a:t>
                      </a:r>
                      <a:r>
                        <a:rPr lang="ko-KR" altLang="en-US" sz="2000" baseline="0" dirty="0" smtClean="0"/>
                        <a:t> </a:t>
                      </a:r>
                      <a:endParaRPr lang="ko-KR" altLang="en-U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endParaRPr lang="ko-KR" altLang="en-US" dirty="0">
              <a:latin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58204" cy="4830902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None/>
            </a:pPr>
            <a:r>
              <a:rPr lang="en-US" altLang="ko-KR" dirty="0" smtClean="0"/>
              <a:t>  -   </a:t>
            </a:r>
            <a:r>
              <a:rPr lang="ko-KR" altLang="en-US" dirty="0" smtClean="0"/>
              <a:t>재구속의 제한</a:t>
            </a:r>
            <a:endParaRPr lang="en-US" altLang="ko-KR" dirty="0" smtClean="0"/>
          </a:p>
          <a:p>
            <a:pPr>
              <a:lnSpc>
                <a:spcPct val="160000"/>
              </a:lnSpc>
              <a:buNone/>
            </a:pPr>
            <a:r>
              <a:rPr lang="ko-KR" altLang="en-US" dirty="0" smtClean="0"/>
              <a:t>       석방된 피의자는 다른 중요한 증거를 발견한 경우가 아니면 동일한 </a:t>
            </a:r>
            <a:endParaRPr lang="en-US" altLang="ko-KR" dirty="0" smtClean="0"/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/>
              <a:t>       </a:t>
            </a:r>
            <a:r>
              <a:rPr lang="ko-KR" altLang="en-US" dirty="0" smtClean="0"/>
              <a:t>범죄사실로 재차 구속하지 못한다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 </a:t>
            </a:r>
            <a:r>
              <a:rPr lang="en-US" altLang="ko-KR" dirty="0" smtClean="0"/>
              <a:t> </a:t>
            </a:r>
            <a:endParaRPr lang="ko-KR" altLang="en-US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endParaRPr lang="ko-KR" altLang="en-US" dirty="0" smtClean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r>
              <a:rPr lang="ko-KR" altLang="en-US" dirty="0" smtClean="0"/>
              <a:t>수사기관의 압수 수색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428596" y="1785926"/>
          <a:ext cx="8186738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280"/>
                <a:gridCol w="6929458"/>
              </a:tblGrid>
              <a:tr h="37084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압수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물건의 점유를  취득하는 강제처분을 말하며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압류와 영치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제출명령의 세가지 내용으로 한다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수색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물건이나 사람을 발견하기 위해 사람의 신체나 물건 또는 일정한 장소에 대해서 행해지는 강제처분을 말한다</a:t>
                      </a:r>
                      <a:endParaRPr lang="ko-KR" alt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428596" y="4429132"/>
          <a:ext cx="814393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4786346"/>
                <a:gridCol w="2071702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압류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/>
                        <a:t>점유취득과정 자체에 강제력이 가하여지는 경우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영장에 의한 압수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영치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err="1" smtClean="0"/>
                        <a:t>유류물과</a:t>
                      </a:r>
                      <a:r>
                        <a:rPr lang="ko-KR" altLang="en-US" sz="2000" dirty="0" smtClean="0"/>
                        <a:t> 임의제출물을 점유하는 경우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임의제출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제출명령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/>
                        <a:t>일정한 물건의 제출을 명하는 처분</a:t>
                      </a:r>
                      <a:r>
                        <a:rPr lang="en-US" altLang="ko-KR" sz="2000" dirty="0" smtClean="0"/>
                        <a:t>(</a:t>
                      </a:r>
                      <a:r>
                        <a:rPr lang="ko-KR" altLang="en-US" sz="2000" dirty="0" smtClean="0"/>
                        <a:t>법원</a:t>
                      </a:r>
                      <a:r>
                        <a:rPr lang="en-US" altLang="ko-KR" sz="2000" dirty="0" smtClean="0"/>
                        <a:t>)</a:t>
                      </a:r>
                      <a:endParaRPr lang="ko-KR" altLang="en-US" sz="20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-214346" y="3857628"/>
            <a:ext cx="242889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schemeClr val="tx1"/>
                </a:solidFill>
              </a:rPr>
              <a:t>2. </a:t>
            </a:r>
            <a:r>
              <a:rPr lang="ko-KR" altLang="en-US" sz="2000" dirty="0" smtClean="0">
                <a:solidFill>
                  <a:schemeClr val="tx1"/>
                </a:solidFill>
              </a:rPr>
              <a:t>압수의 종류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0" y="1214422"/>
            <a:ext cx="242889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solidFill>
                  <a:schemeClr val="tx1"/>
                </a:solidFill>
              </a:rPr>
              <a:t>1. </a:t>
            </a:r>
            <a:r>
              <a:rPr lang="ko-KR" altLang="en-US" sz="2000" dirty="0" smtClean="0">
                <a:solidFill>
                  <a:schemeClr val="tx1"/>
                </a:solidFill>
              </a:rPr>
              <a:t>압수 수색의 의의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3. </a:t>
            </a:r>
            <a:r>
              <a:rPr lang="ko-KR" altLang="en-US" dirty="0" smtClean="0"/>
              <a:t>압수 수색의 요건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4. </a:t>
            </a:r>
            <a:r>
              <a:rPr lang="ko-KR" altLang="en-US" dirty="0" smtClean="0"/>
              <a:t>압수 수색의 절차</a:t>
            </a:r>
            <a:endParaRPr lang="ko-KR" altLang="en-US" dirty="0"/>
          </a:p>
        </p:txBody>
      </p:sp>
      <p:graphicFrame>
        <p:nvGraphicFramePr>
          <p:cNvPr id="5" name="다이어그램 4"/>
          <p:cNvGraphicFramePr/>
          <p:nvPr/>
        </p:nvGraphicFramePr>
        <p:xfrm>
          <a:off x="785786" y="1643050"/>
          <a:ext cx="6096000" cy="1889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다이어그램 5"/>
          <p:cNvGraphicFramePr/>
          <p:nvPr/>
        </p:nvGraphicFramePr>
        <p:xfrm>
          <a:off x="357158" y="4000504"/>
          <a:ext cx="8286808" cy="1817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endParaRPr lang="ko-KR" altLang="en-US" dirty="0">
              <a:latin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5.  </a:t>
            </a:r>
            <a:r>
              <a:rPr lang="ko-KR" altLang="en-US" dirty="0" smtClean="0"/>
              <a:t>압수</a:t>
            </a:r>
            <a:r>
              <a:rPr lang="en-US" altLang="ko-KR" dirty="0" smtClean="0"/>
              <a:t>·</a:t>
            </a:r>
            <a:r>
              <a:rPr lang="en-US" altLang="ko-KR" dirty="0" smtClean="0">
                <a:latin typeface="+mj-ea"/>
              </a:rPr>
              <a:t> </a:t>
            </a:r>
            <a:r>
              <a:rPr lang="ko-KR" altLang="en-US" dirty="0" smtClean="0">
                <a:latin typeface="+mj-ea"/>
              </a:rPr>
              <a:t>수색의 제한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+mj-ea"/>
              </a:rPr>
              <a:t>    </a:t>
            </a:r>
            <a:r>
              <a:rPr lang="en-US" altLang="ko-KR" dirty="0" smtClean="0"/>
              <a:t>·  </a:t>
            </a:r>
            <a:r>
              <a:rPr lang="ko-KR" altLang="en-US" dirty="0" smtClean="0"/>
              <a:t>우체물의 압수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+mj-ea"/>
              </a:rPr>
              <a:t>    </a:t>
            </a:r>
            <a:r>
              <a:rPr lang="en-US" altLang="ko-KR" dirty="0" smtClean="0"/>
              <a:t>·  </a:t>
            </a:r>
            <a:r>
              <a:rPr lang="ko-KR" altLang="en-US" dirty="0" smtClean="0"/>
              <a:t>군사상 비밀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·  </a:t>
            </a:r>
            <a:r>
              <a:rPr lang="ko-KR" altLang="en-US" dirty="0" smtClean="0"/>
              <a:t>공무상 비밀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·  </a:t>
            </a:r>
            <a:r>
              <a:rPr lang="ko-KR" altLang="en-US" dirty="0" smtClean="0"/>
              <a:t>업무상 비밀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·  </a:t>
            </a:r>
            <a:r>
              <a:rPr lang="ko-KR" altLang="en-US" dirty="0" smtClean="0"/>
              <a:t>야간집행제한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·  </a:t>
            </a:r>
            <a:r>
              <a:rPr lang="ko-KR" altLang="en-US" dirty="0" smtClean="0"/>
              <a:t>공용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군용항공기 등에서의 책임자의 참여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·  </a:t>
            </a:r>
            <a:r>
              <a:rPr lang="ko-KR" altLang="en-US" dirty="0" err="1" smtClean="0"/>
              <a:t>주택주</a:t>
            </a:r>
            <a:r>
              <a:rPr lang="ko-KR" altLang="en-US" dirty="0" smtClean="0"/>
              <a:t> 둥의 참여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·  </a:t>
            </a:r>
            <a:r>
              <a:rPr lang="ko-KR" altLang="en-US" dirty="0" smtClean="0"/>
              <a:t>여자의 신체수색</a:t>
            </a:r>
            <a:endParaRPr lang="ko-KR" altLang="en-US" dirty="0" smtClean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체포의 요건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sz="quarter" idx="1"/>
          </p:nvPr>
        </p:nvGraphicFramePr>
        <p:xfrm>
          <a:off x="457200" y="1857364"/>
          <a:ext cx="8115328" cy="4616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endParaRPr lang="ko-KR" altLang="en-US" dirty="0">
              <a:latin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6. </a:t>
            </a:r>
            <a:r>
              <a:rPr lang="ko-KR" altLang="en-US" dirty="0" smtClean="0"/>
              <a:t>영장에 의하지 아니한 압수</a:t>
            </a:r>
            <a:r>
              <a:rPr lang="en-US" altLang="ko-KR" dirty="0" smtClean="0"/>
              <a:t>· </a:t>
            </a:r>
            <a:r>
              <a:rPr lang="ko-KR" altLang="en-US" dirty="0" smtClean="0"/>
              <a:t>수색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+mj-ea"/>
              </a:rPr>
              <a:t>       </a:t>
            </a:r>
            <a:r>
              <a:rPr lang="en-US" altLang="ko-KR" dirty="0" smtClean="0"/>
              <a:t>·  </a:t>
            </a:r>
            <a:r>
              <a:rPr lang="ko-KR" altLang="en-US" dirty="0" smtClean="0"/>
              <a:t>체포</a:t>
            </a:r>
            <a:r>
              <a:rPr lang="en-US" altLang="ko-KR" dirty="0" smtClean="0"/>
              <a:t>· </a:t>
            </a:r>
            <a:r>
              <a:rPr lang="ko-KR" altLang="en-US" dirty="0" smtClean="0"/>
              <a:t>구속목적의 피의자 수색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+mj-ea"/>
              </a:rPr>
              <a:t>       </a:t>
            </a:r>
            <a:r>
              <a:rPr lang="en-US" altLang="ko-KR" dirty="0" smtClean="0"/>
              <a:t>·  </a:t>
            </a:r>
            <a:r>
              <a:rPr lang="ko-KR" altLang="en-US" dirty="0" smtClean="0"/>
              <a:t>체포</a:t>
            </a:r>
            <a:r>
              <a:rPr lang="en-US" altLang="ko-KR" dirty="0" smtClean="0"/>
              <a:t>· </a:t>
            </a:r>
            <a:r>
              <a:rPr lang="ko-KR" altLang="en-US" dirty="0" smtClean="0"/>
              <a:t>구속현장에서의 압수</a:t>
            </a:r>
            <a:r>
              <a:rPr lang="en-US" altLang="ko-KR" dirty="0" smtClean="0"/>
              <a:t>· </a:t>
            </a:r>
            <a:r>
              <a:rPr lang="ko-KR" altLang="en-US" dirty="0" smtClean="0"/>
              <a:t>수색</a:t>
            </a:r>
            <a:r>
              <a:rPr lang="en-US" altLang="ko-KR" dirty="0" smtClean="0"/>
              <a:t>·</a:t>
            </a:r>
            <a:r>
              <a:rPr lang="ko-KR" altLang="en-US" dirty="0" smtClean="0"/>
              <a:t>검증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+mj-ea"/>
              </a:rPr>
              <a:t>       </a:t>
            </a:r>
            <a:r>
              <a:rPr lang="en-US" altLang="ko-KR" dirty="0" smtClean="0"/>
              <a:t>·  </a:t>
            </a:r>
            <a:r>
              <a:rPr lang="ko-KR" altLang="en-US" dirty="0" smtClean="0"/>
              <a:t>긴급체포 된 자에 대한 압수</a:t>
            </a:r>
            <a:r>
              <a:rPr lang="en-US" altLang="ko-KR" dirty="0" smtClean="0"/>
              <a:t>· </a:t>
            </a:r>
            <a:r>
              <a:rPr lang="ko-KR" altLang="en-US" dirty="0" smtClean="0"/>
              <a:t>수색</a:t>
            </a:r>
            <a:r>
              <a:rPr lang="en-US" altLang="ko-KR" dirty="0" smtClean="0"/>
              <a:t>·</a:t>
            </a:r>
            <a:r>
              <a:rPr lang="ko-KR" altLang="en-US" dirty="0" smtClean="0"/>
              <a:t>검증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+mj-ea"/>
              </a:rPr>
              <a:t>       </a:t>
            </a:r>
            <a:r>
              <a:rPr lang="en-US" altLang="ko-KR" dirty="0" smtClean="0"/>
              <a:t>·  </a:t>
            </a:r>
            <a:r>
              <a:rPr lang="ko-KR" altLang="en-US" dirty="0" smtClean="0"/>
              <a:t>범행 장소에서의 압수</a:t>
            </a:r>
            <a:r>
              <a:rPr lang="en-US" altLang="ko-KR" dirty="0" smtClean="0"/>
              <a:t>· </a:t>
            </a:r>
            <a:r>
              <a:rPr lang="ko-KR" altLang="en-US" dirty="0" smtClean="0"/>
              <a:t>수색</a:t>
            </a:r>
            <a:r>
              <a:rPr lang="en-US" altLang="ko-KR" dirty="0" smtClean="0"/>
              <a:t>· </a:t>
            </a:r>
            <a:r>
              <a:rPr lang="ko-KR" altLang="en-US" dirty="0" smtClean="0"/>
              <a:t>검증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    ·  </a:t>
            </a:r>
            <a:r>
              <a:rPr lang="ko-KR" altLang="en-US" dirty="0" smtClean="0"/>
              <a:t>피고인 구속현장에서의 압수</a:t>
            </a:r>
            <a:r>
              <a:rPr lang="en-US" altLang="ko-KR" dirty="0" smtClean="0"/>
              <a:t>·</a:t>
            </a:r>
            <a:r>
              <a:rPr lang="ko-KR" altLang="en-US" dirty="0" smtClean="0"/>
              <a:t>수색</a:t>
            </a:r>
            <a:r>
              <a:rPr lang="en-US" altLang="ko-KR" dirty="0" smtClean="0"/>
              <a:t>·</a:t>
            </a:r>
            <a:r>
              <a:rPr lang="ko-KR" altLang="en-US" dirty="0" smtClean="0"/>
              <a:t>검증</a:t>
            </a:r>
            <a:endParaRPr lang="ko-KR" altLang="en-US" dirty="0" smtClean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endParaRPr lang="ko-KR" altLang="en-US" dirty="0">
              <a:latin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  <a:buNone/>
            </a:pPr>
            <a:r>
              <a:rPr lang="en-US" altLang="ko-KR" dirty="0" smtClean="0"/>
              <a:t> 7.  </a:t>
            </a:r>
            <a:r>
              <a:rPr lang="ko-KR" altLang="en-US" dirty="0" smtClean="0"/>
              <a:t>압수물의 처리</a:t>
            </a:r>
            <a:endParaRPr lang="en-US" altLang="ko-KR" dirty="0" smtClean="0"/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>
                <a:latin typeface="+mj-ea"/>
              </a:rPr>
              <a:t>        </a:t>
            </a:r>
            <a:r>
              <a:rPr lang="en-US" altLang="ko-KR" dirty="0" smtClean="0"/>
              <a:t>·  </a:t>
            </a:r>
            <a:r>
              <a:rPr lang="ko-KR" altLang="en-US" dirty="0" smtClean="0"/>
              <a:t>자청보관의 원칙</a:t>
            </a:r>
            <a:endParaRPr lang="en-US" altLang="ko-KR" dirty="0" smtClean="0"/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>
                <a:latin typeface="+mj-ea"/>
              </a:rPr>
              <a:t>        </a:t>
            </a:r>
            <a:r>
              <a:rPr lang="en-US" altLang="ko-KR" dirty="0" smtClean="0"/>
              <a:t>·  </a:t>
            </a:r>
            <a:r>
              <a:rPr lang="ko-KR" altLang="en-US" dirty="0" smtClean="0"/>
              <a:t>위탁보관과 폐기처분</a:t>
            </a:r>
            <a:endParaRPr lang="en-US" altLang="ko-KR" dirty="0" smtClean="0"/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>
                <a:latin typeface="+mj-ea"/>
              </a:rPr>
              <a:t>        </a:t>
            </a:r>
            <a:r>
              <a:rPr lang="en-US" altLang="ko-KR" dirty="0" smtClean="0"/>
              <a:t>·  </a:t>
            </a:r>
            <a:r>
              <a:rPr lang="ko-KR" altLang="en-US" dirty="0" smtClean="0"/>
              <a:t>대가보관</a:t>
            </a:r>
            <a:endParaRPr lang="en-US" altLang="ko-KR" dirty="0" smtClean="0"/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>
                <a:latin typeface="+mj-ea"/>
              </a:rPr>
              <a:t>        </a:t>
            </a:r>
            <a:r>
              <a:rPr lang="en-US" altLang="ko-KR" dirty="0" smtClean="0"/>
              <a:t>·  </a:t>
            </a:r>
            <a:r>
              <a:rPr lang="ko-KR" altLang="en-US" dirty="0" smtClean="0"/>
              <a:t>환부와 가환부</a:t>
            </a:r>
            <a:endParaRPr lang="en-US" altLang="ko-KR" dirty="0" smtClean="0"/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>
                <a:latin typeface="+mj-ea"/>
              </a:rPr>
              <a:t>  -  </a:t>
            </a:r>
            <a:r>
              <a:rPr lang="ko-KR" altLang="en-US" dirty="0" smtClean="0">
                <a:latin typeface="+mj-ea"/>
              </a:rPr>
              <a:t>환부 </a:t>
            </a:r>
            <a:r>
              <a:rPr lang="en-US" altLang="ko-KR" dirty="0" smtClean="0">
                <a:latin typeface="+mj-ea"/>
              </a:rPr>
              <a:t>: </a:t>
            </a:r>
            <a:r>
              <a:rPr lang="ko-KR" altLang="en-US" dirty="0" smtClean="0">
                <a:latin typeface="+mj-ea"/>
              </a:rPr>
              <a:t>압수의 </a:t>
            </a:r>
            <a:r>
              <a:rPr lang="ko-KR" altLang="en-US" dirty="0" err="1" smtClean="0">
                <a:latin typeface="+mj-ea"/>
              </a:rPr>
              <a:t>필교가</a:t>
            </a:r>
            <a:r>
              <a:rPr lang="ko-KR" altLang="en-US" dirty="0" smtClean="0">
                <a:latin typeface="+mj-ea"/>
              </a:rPr>
              <a:t> 없게 된 경우 압수의 효력을 종국적으로 소멸시키고 </a:t>
            </a:r>
            <a:r>
              <a:rPr lang="ko-KR" altLang="en-US" dirty="0" err="1" smtClean="0">
                <a:latin typeface="+mj-ea"/>
              </a:rPr>
              <a:t>압수물을</a:t>
            </a:r>
            <a:r>
              <a:rPr lang="ko-KR" altLang="en-US" dirty="0" smtClean="0">
                <a:latin typeface="+mj-ea"/>
              </a:rPr>
              <a:t> </a:t>
            </a:r>
            <a:r>
              <a:rPr lang="ko-KR" altLang="en-US" dirty="0" err="1" smtClean="0">
                <a:latin typeface="+mj-ea"/>
              </a:rPr>
              <a:t>피압수자에게</a:t>
            </a:r>
            <a:r>
              <a:rPr lang="ko-KR" altLang="en-US" dirty="0" smtClean="0">
                <a:latin typeface="+mj-ea"/>
              </a:rPr>
              <a:t> 반환하는 법원 또는 수사기관의 처분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60000"/>
              </a:lnSpc>
              <a:buNone/>
            </a:pPr>
            <a:r>
              <a:rPr lang="en-US" altLang="ko-KR" dirty="0" smtClean="0">
                <a:latin typeface="+mj-ea"/>
              </a:rPr>
              <a:t>  - </a:t>
            </a:r>
            <a:r>
              <a:rPr lang="ko-KR" altLang="en-US" dirty="0" smtClean="0">
                <a:latin typeface="+mj-ea"/>
              </a:rPr>
              <a:t>가환부</a:t>
            </a:r>
            <a:r>
              <a:rPr lang="en-US" altLang="ko-KR" dirty="0" smtClean="0">
                <a:latin typeface="+mj-ea"/>
              </a:rPr>
              <a:t> : </a:t>
            </a:r>
            <a:r>
              <a:rPr lang="ko-KR" altLang="en-US" dirty="0" smtClean="0">
                <a:latin typeface="+mj-ea"/>
              </a:rPr>
              <a:t>압수의 효력을 그대로 존속시키면서 </a:t>
            </a:r>
            <a:r>
              <a:rPr lang="ko-KR" altLang="en-US" dirty="0" err="1" smtClean="0">
                <a:latin typeface="+mj-ea"/>
              </a:rPr>
              <a:t>압수물을</a:t>
            </a:r>
            <a:r>
              <a:rPr lang="ko-KR" altLang="en-US" dirty="0" smtClean="0">
                <a:latin typeface="+mj-ea"/>
              </a:rPr>
              <a:t> </a:t>
            </a:r>
            <a:r>
              <a:rPr lang="ko-KR" altLang="en-US" dirty="0" err="1" smtClean="0">
                <a:latin typeface="+mj-ea"/>
              </a:rPr>
              <a:t>피압수자나</a:t>
            </a:r>
            <a:r>
              <a:rPr lang="ko-KR" altLang="en-US" dirty="0" smtClean="0">
                <a:latin typeface="+mj-ea"/>
              </a:rPr>
              <a:t> 피해자에게 잠정적으로 반환하는 것을 말한다</a:t>
            </a:r>
            <a:r>
              <a:rPr lang="en-US" altLang="ko-KR" dirty="0" smtClean="0">
                <a:latin typeface="+mj-ea"/>
              </a:rPr>
              <a:t>.</a:t>
            </a:r>
            <a:endParaRPr lang="ko-KR" altLang="en-US" dirty="0" smtClean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en-US" altLang="ko-KR" dirty="0" smtClean="0">
                <a:latin typeface="+mj-ea"/>
              </a:rPr>
              <a:t> </a:t>
            </a:r>
            <a:endParaRPr lang="ko-KR" altLang="en-US" dirty="0">
              <a:latin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+mj-ea"/>
              </a:rPr>
              <a:t>6. </a:t>
            </a:r>
            <a:r>
              <a:rPr lang="ko-KR" altLang="en-US" dirty="0" smtClean="0">
                <a:latin typeface="+mj-ea"/>
              </a:rPr>
              <a:t>수사상의 검증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검증이란 사람</a:t>
            </a:r>
            <a:r>
              <a:rPr lang="en-US" altLang="ko-KR" dirty="0" smtClean="0">
                <a:latin typeface="+mj-ea"/>
              </a:rPr>
              <a:t>, </a:t>
            </a:r>
            <a:r>
              <a:rPr lang="ko-KR" altLang="en-US" dirty="0" smtClean="0">
                <a:latin typeface="+mj-ea"/>
              </a:rPr>
              <a:t>물건의 성질</a:t>
            </a:r>
            <a:r>
              <a:rPr lang="en-US" altLang="ko-KR" dirty="0" smtClean="0">
                <a:latin typeface="+mj-ea"/>
              </a:rPr>
              <a:t>, </a:t>
            </a:r>
            <a:r>
              <a:rPr lang="ko-KR" altLang="en-US" dirty="0" smtClean="0">
                <a:latin typeface="+mj-ea"/>
              </a:rPr>
              <a:t>형상을 오관의 작용에 의하여 인식하는 강제처분을 말한다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1) </a:t>
            </a:r>
            <a:r>
              <a:rPr lang="ko-KR" altLang="en-US" dirty="0" smtClean="0"/>
              <a:t>신체검사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</a:t>
            </a:r>
            <a:r>
              <a:rPr lang="en-US" altLang="ko-KR" dirty="0" smtClean="0">
                <a:latin typeface="+mj-ea"/>
              </a:rPr>
              <a:t>- </a:t>
            </a:r>
            <a:r>
              <a:rPr lang="ko-KR" altLang="en-US" dirty="0" smtClean="0">
                <a:latin typeface="+mj-ea"/>
              </a:rPr>
              <a:t>절차 </a:t>
            </a:r>
            <a:r>
              <a:rPr lang="en-US" altLang="ko-KR" dirty="0" smtClean="0">
                <a:latin typeface="+mj-ea"/>
              </a:rPr>
              <a:t>: </a:t>
            </a:r>
            <a:r>
              <a:rPr lang="ko-KR" altLang="en-US" dirty="0" smtClean="0">
                <a:latin typeface="+mj-ea"/>
              </a:rPr>
              <a:t>검사에 관하여는 검사를 당하는 자의 성별</a:t>
            </a:r>
            <a:r>
              <a:rPr lang="en-US" altLang="ko-KR" dirty="0" smtClean="0">
                <a:latin typeface="+mj-ea"/>
              </a:rPr>
              <a:t>, </a:t>
            </a:r>
            <a:r>
              <a:rPr lang="ko-KR" altLang="en-US" dirty="0" smtClean="0">
                <a:latin typeface="+mj-ea"/>
              </a:rPr>
              <a:t>연령</a:t>
            </a:r>
            <a:r>
              <a:rPr lang="en-US" altLang="ko-KR" dirty="0" smtClean="0">
                <a:latin typeface="+mj-ea"/>
              </a:rPr>
              <a:t>, 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+mj-ea"/>
              </a:rPr>
              <a:t>            </a:t>
            </a:r>
            <a:r>
              <a:rPr lang="ko-KR" altLang="en-US" dirty="0" smtClean="0">
                <a:latin typeface="+mj-ea"/>
              </a:rPr>
              <a:t>건강상태 기타 사정을 고려하여 그 사람의 건강과 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+mj-ea"/>
              </a:rPr>
              <a:t>            </a:t>
            </a:r>
            <a:r>
              <a:rPr lang="ko-KR" altLang="en-US" dirty="0" smtClean="0">
                <a:latin typeface="+mj-ea"/>
              </a:rPr>
              <a:t>명예를 해하지 아니하도록 주의하여야 한다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+mj-ea"/>
              </a:rPr>
              <a:t>            </a:t>
            </a:r>
            <a:r>
              <a:rPr lang="ko-KR" altLang="en-US" dirty="0" smtClean="0">
                <a:latin typeface="+mj-ea"/>
              </a:rPr>
              <a:t>여자의 신체를 검사하는 경우에는 의사나 성년여자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en-US" altLang="ko-KR" dirty="0" smtClean="0">
                <a:latin typeface="+mj-ea"/>
              </a:rPr>
              <a:t> </a:t>
            </a:r>
            <a:endParaRPr lang="ko-KR" altLang="en-US" dirty="0">
              <a:latin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2) </a:t>
            </a:r>
            <a:r>
              <a:rPr lang="ko-KR" altLang="en-US" dirty="0" smtClean="0"/>
              <a:t>체내 신체검사  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+mj-ea"/>
              </a:rPr>
              <a:t>      </a:t>
            </a:r>
            <a:r>
              <a:rPr lang="en-US" altLang="ko-KR" dirty="0" smtClean="0"/>
              <a:t>-  </a:t>
            </a:r>
            <a:r>
              <a:rPr lang="ko-KR" altLang="en-US" dirty="0" smtClean="0"/>
              <a:t>체내강제수색</a:t>
            </a:r>
            <a:r>
              <a:rPr lang="en-US" altLang="ko-KR" dirty="0" smtClean="0"/>
              <a:t>(</a:t>
            </a:r>
            <a:r>
              <a:rPr lang="ko-KR" altLang="en-US" dirty="0" smtClean="0"/>
              <a:t>구강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항문 내 수색</a:t>
            </a:r>
            <a:r>
              <a:rPr lang="en-US" altLang="ko-KR" dirty="0" smtClean="0"/>
              <a:t>)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   - </a:t>
            </a:r>
            <a:r>
              <a:rPr lang="ko-KR" altLang="en-US" dirty="0" err="1" smtClean="0"/>
              <a:t>강제채뇨</a:t>
            </a:r>
            <a:r>
              <a:rPr lang="en-US" altLang="ko-KR" dirty="0" smtClean="0"/>
              <a:t>· </a:t>
            </a:r>
            <a:r>
              <a:rPr lang="ko-KR" altLang="en-US" dirty="0" smtClean="0"/>
              <a:t>강제채혈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   - </a:t>
            </a:r>
            <a:r>
              <a:rPr lang="ko-KR" altLang="en-US" dirty="0" smtClean="0"/>
              <a:t>연하물의 강제배출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endParaRPr lang="ko-KR" altLang="en-US" dirty="0" smtClean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en-US" altLang="ko-KR" dirty="0" smtClean="0">
                <a:latin typeface="+mj-ea"/>
              </a:rPr>
              <a:t> </a:t>
            </a:r>
            <a:endParaRPr lang="ko-KR" altLang="en-US" dirty="0">
              <a:latin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+mj-ea"/>
              </a:rPr>
              <a:t>7. </a:t>
            </a:r>
            <a:r>
              <a:rPr lang="ko-KR" altLang="en-US" dirty="0" smtClean="0">
                <a:latin typeface="+mj-ea"/>
              </a:rPr>
              <a:t>통신제한조치와 통신사실확인 자료 제공요청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</a:t>
            </a:r>
            <a:r>
              <a:rPr lang="en-US" altLang="ko-KR" dirty="0" smtClean="0">
                <a:latin typeface="+mj-ea"/>
              </a:rPr>
              <a:t>1) </a:t>
            </a:r>
            <a:r>
              <a:rPr lang="ko-KR" altLang="en-US" dirty="0" smtClean="0">
                <a:latin typeface="+mj-ea"/>
              </a:rPr>
              <a:t>통신제한조치 </a:t>
            </a:r>
            <a:r>
              <a:rPr lang="en-US" altLang="ko-KR" dirty="0" smtClean="0">
                <a:latin typeface="+mj-ea"/>
              </a:rPr>
              <a:t>: </a:t>
            </a:r>
            <a:r>
              <a:rPr lang="ko-KR" altLang="en-US" dirty="0" smtClean="0">
                <a:latin typeface="+mj-ea"/>
              </a:rPr>
              <a:t>범죄를 계획</a:t>
            </a:r>
            <a:r>
              <a:rPr lang="en-US" altLang="ko-KR" dirty="0" smtClean="0"/>
              <a:t>· </a:t>
            </a:r>
            <a:r>
              <a:rPr lang="ko-KR" altLang="en-US" dirty="0" smtClean="0"/>
              <a:t>실행하고 있거나 실행하였다고 의심할 만한 충분한 이유가 있고 다른 방법으로는 그 범죄의 실행을 저지하거나 범인의 체포 또는 증거수집이 어려운 때에 한하여 최후방법으로 검열과 감청을 실시하는 것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2)  </a:t>
            </a:r>
            <a:r>
              <a:rPr lang="ko-KR" altLang="en-US" dirty="0" smtClean="0"/>
              <a:t>종류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  통신제한조치는 우편물의 검열 및 전기통신의 감청으로 이루어진다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endParaRPr lang="ko-KR" altLang="en-US" dirty="0" smtClean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en-US" altLang="ko-KR" dirty="0" smtClean="0">
                <a:latin typeface="+mj-ea"/>
              </a:rPr>
              <a:t> </a:t>
            </a:r>
            <a:endParaRPr lang="ko-KR" altLang="en-US" dirty="0">
              <a:latin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3) </a:t>
            </a:r>
            <a:r>
              <a:rPr lang="ko-KR" altLang="en-US" dirty="0" smtClean="0"/>
              <a:t>통신제한조치 허가요건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① </a:t>
            </a:r>
            <a:r>
              <a:rPr lang="ko-KR" altLang="en-US" dirty="0" smtClean="0">
                <a:latin typeface="+mj-ea"/>
              </a:rPr>
              <a:t>범죄혐의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통신제한조치는 제한대상범죄를 계획 또는 실행하고 있거나 </a:t>
            </a:r>
            <a:r>
              <a:rPr lang="ko-KR" altLang="en-US" dirty="0" err="1" smtClean="0">
                <a:latin typeface="+mj-ea"/>
              </a:rPr>
              <a:t>실행하</a:t>
            </a:r>
            <a:r>
              <a:rPr lang="ko-KR" altLang="en-US" dirty="0" smtClean="0">
                <a:latin typeface="+mj-ea"/>
              </a:rPr>
              <a:t>   </a:t>
            </a:r>
            <a:r>
              <a:rPr lang="ko-KR" altLang="en-US" dirty="0" err="1" smtClean="0">
                <a:latin typeface="+mj-ea"/>
              </a:rPr>
              <a:t>였다고</a:t>
            </a:r>
            <a:r>
              <a:rPr lang="ko-KR" altLang="en-US" dirty="0" smtClean="0">
                <a:latin typeface="+mj-ea"/>
              </a:rPr>
              <a:t> 의심할만한 충분한 이유가 있어야 한다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② </a:t>
            </a:r>
            <a:r>
              <a:rPr lang="ko-KR" altLang="en-US" dirty="0" err="1" smtClean="0"/>
              <a:t>보충성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+mj-ea"/>
              </a:rPr>
              <a:t>  “</a:t>
            </a:r>
            <a:r>
              <a:rPr lang="ko-KR" altLang="en-US" dirty="0" smtClean="0">
                <a:latin typeface="+mj-ea"/>
              </a:rPr>
              <a:t>범죄수사 또는 국가안전보장을 위하여 보충적인 수단으로 이용되어야 하며</a:t>
            </a:r>
            <a:r>
              <a:rPr lang="en-US" altLang="ko-KR" dirty="0" smtClean="0">
                <a:latin typeface="+mj-ea"/>
              </a:rPr>
              <a:t>, </a:t>
            </a:r>
            <a:r>
              <a:rPr lang="ko-KR" altLang="en-US" dirty="0" smtClean="0">
                <a:latin typeface="+mj-ea"/>
              </a:rPr>
              <a:t>국민의 통신 비밀에 대한 침해가 최소한에 그치도록 노력하여야 한다</a:t>
            </a:r>
            <a:r>
              <a:rPr lang="en-US" altLang="ko-KR" dirty="0" smtClean="0">
                <a:latin typeface="+mj-ea"/>
              </a:rPr>
              <a:t>”</a:t>
            </a:r>
            <a:endParaRPr lang="ko-KR" altLang="en-US" dirty="0" smtClean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en-US" altLang="ko-KR" dirty="0" smtClean="0">
                <a:latin typeface="+mj-ea"/>
              </a:rPr>
              <a:t> </a:t>
            </a:r>
            <a:endParaRPr lang="ko-KR" altLang="en-US" dirty="0">
              <a:latin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4) </a:t>
            </a:r>
            <a:r>
              <a:rPr lang="ko-KR" altLang="en-US" dirty="0" smtClean="0"/>
              <a:t>통신제한조치 허가절차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① 신청</a:t>
            </a:r>
            <a:r>
              <a:rPr lang="en-US" altLang="ko-KR" dirty="0" smtClean="0"/>
              <a:t>· </a:t>
            </a:r>
            <a:r>
              <a:rPr lang="ko-KR" altLang="en-US" dirty="0" smtClean="0"/>
              <a:t>청구</a:t>
            </a:r>
            <a:r>
              <a:rPr lang="en-US" altLang="ko-KR" dirty="0" smtClean="0"/>
              <a:t>·</a:t>
            </a:r>
            <a:r>
              <a:rPr lang="ko-KR" altLang="en-US" dirty="0" smtClean="0"/>
              <a:t> 발부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 사법경찰관은 통신제한조치 허가요건이 구비된 경우에는 검사에 대하여 각 </a:t>
            </a:r>
            <a:r>
              <a:rPr lang="ko-KR" altLang="en-US" dirty="0" err="1" smtClean="0"/>
              <a:t>피의자별</a:t>
            </a:r>
            <a:r>
              <a:rPr lang="ko-KR" altLang="en-US" dirty="0" smtClean="0"/>
              <a:t> 또는 각 </a:t>
            </a:r>
            <a:r>
              <a:rPr lang="ko-KR" altLang="en-US" dirty="0" err="1" smtClean="0"/>
              <a:t>피내사자별로</a:t>
            </a:r>
            <a:r>
              <a:rPr lang="ko-KR" altLang="en-US" dirty="0" smtClean="0"/>
              <a:t> 통신제한조치를 신청하고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검사는 법원에 그 허가를 청구할 수 있다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② 통신제한조치의 집행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통신제한조치는 이를 청구 또는 신청한 검사</a:t>
            </a:r>
            <a:r>
              <a:rPr lang="en-US" altLang="ko-KR" dirty="0" smtClean="0"/>
              <a:t>·</a:t>
            </a:r>
            <a:r>
              <a:rPr lang="ko-KR" altLang="en-US" dirty="0" smtClean="0">
                <a:latin typeface="+mj-ea"/>
              </a:rPr>
              <a:t> 사법경찰관 또는 정보수사기관의 장이 집행한다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en-US" altLang="ko-KR" dirty="0" smtClean="0">
                <a:latin typeface="+mj-ea"/>
              </a:rPr>
              <a:t> </a:t>
            </a:r>
            <a:endParaRPr lang="ko-KR" altLang="en-US" dirty="0">
              <a:latin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5) </a:t>
            </a:r>
            <a:r>
              <a:rPr lang="ko-KR" altLang="en-US" dirty="0" smtClean="0"/>
              <a:t>통지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① 통지시기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 smtClean="0"/>
              <a:t>· </a:t>
            </a:r>
            <a:r>
              <a:rPr lang="ko-KR" altLang="en-US" dirty="0" smtClean="0">
                <a:latin typeface="+mj-ea"/>
              </a:rPr>
              <a:t>사법경찰관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+mj-ea"/>
              </a:rPr>
              <a:t>  </a:t>
            </a:r>
            <a:r>
              <a:rPr lang="ko-KR" altLang="en-US" dirty="0" smtClean="0">
                <a:latin typeface="+mj-ea"/>
              </a:rPr>
              <a:t>통신제한조치를 집행한 사건에 관하여 검사로부터 공소를 제기하거나 제기하지 아니하는 처분의 통보를 받거나 내사사건에 관하여 입건하지 아니하는 처분을 한 때에는 그날로부터 </a:t>
            </a:r>
            <a:r>
              <a:rPr lang="en-US" altLang="ko-KR" dirty="0" smtClean="0">
                <a:latin typeface="+mj-ea"/>
              </a:rPr>
              <a:t>30</a:t>
            </a:r>
            <a:r>
              <a:rPr lang="ko-KR" altLang="en-US" dirty="0" smtClean="0">
                <a:latin typeface="+mj-ea"/>
              </a:rPr>
              <a:t>일 이내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+mj-ea"/>
              </a:rPr>
              <a:t> </a:t>
            </a:r>
            <a:r>
              <a:rPr lang="en-US" altLang="ko-KR" dirty="0" smtClean="0"/>
              <a:t>· </a:t>
            </a:r>
            <a:r>
              <a:rPr lang="ko-KR" altLang="en-US" dirty="0" smtClean="0">
                <a:latin typeface="+mj-ea"/>
              </a:rPr>
              <a:t>검사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+mj-ea"/>
              </a:rPr>
              <a:t>  </a:t>
            </a:r>
            <a:r>
              <a:rPr lang="ko-KR" altLang="en-US" dirty="0" smtClean="0">
                <a:latin typeface="+mj-ea"/>
              </a:rPr>
              <a:t>통신제한조치를 집행한 사건에 관하여 공소를 제기하거나</a:t>
            </a:r>
            <a:r>
              <a:rPr lang="en-US" altLang="ko-KR" dirty="0" smtClean="0">
                <a:latin typeface="+mj-ea"/>
              </a:rPr>
              <a:t>, </a:t>
            </a:r>
            <a:r>
              <a:rPr lang="ko-KR" altLang="en-US" dirty="0" smtClean="0">
                <a:latin typeface="+mj-ea"/>
              </a:rPr>
              <a:t>공소의 제기 또는 입건을 하지 아니하는 처분을 한 때에는 그 처분을 한날로부터 </a:t>
            </a:r>
            <a:r>
              <a:rPr lang="en-US" altLang="ko-KR" dirty="0" smtClean="0">
                <a:latin typeface="+mj-ea"/>
              </a:rPr>
              <a:t>30</a:t>
            </a:r>
            <a:r>
              <a:rPr lang="ko-KR" altLang="en-US" dirty="0" smtClean="0">
                <a:latin typeface="+mj-ea"/>
              </a:rPr>
              <a:t>일 이내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en-US" altLang="ko-KR" dirty="0" smtClean="0">
                <a:latin typeface="+mj-ea"/>
              </a:rPr>
              <a:t> </a:t>
            </a:r>
            <a:endParaRPr lang="ko-KR" altLang="en-US" dirty="0">
              <a:latin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② 통지유예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소명자료를 첨부하여 미리 관할 지방검찰청 검사장의 승인을 얻어야 한다</a:t>
            </a:r>
            <a:r>
              <a:rPr lang="en-US" altLang="ko-KR" dirty="0" smtClean="0">
                <a:latin typeface="+mj-ea"/>
              </a:rPr>
              <a:t>. </a:t>
            </a:r>
            <a:r>
              <a:rPr lang="ko-KR" altLang="en-US" dirty="0" smtClean="0">
                <a:latin typeface="+mj-ea"/>
              </a:rPr>
              <a:t>다만</a:t>
            </a:r>
            <a:r>
              <a:rPr lang="en-US" altLang="ko-KR" dirty="0" smtClean="0">
                <a:latin typeface="+mj-ea"/>
              </a:rPr>
              <a:t>, </a:t>
            </a:r>
            <a:r>
              <a:rPr lang="ko-KR" altLang="en-US" dirty="0" smtClean="0">
                <a:latin typeface="+mj-ea"/>
              </a:rPr>
              <a:t>검사 또는 사법경찰관은 통신제한조치의 유예사유가 해소된 때에는 그 사유가 해소된 날로부터 </a:t>
            </a:r>
            <a:r>
              <a:rPr lang="en-US" altLang="ko-KR" dirty="0" smtClean="0">
                <a:latin typeface="+mj-ea"/>
              </a:rPr>
              <a:t>30</a:t>
            </a:r>
            <a:r>
              <a:rPr lang="ko-KR" altLang="en-US" dirty="0" err="1" smtClean="0">
                <a:latin typeface="+mj-ea"/>
              </a:rPr>
              <a:t>일내에</a:t>
            </a:r>
            <a:r>
              <a:rPr lang="ko-KR" altLang="en-US" dirty="0" smtClean="0">
                <a:latin typeface="+mj-ea"/>
              </a:rPr>
              <a:t> 통지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endParaRPr lang="en-US" altLang="ko-KR" dirty="0" smtClean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58204" cy="511665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6) </a:t>
            </a:r>
            <a:r>
              <a:rPr lang="ko-KR" altLang="en-US" dirty="0" smtClean="0"/>
              <a:t>긴급통신제한조치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검사 또는 사법경찰관은 직접적인 사망이나 심각한 상해의 위험을 야기할 수 있는 범죄 또는 조직범죄의 계획이나 실행 등과 같은 긴박한 상황이 있고</a:t>
            </a:r>
            <a:r>
              <a:rPr lang="en-US" altLang="ko-KR" dirty="0" smtClean="0">
                <a:latin typeface="+mj-ea"/>
              </a:rPr>
              <a:t>, </a:t>
            </a:r>
            <a:r>
              <a:rPr lang="ko-KR" altLang="en-US" dirty="0" smtClean="0">
                <a:latin typeface="+mj-ea"/>
              </a:rPr>
              <a:t>법원의 허가에 필요한 절차를 거칠 수 없는 긴급한 사유가 있는 경우에 한하여 법원의 허가 없이 통신제한조치를 할 수 있다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① 긴급감청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   ㉠  검사지휘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   ㉡  긴급감청 집행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② 사후허가</a:t>
            </a:r>
            <a:r>
              <a:rPr lang="en-US" altLang="ko-KR" dirty="0" smtClean="0"/>
              <a:t>· </a:t>
            </a:r>
            <a:r>
              <a:rPr lang="ko-KR" altLang="en-US" dirty="0" smtClean="0"/>
              <a:t>사후통보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endParaRPr lang="en-US" altLang="ko-KR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58204" cy="525953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1) </a:t>
            </a:r>
            <a:r>
              <a:rPr lang="ko-KR" altLang="en-US" dirty="0" smtClean="0"/>
              <a:t>체포의 법적 절차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① 검사의 체포영장의 청구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② 체포영장의 발부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③ 체포영장의 집행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④ 집행후의 절차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⑤ </a:t>
            </a:r>
            <a:r>
              <a:rPr lang="ko-KR" altLang="en-US" dirty="0" err="1" smtClean="0"/>
              <a:t>제포후의</a:t>
            </a:r>
            <a:r>
              <a:rPr lang="ko-KR" altLang="en-US" dirty="0" smtClean="0"/>
              <a:t> 조치의 과정을 거친다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en-US" altLang="ko-KR" dirty="0" smtClean="0">
                <a:latin typeface="+mj-ea"/>
              </a:rPr>
              <a:t> </a:t>
            </a:r>
            <a:endParaRPr lang="ko-KR" altLang="en-US" dirty="0">
              <a:latin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③ 집행대장 기재 및 통보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 ㉠ 집행대장기재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통신제한조치를 청구한 목적과 그 집행 또는 </a:t>
            </a:r>
            <a:r>
              <a:rPr lang="ko-KR" altLang="en-US" dirty="0" err="1" smtClean="0">
                <a:latin typeface="+mj-ea"/>
              </a:rPr>
              <a:t>협조일시</a:t>
            </a:r>
            <a:r>
              <a:rPr lang="ko-KR" altLang="en-US" dirty="0" smtClean="0">
                <a:latin typeface="+mj-ea"/>
              </a:rPr>
              <a:t> 및 대상을 집행대장에 기재하고 </a:t>
            </a:r>
            <a:r>
              <a:rPr lang="en-US" altLang="ko-KR" dirty="0" smtClean="0">
                <a:latin typeface="+mj-ea"/>
              </a:rPr>
              <a:t>3</a:t>
            </a:r>
            <a:r>
              <a:rPr lang="ko-KR" altLang="en-US" dirty="0" smtClean="0">
                <a:latin typeface="+mj-ea"/>
              </a:rPr>
              <a:t>년 동안 비치하고</a:t>
            </a:r>
            <a:r>
              <a:rPr lang="en-US" altLang="ko-KR" dirty="0" smtClean="0">
                <a:latin typeface="+mj-ea"/>
              </a:rPr>
              <a:t>, </a:t>
            </a:r>
            <a:r>
              <a:rPr lang="ko-KR" altLang="en-US" dirty="0" smtClean="0">
                <a:latin typeface="+mj-ea"/>
              </a:rPr>
              <a:t>긴급감청서 등의 표지사본을 </a:t>
            </a:r>
            <a:r>
              <a:rPr lang="en-US" altLang="ko-KR" dirty="0" smtClean="0">
                <a:latin typeface="+mj-ea"/>
              </a:rPr>
              <a:t>3</a:t>
            </a:r>
            <a:r>
              <a:rPr lang="ko-KR" altLang="en-US" dirty="0" smtClean="0">
                <a:latin typeface="+mj-ea"/>
              </a:rPr>
              <a:t>년 동안 보존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 ㉡ 통보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공소제기</a:t>
            </a:r>
            <a:r>
              <a:rPr lang="en-US" altLang="ko-KR" dirty="0" smtClean="0">
                <a:latin typeface="+mj-ea"/>
              </a:rPr>
              <a:t>, </a:t>
            </a:r>
            <a:r>
              <a:rPr lang="ko-KR" altLang="en-US" dirty="0" smtClean="0">
                <a:latin typeface="+mj-ea"/>
              </a:rPr>
              <a:t>공소제기 또는 입건을 하지 아니하는 처분을 한 날로부터 </a:t>
            </a:r>
            <a:r>
              <a:rPr lang="en-US" altLang="ko-KR" dirty="0" smtClean="0">
                <a:latin typeface="+mj-ea"/>
              </a:rPr>
              <a:t>30</a:t>
            </a:r>
            <a:r>
              <a:rPr lang="ko-KR" altLang="en-US" dirty="0" smtClean="0">
                <a:latin typeface="+mj-ea"/>
              </a:rPr>
              <a:t>일 이내에 서면 통지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endParaRPr lang="ko-KR" altLang="en-US" dirty="0" smtClean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en-US" altLang="ko-KR" dirty="0" smtClean="0">
                <a:latin typeface="+mj-ea"/>
              </a:rPr>
              <a:t> </a:t>
            </a:r>
            <a:endParaRPr lang="ko-KR" altLang="en-US" dirty="0">
              <a:latin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58204" cy="49023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7) </a:t>
            </a:r>
            <a:r>
              <a:rPr lang="ko-KR" altLang="en-US" dirty="0" smtClean="0"/>
              <a:t>국가안보를 위한 통신제한 조치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① 요건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정보수사기관의 장은 국가안전보장에 대한 상당한 위험이 예상되는 경우에 한하여 그 </a:t>
            </a:r>
            <a:r>
              <a:rPr lang="ko-KR" altLang="en-US" dirty="0" err="1" smtClean="0">
                <a:latin typeface="+mj-ea"/>
              </a:rPr>
              <a:t>위해를</a:t>
            </a:r>
            <a:r>
              <a:rPr lang="ko-KR" altLang="en-US" dirty="0" smtClean="0">
                <a:latin typeface="+mj-ea"/>
              </a:rPr>
              <a:t> 방지하기 위하여 이에 관한 정보수집이 필요한 때에는 통신제한조치를 할 수 있다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endParaRPr lang="ko-KR" altLang="en-US" dirty="0" smtClean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en-US" altLang="ko-KR" dirty="0" smtClean="0">
                <a:latin typeface="+mj-ea"/>
              </a:rPr>
              <a:t> </a:t>
            </a:r>
            <a:endParaRPr lang="ko-KR" altLang="en-US" dirty="0">
              <a:latin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② 절차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㉠ 통신의 일방 또는 쌍방당사자가 내국인의 경우에는 고등법원 수석부장관사의 허가를 받아야 한다</a:t>
            </a:r>
            <a:r>
              <a:rPr lang="en-US" altLang="ko-KR" dirty="0" smtClean="0">
                <a:latin typeface="+mj-ea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㉡ 대한민국에 적대하는 국가</a:t>
            </a:r>
            <a:r>
              <a:rPr lang="en-US" altLang="ko-KR" dirty="0" smtClean="0">
                <a:latin typeface="+mj-ea"/>
              </a:rPr>
              <a:t>, </a:t>
            </a:r>
            <a:r>
              <a:rPr lang="ko-KR" altLang="en-US" dirty="0" smtClean="0">
                <a:latin typeface="+mj-ea"/>
              </a:rPr>
              <a:t>반국가활동의 혐의가 있는 외국의 기관</a:t>
            </a:r>
            <a:r>
              <a:rPr lang="en-US" altLang="ko-KR" dirty="0" smtClean="0"/>
              <a:t> · </a:t>
            </a:r>
            <a:r>
              <a:rPr lang="ko-KR" altLang="en-US" dirty="0" smtClean="0"/>
              <a:t>단체와 외국인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대한민국의 통치권이 사실상 미치지 아니하는 한반도내의 집단이나 외국의 소재하는 그 산하단체의 구성원의 통신인 때 및 군용전기통신</a:t>
            </a:r>
            <a:r>
              <a:rPr lang="en-US" altLang="ko-KR" dirty="0" smtClean="0"/>
              <a:t>(</a:t>
            </a:r>
            <a:r>
              <a:rPr lang="ko-KR" altLang="en-US" dirty="0" smtClean="0"/>
              <a:t>작전수행을 위한 전기통신에 한한다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경우에는 서면으로 대통령의 승인을 얻어야 한다</a:t>
            </a:r>
            <a:r>
              <a:rPr lang="en-US" altLang="ko-KR" dirty="0" smtClean="0"/>
              <a:t>.</a:t>
            </a:r>
            <a:endParaRPr lang="ko-KR" altLang="en-US" dirty="0" smtClean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en-US" altLang="ko-KR" dirty="0" smtClean="0">
                <a:latin typeface="+mj-ea"/>
              </a:rPr>
              <a:t> </a:t>
            </a:r>
            <a:endParaRPr lang="ko-KR" altLang="en-US" dirty="0">
              <a:latin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㉢ 기간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통신제한조치의 기간은 </a:t>
            </a:r>
            <a:r>
              <a:rPr lang="en-US" altLang="ko-KR" dirty="0" smtClean="0">
                <a:latin typeface="+mj-ea"/>
              </a:rPr>
              <a:t>4</a:t>
            </a:r>
            <a:r>
              <a:rPr lang="ko-KR" altLang="en-US" dirty="0" smtClean="0">
                <a:latin typeface="+mj-ea"/>
              </a:rPr>
              <a:t>월을 초과하지 못함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고등법원 수석부장판사의 허가 또는 대통령의 승인을 얻어 </a:t>
            </a:r>
            <a:r>
              <a:rPr lang="en-US" altLang="ko-KR" dirty="0" smtClean="0">
                <a:latin typeface="+mj-ea"/>
              </a:rPr>
              <a:t>4</a:t>
            </a:r>
            <a:r>
              <a:rPr lang="ko-KR" altLang="en-US" dirty="0" smtClean="0">
                <a:latin typeface="+mj-ea"/>
              </a:rPr>
              <a:t>월의 범위 이내에서 통신제한조치의 기간을 연장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㉣ 긴급통신제한조치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정보수사기관의 장은 대통령의 승인을 얻을 시간적 여유가 없거나 통신제한조치를 긴급히 실시하지 아니하면 국가안전보장에 대한 </a:t>
            </a:r>
            <a:r>
              <a:rPr lang="ko-KR" altLang="en-US" dirty="0" err="1" smtClean="0">
                <a:latin typeface="+mj-ea"/>
              </a:rPr>
              <a:t>위해를</a:t>
            </a:r>
            <a:r>
              <a:rPr lang="ko-KR" altLang="en-US" dirty="0" smtClean="0">
                <a:latin typeface="+mj-ea"/>
              </a:rPr>
              <a:t> 초래할 수 있다고 판단되는 때에는 소속장관</a:t>
            </a:r>
            <a:r>
              <a:rPr lang="en-US" altLang="ko-KR" dirty="0" smtClean="0">
                <a:latin typeface="+mj-ea"/>
              </a:rPr>
              <a:t>(</a:t>
            </a:r>
            <a:r>
              <a:rPr lang="ko-KR" altLang="en-US" dirty="0" smtClean="0">
                <a:latin typeface="+mj-ea"/>
              </a:rPr>
              <a:t>국가정보원장을 포함한다</a:t>
            </a:r>
            <a:r>
              <a:rPr lang="en-US" altLang="ko-KR" dirty="0" smtClean="0">
                <a:latin typeface="+mj-ea"/>
              </a:rPr>
              <a:t>)</a:t>
            </a:r>
            <a:r>
              <a:rPr lang="ko-KR" altLang="en-US" dirty="0" smtClean="0">
                <a:latin typeface="+mj-ea"/>
              </a:rPr>
              <a:t>의 승인을 얻어 통신제한조치를 할 수 있다</a:t>
            </a:r>
            <a:r>
              <a:rPr lang="en-US" altLang="ko-KR" dirty="0" smtClean="0">
                <a:latin typeface="+mj-ea"/>
              </a:rPr>
              <a:t>. </a:t>
            </a:r>
            <a:r>
              <a:rPr lang="ko-KR" altLang="en-US" dirty="0" smtClean="0">
                <a:latin typeface="+mj-ea"/>
              </a:rPr>
              <a:t>이때에는 지체 없이 대통령의 승인을 얻어야 하며</a:t>
            </a:r>
            <a:r>
              <a:rPr lang="en-US" altLang="ko-KR" dirty="0" smtClean="0">
                <a:latin typeface="+mj-ea"/>
              </a:rPr>
              <a:t>, 36</a:t>
            </a:r>
            <a:r>
              <a:rPr lang="ko-KR" altLang="en-US" dirty="0" smtClean="0">
                <a:latin typeface="+mj-ea"/>
              </a:rPr>
              <a:t>시간 이내에 대통령의 승인을 얻지 못한 때에는 즉시 그 긴급통신제한조치를 중지하여야 한다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endParaRPr lang="ko-KR" altLang="en-US" dirty="0" smtClean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en-US" altLang="ko-KR" dirty="0" smtClean="0">
                <a:latin typeface="+mj-ea"/>
              </a:rPr>
              <a:t> </a:t>
            </a:r>
            <a:endParaRPr lang="ko-KR" altLang="en-US" dirty="0">
              <a:latin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8) </a:t>
            </a:r>
            <a:r>
              <a:rPr lang="ko-KR" altLang="en-US" dirty="0" smtClean="0"/>
              <a:t>통신사실 확인자료 제공요청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검사 또는 사법경찰관은 수사 또는 형의 집행을 위하여 전기통신사업법에 의한 전기통신사업자에게 통신사실 확인 자료의 열람이나 제출을 요청할 수 있다</a:t>
            </a:r>
            <a:r>
              <a:rPr lang="en-US" altLang="ko-KR" dirty="0" smtClean="0">
                <a:latin typeface="+mj-ea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</a:t>
            </a:r>
            <a:r>
              <a:rPr lang="en-US" altLang="ko-KR" dirty="0" smtClean="0">
                <a:latin typeface="+mj-ea"/>
              </a:rPr>
              <a:t>- </a:t>
            </a:r>
            <a:r>
              <a:rPr lang="ko-KR" altLang="en-US" dirty="0" smtClean="0">
                <a:latin typeface="+mj-ea"/>
              </a:rPr>
              <a:t>절차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① 관할 지방법원 또는 지원의 허가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② 관련 자료를 소속기관에 비치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③ 연 </a:t>
            </a:r>
            <a:r>
              <a:rPr lang="en-US" altLang="ko-KR" dirty="0" smtClean="0">
                <a:latin typeface="+mj-ea"/>
              </a:rPr>
              <a:t>2</a:t>
            </a:r>
            <a:r>
              <a:rPr lang="ko-KR" altLang="en-US" dirty="0" smtClean="0">
                <a:latin typeface="+mj-ea"/>
              </a:rPr>
              <a:t>회 방송통신위원회에 보고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en-US" altLang="ko-KR" dirty="0" smtClean="0">
                <a:latin typeface="+mj-ea"/>
              </a:rPr>
              <a:t> </a:t>
            </a:r>
            <a:endParaRPr lang="ko-KR" altLang="en-US" dirty="0">
              <a:latin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+mj-ea"/>
              </a:rPr>
              <a:t>8. </a:t>
            </a:r>
            <a:r>
              <a:rPr lang="ko-KR" altLang="en-US" dirty="0" smtClean="0">
                <a:latin typeface="+mj-ea"/>
              </a:rPr>
              <a:t>수사상 감정유치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감정유치라 함은 피의자의 정신 또는 신체를 감정하기 위하여 일정기간 동안 병원 기타 적당한 장소에 피의자를 유치하는 강제처분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1) </a:t>
            </a:r>
            <a:r>
              <a:rPr lang="ko-KR" altLang="en-US" dirty="0" smtClean="0"/>
              <a:t>감정유치의 대상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  피의자를 대상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2) </a:t>
            </a:r>
            <a:r>
              <a:rPr lang="ko-KR" altLang="en-US" dirty="0" smtClean="0"/>
              <a:t>감정유치의 요건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감정유치를 청구함에 있어서는 정신 또는 신체의 감정을 위하여 계속적인 유치와 관찰이 필요한 때에 인정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endParaRPr lang="ko-KR" altLang="en-US" dirty="0" smtClean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en-US" altLang="ko-KR" dirty="0" smtClean="0">
                <a:latin typeface="+mj-ea"/>
              </a:rPr>
              <a:t> </a:t>
            </a:r>
            <a:endParaRPr lang="ko-KR" altLang="en-US" dirty="0">
              <a:latin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3) </a:t>
            </a:r>
            <a:r>
              <a:rPr lang="ko-KR" altLang="en-US" dirty="0" err="1" smtClean="0"/>
              <a:t>청구권자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 </a:t>
            </a:r>
            <a:r>
              <a:rPr lang="ko-KR" altLang="en-US" dirty="0" err="1" smtClean="0">
                <a:latin typeface="+mj-ea"/>
              </a:rPr>
              <a:t>청구권자는</a:t>
            </a:r>
            <a:r>
              <a:rPr lang="ko-KR" altLang="en-US" dirty="0" smtClean="0">
                <a:latin typeface="+mj-ea"/>
              </a:rPr>
              <a:t> 검사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4) </a:t>
            </a:r>
            <a:r>
              <a:rPr lang="ko-KR" altLang="en-US" dirty="0" smtClean="0"/>
              <a:t>집행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경찰서장이 집행한다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5) </a:t>
            </a:r>
            <a:r>
              <a:rPr lang="ko-KR" altLang="en-US" dirty="0" smtClean="0"/>
              <a:t>해제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감정의 완료 또는 유치기간의 만료에 의하여 해제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6) </a:t>
            </a:r>
            <a:r>
              <a:rPr lang="ko-KR" altLang="en-US" dirty="0" smtClean="0"/>
              <a:t>구속집행정지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 감정유치기간은 구속기간에는 포함되지 않는다</a:t>
            </a:r>
            <a:r>
              <a:rPr lang="en-US" altLang="ko-KR" dirty="0" smtClean="0">
                <a:latin typeface="+mj-ea"/>
              </a:rPr>
              <a:t>. </a:t>
            </a:r>
            <a:r>
              <a:rPr lang="ko-KR" altLang="en-US" dirty="0" smtClean="0">
                <a:latin typeface="+mj-ea"/>
              </a:rPr>
              <a:t>다만 미결구금일수의 산입에 있어서 유치기간은 구속으로 간주한다</a:t>
            </a:r>
            <a:r>
              <a:rPr lang="en-US" altLang="ko-KR" dirty="0" smtClean="0">
                <a:latin typeface="+mj-ea"/>
              </a:rPr>
              <a:t>.</a:t>
            </a:r>
            <a:endParaRPr lang="ko-KR" altLang="en-US" dirty="0" smtClean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en-US" altLang="ko-KR" dirty="0" smtClean="0">
                <a:latin typeface="+mj-ea"/>
              </a:rPr>
              <a:t> </a:t>
            </a:r>
            <a:endParaRPr lang="ko-KR" altLang="en-US" dirty="0">
              <a:latin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latin typeface="+mj-ea"/>
              </a:rPr>
              <a:t>9.</a:t>
            </a:r>
            <a:r>
              <a:rPr lang="ko-KR" altLang="en-US" dirty="0" smtClean="0">
                <a:latin typeface="+mj-ea"/>
              </a:rPr>
              <a:t>기타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1) </a:t>
            </a:r>
            <a:r>
              <a:rPr lang="ko-KR" altLang="en-US" dirty="0" smtClean="0"/>
              <a:t>증거보전의 청구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수사상의 증거보전이라 함은 미리 증거를 보전하지 아니하며 그 증거를 사용하기 곤란한 사정이 있는 경우</a:t>
            </a:r>
            <a:r>
              <a:rPr lang="en-US" altLang="ko-KR" dirty="0" smtClean="0">
                <a:latin typeface="+mj-ea"/>
              </a:rPr>
              <a:t>, </a:t>
            </a:r>
            <a:r>
              <a:rPr lang="ko-KR" altLang="en-US" dirty="0" smtClean="0">
                <a:latin typeface="+mj-ea"/>
              </a:rPr>
              <a:t>수사절차에서 판사가 미리 증거조사 또는 증인신문을 하여 그 결과를 보전하는 것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2) </a:t>
            </a:r>
            <a:r>
              <a:rPr lang="ko-KR" altLang="en-US" dirty="0" err="1" smtClean="0"/>
              <a:t>청구권자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 </a:t>
            </a:r>
            <a:r>
              <a:rPr lang="ko-KR" altLang="en-US" dirty="0" err="1" smtClean="0">
                <a:latin typeface="+mj-ea"/>
              </a:rPr>
              <a:t>청구권자는</a:t>
            </a:r>
            <a:r>
              <a:rPr lang="ko-KR" altLang="en-US" dirty="0" smtClean="0">
                <a:latin typeface="+mj-ea"/>
              </a:rPr>
              <a:t> 검사</a:t>
            </a:r>
            <a:r>
              <a:rPr lang="en-US" altLang="ko-KR" dirty="0" smtClean="0">
                <a:latin typeface="+mj-ea"/>
              </a:rPr>
              <a:t>, </a:t>
            </a:r>
            <a:r>
              <a:rPr lang="ko-KR" altLang="en-US" dirty="0" smtClean="0">
                <a:latin typeface="+mj-ea"/>
              </a:rPr>
              <a:t>피고인</a:t>
            </a:r>
            <a:r>
              <a:rPr lang="en-US" altLang="ko-KR" dirty="0" smtClean="0">
                <a:latin typeface="+mj-ea"/>
              </a:rPr>
              <a:t>, </a:t>
            </a:r>
            <a:r>
              <a:rPr lang="ko-KR" altLang="en-US" dirty="0" smtClean="0">
                <a:latin typeface="+mj-ea"/>
              </a:rPr>
              <a:t>피의자 또는 변호인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endParaRPr lang="ko-KR" altLang="en-US" dirty="0" smtClean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en-US" altLang="ko-KR" dirty="0" smtClean="0">
                <a:latin typeface="+mj-ea"/>
              </a:rPr>
              <a:t> </a:t>
            </a:r>
            <a:endParaRPr lang="ko-KR" altLang="en-US" dirty="0">
              <a:latin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58204" cy="53309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1)  </a:t>
            </a:r>
            <a:r>
              <a:rPr lang="ko-KR" altLang="en-US" dirty="0" smtClean="0"/>
              <a:t>증인신문의 청구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증인신문의 청구라 함은 참고인이 출석 또는 진술을 거부하거나 이전의 진술과 다른 진술을 할 염려가 있는 경우에 제 </a:t>
            </a:r>
            <a:r>
              <a:rPr lang="en-US" altLang="ko-KR" dirty="0" smtClean="0">
                <a:latin typeface="+mj-ea"/>
              </a:rPr>
              <a:t>1</a:t>
            </a:r>
            <a:r>
              <a:rPr lang="ko-KR" altLang="en-US" dirty="0" smtClean="0">
                <a:latin typeface="+mj-ea"/>
              </a:rPr>
              <a:t>회 공판기일 전까지 검사의 청구에 의하여 판사가 그를 증인으로 신문하는 진술증거의 수집과 보전을 위한 대인적 강제처분</a:t>
            </a:r>
            <a:endParaRPr lang="en-US" altLang="ko-KR" dirty="0" smtClean="0">
              <a:latin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2) </a:t>
            </a:r>
            <a:r>
              <a:rPr lang="ko-KR" altLang="en-US" dirty="0" err="1" smtClean="0"/>
              <a:t>청구권자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>
                <a:latin typeface="+mj-ea"/>
              </a:rPr>
              <a:t>  검사뿐만 아니라 피의자</a:t>
            </a:r>
            <a:r>
              <a:rPr lang="en-US" altLang="ko-KR" dirty="0" smtClean="0">
                <a:latin typeface="+mj-ea"/>
              </a:rPr>
              <a:t>, </a:t>
            </a:r>
            <a:r>
              <a:rPr lang="ko-KR" altLang="en-US" dirty="0" smtClean="0">
                <a:latin typeface="+mj-ea"/>
              </a:rPr>
              <a:t>피고인도 </a:t>
            </a:r>
            <a:r>
              <a:rPr lang="ko-KR" altLang="en-US" dirty="0" err="1" smtClean="0">
                <a:latin typeface="+mj-ea"/>
              </a:rPr>
              <a:t>청구권자로</a:t>
            </a:r>
            <a:r>
              <a:rPr lang="ko-KR" altLang="en-US" dirty="0" smtClean="0">
                <a:latin typeface="+mj-ea"/>
              </a:rPr>
              <a:t> 하고 있음</a:t>
            </a:r>
            <a:r>
              <a:rPr lang="en-US" altLang="ko-KR" dirty="0" smtClean="0">
                <a:latin typeface="+mj-ea"/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lang="ko-KR" altLang="en-US" dirty="0" smtClean="0">
              <a:latin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3657600" cy="4886340"/>
          </a:xfrm>
        </p:spPr>
        <p:txBody>
          <a:bodyPr>
            <a:normAutofit lnSpcReduction="10000"/>
          </a:bodyPr>
          <a:lstStyle/>
          <a:p>
            <a:pPr marL="457200" indent="-457200" algn="ctr">
              <a:lnSpc>
                <a:spcPct val="150000"/>
              </a:lnSpc>
              <a:buNone/>
            </a:pPr>
            <a:r>
              <a:rPr lang="en-US" altLang="ko-KR" dirty="0" smtClean="0"/>
              <a:t>2)   </a:t>
            </a:r>
            <a:r>
              <a:rPr lang="ko-KR" altLang="en-US" dirty="0" smtClean="0"/>
              <a:t>실무상 체포영장에 의한 </a:t>
            </a:r>
            <a:endParaRPr lang="en-US" altLang="ko-KR" dirty="0" smtClean="0"/>
          </a:p>
          <a:p>
            <a:pPr marL="457200" indent="-457200" algn="ctr">
              <a:lnSpc>
                <a:spcPct val="150000"/>
              </a:lnSpc>
              <a:buNone/>
            </a:pPr>
            <a:r>
              <a:rPr lang="ko-KR" altLang="en-US" dirty="0" smtClean="0"/>
              <a:t>체포절차</a:t>
            </a:r>
            <a:endParaRPr lang="en-US" altLang="ko-KR" dirty="0" smtClean="0"/>
          </a:p>
          <a:p>
            <a:pPr marL="457200" indent="-457200" algn="ctr">
              <a:lnSpc>
                <a:spcPct val="150000"/>
              </a:lnSpc>
              <a:buNone/>
            </a:pP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① 체포영장신청서작성                   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② </a:t>
            </a:r>
            <a:r>
              <a:rPr lang="ko-KR" altLang="en-US" dirty="0" err="1" smtClean="0"/>
              <a:t>체포영장신청부기재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③ 체포영장신청</a:t>
            </a:r>
            <a:r>
              <a:rPr lang="en-US" altLang="ko-KR" dirty="0" smtClean="0"/>
              <a:t>(</a:t>
            </a:r>
            <a:r>
              <a:rPr lang="ko-KR" altLang="en-US" dirty="0" smtClean="0"/>
              <a:t>경찰</a:t>
            </a:r>
            <a:r>
              <a:rPr lang="en-US" altLang="ko-KR" dirty="0" smtClean="0"/>
              <a:t>)                   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④ 체포영장청구</a:t>
            </a:r>
            <a:r>
              <a:rPr lang="en-US" altLang="ko-KR" dirty="0" smtClean="0"/>
              <a:t>(</a:t>
            </a:r>
            <a:r>
              <a:rPr lang="ko-KR" altLang="en-US" dirty="0" smtClean="0"/>
              <a:t>검찰</a:t>
            </a:r>
            <a:r>
              <a:rPr lang="en-US" altLang="ko-KR" dirty="0" smtClean="0"/>
              <a:t>)</a:t>
            </a:r>
          </a:p>
          <a:p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2"/>
          </p:nvPr>
        </p:nvSpPr>
        <p:spPr>
          <a:xfrm>
            <a:off x="4270248" y="1285860"/>
            <a:ext cx="3657600" cy="4886340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  <a:buNone/>
            </a:pP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⑤ 체포영장발부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판사</a:t>
            </a:r>
            <a:r>
              <a:rPr lang="en-US" altLang="ko-KR" dirty="0" smtClean="0"/>
              <a:t>)                   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⑥ 체포영장제시 및 집행</a:t>
            </a:r>
            <a:r>
              <a:rPr lang="en-US" altLang="ko-KR" dirty="0" smtClean="0"/>
              <a:t>                  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⑦ 범죄사실 등 고지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⑧ 체포영장집행원부기재                 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⑨ 체포통지</a:t>
            </a:r>
            <a:r>
              <a:rPr lang="en-US" altLang="ko-KR" dirty="0" smtClean="0"/>
              <a:t>(24</a:t>
            </a:r>
            <a:r>
              <a:rPr lang="ko-KR" altLang="en-US" dirty="0" err="1" smtClean="0"/>
              <a:t>시간이내</a:t>
            </a:r>
            <a:r>
              <a:rPr lang="en-US" altLang="ko-KR" dirty="0" smtClean="0"/>
              <a:t>)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⑩ 구속영장 신청 또는 석방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(48</a:t>
            </a:r>
            <a:r>
              <a:rPr lang="ko-KR" altLang="en-US" dirty="0" smtClean="0"/>
              <a:t>시간 이내</a:t>
            </a:r>
            <a:r>
              <a:rPr lang="en-US" altLang="ko-KR" dirty="0" smtClean="0"/>
              <a:t>)</a:t>
            </a:r>
          </a:p>
          <a:p>
            <a:pPr marL="457200" indent="-457200">
              <a:lnSpc>
                <a:spcPct val="150000"/>
              </a:lnSpc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endParaRPr lang="en-US" altLang="ko-KR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58204" cy="504521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긴급체포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    중대한 죄를 범하였다고 의심할 만한 상당한 이유가 있는 피의자를 수사기관이 법관의 체포영장을 </a:t>
            </a:r>
            <a:r>
              <a:rPr lang="ko-KR" altLang="en-US" dirty="0" err="1" smtClean="0"/>
              <a:t>발부받지</a:t>
            </a:r>
            <a:r>
              <a:rPr lang="ko-KR" altLang="en-US" dirty="0" smtClean="0"/>
              <a:t> 않고 체포하는 것을 말한다</a:t>
            </a:r>
            <a:r>
              <a:rPr lang="en-US" altLang="ko-KR" dirty="0" smtClean="0"/>
              <a:t>.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/>
          <a:lstStyle/>
          <a:p>
            <a:pPr>
              <a:buNone/>
            </a:pPr>
            <a:r>
              <a:rPr lang="ko-KR" altLang="en-US" dirty="0" smtClean="0"/>
              <a:t>긴급체포의 요건</a:t>
            </a:r>
            <a:endParaRPr lang="ko-KR" altLang="en-US" dirty="0"/>
          </a:p>
        </p:txBody>
      </p:sp>
      <p:graphicFrame>
        <p:nvGraphicFramePr>
          <p:cNvPr id="4" name="다이어그램 3"/>
          <p:cNvGraphicFramePr/>
          <p:nvPr/>
        </p:nvGraphicFramePr>
        <p:xfrm>
          <a:off x="428596" y="2000240"/>
          <a:ext cx="8143932" cy="4421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endParaRPr lang="en-US" altLang="ko-KR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58204" cy="525953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-  </a:t>
            </a:r>
            <a:r>
              <a:rPr lang="ko-KR" altLang="en-US" dirty="0" smtClean="0"/>
              <a:t>긴급체포의 절차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    ① 긴급체포 →② 범죄사실의 요지와 변호인을 선임할 수 있음을 고지 →③ 긴급체포서 작성 →④ 긴급체포원부 기재 →⑤ 긴급체포승인건의 →⑥ 긴급체포통지 →⑦</a:t>
            </a:r>
            <a:r>
              <a:rPr lang="en-US" altLang="ko-KR" dirty="0" smtClean="0"/>
              <a:t> </a:t>
            </a:r>
            <a:r>
              <a:rPr lang="ko-KR" altLang="en-US" dirty="0" smtClean="0"/>
              <a:t>구속 영장 신청 또는 석방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- </a:t>
            </a:r>
            <a:r>
              <a:rPr lang="ko-KR" altLang="en-US" dirty="0" smtClean="0"/>
              <a:t>긴급체포 후 구속영장 청구 없이 석방한 경우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 · </a:t>
            </a:r>
            <a:r>
              <a:rPr lang="ko-KR" altLang="en-US" dirty="0" smtClean="0"/>
              <a:t>법원에 대한 통지의무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      </a:t>
            </a:r>
            <a:r>
              <a:rPr lang="ko-KR" altLang="en-US" dirty="0" smtClean="0"/>
              <a:t>석방한 날로부터 </a:t>
            </a:r>
            <a:r>
              <a:rPr lang="en-US" altLang="ko-KR" dirty="0" smtClean="0"/>
              <a:t>30</a:t>
            </a:r>
            <a:r>
              <a:rPr lang="ko-KR" altLang="en-US" dirty="0" smtClean="0"/>
              <a:t>일 이내에 검사는 서면으로 법원에 통지할 의무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endParaRPr lang="en-US" altLang="ko-KR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58204" cy="5259530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·  </a:t>
            </a:r>
            <a:r>
              <a:rPr lang="ko-KR" altLang="en-US" dirty="0" smtClean="0"/>
              <a:t>서류 열람 </a:t>
            </a:r>
            <a:r>
              <a:rPr lang="ko-KR" altLang="en-US" dirty="0" err="1" smtClean="0"/>
              <a:t>등사권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긴급체포 후 석방된 자 또는 그 변호인 </a:t>
            </a:r>
            <a:r>
              <a:rPr lang="en-US" altLang="ko-KR" dirty="0" smtClean="0"/>
              <a:t>·  </a:t>
            </a:r>
            <a:r>
              <a:rPr lang="ko-KR" altLang="en-US" dirty="0" smtClean="0"/>
              <a:t>법정대리인 </a:t>
            </a:r>
            <a:r>
              <a:rPr lang="en-US" altLang="ko-KR" dirty="0" smtClean="0"/>
              <a:t>·  </a:t>
            </a:r>
            <a:r>
              <a:rPr lang="ko-KR" altLang="en-US" dirty="0" smtClean="0"/>
              <a:t>배우자</a:t>
            </a:r>
            <a:r>
              <a:rPr lang="en-US" altLang="ko-KR" dirty="0" smtClean="0"/>
              <a:t>·  </a:t>
            </a:r>
            <a:r>
              <a:rPr lang="ko-KR" altLang="en-US" dirty="0" smtClean="0"/>
              <a:t>직계존속 </a:t>
            </a:r>
            <a:r>
              <a:rPr lang="en-US" altLang="ko-KR" dirty="0" smtClean="0"/>
              <a:t>·  </a:t>
            </a:r>
            <a:r>
              <a:rPr lang="ko-KR" altLang="en-US" dirty="0" smtClean="0"/>
              <a:t>형제자매는 검사가 법원에 통지한 통지서 및 관련서류를 열람하거나 등사할 수 있도록 규정하고 있다</a:t>
            </a:r>
            <a:r>
              <a:rPr lang="en-US" altLang="ko-KR" dirty="0" smtClean="0"/>
              <a:t>.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·  </a:t>
            </a:r>
            <a:r>
              <a:rPr lang="ko-KR" altLang="en-US" dirty="0" err="1" smtClean="0"/>
              <a:t>재체포의</a:t>
            </a:r>
            <a:r>
              <a:rPr lang="ko-KR" altLang="en-US" dirty="0" smtClean="0"/>
              <a:t> 제한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현행 형사소송법은 </a:t>
            </a:r>
            <a:r>
              <a:rPr lang="en-US" altLang="ko-KR" dirty="0" smtClean="0"/>
              <a:t>‘</a:t>
            </a:r>
            <a:r>
              <a:rPr lang="ko-KR" altLang="en-US" dirty="0" err="1" smtClean="0"/>
              <a:t>긴급체포된</a:t>
            </a:r>
            <a:r>
              <a:rPr lang="ko-KR" altLang="en-US" dirty="0" smtClean="0"/>
              <a:t> 자에 대하여 구속영장을 청구하지 아니하거나 </a:t>
            </a:r>
            <a:r>
              <a:rPr lang="ko-KR" altLang="en-US" dirty="0" err="1" smtClean="0"/>
              <a:t>발부받지</a:t>
            </a:r>
            <a:r>
              <a:rPr lang="ko-KR" altLang="en-US" dirty="0" smtClean="0"/>
              <a:t> 못하여 석방한 피의자는 </a:t>
            </a:r>
            <a:r>
              <a:rPr lang="ko-KR" altLang="en-US" dirty="0" err="1" smtClean="0"/>
              <a:t>영장없이는</a:t>
            </a:r>
            <a:r>
              <a:rPr lang="ko-KR" altLang="en-US" dirty="0" smtClean="0"/>
              <a:t> 동일한 범죄사실에 관하여 다시 체포하지 못한다</a:t>
            </a:r>
            <a:r>
              <a:rPr lang="en-US" altLang="ko-KR" dirty="0" smtClean="0"/>
              <a:t>’</a:t>
            </a:r>
            <a:r>
              <a:rPr lang="ko-KR" altLang="en-US" dirty="0" smtClean="0"/>
              <a:t>고 규정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1207</TotalTime>
  <Words>2382</Words>
  <Application>Microsoft Office PowerPoint</Application>
  <PresentationFormat>화면 슬라이드 쇼(4:3)</PresentationFormat>
  <Paragraphs>385</Paragraphs>
  <Slides>48</Slides>
  <Notes>19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48</vt:i4>
      </vt:variant>
    </vt:vector>
  </HeadingPairs>
  <TitlesOfParts>
    <vt:vector size="49" baseType="lpstr">
      <vt:lpstr>오렌지</vt:lpstr>
      <vt:lpstr>강제수사</vt:lpstr>
      <vt:lpstr>체포</vt:lpstr>
      <vt:lpstr>체포의 요건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수사기관의 압수 수색</vt:lpstr>
      <vt:lpstr>슬라이드 28</vt:lpstr>
      <vt:lpstr>슬라이드 29</vt:lpstr>
      <vt:lpstr>슬라이드 30</vt:lpstr>
      <vt:lpstr>슬라이드 31</vt:lpstr>
      <vt:lpstr> </vt:lpstr>
      <vt:lpstr> </vt:lpstr>
      <vt:lpstr> </vt:lpstr>
      <vt:lpstr> </vt:lpstr>
      <vt:lpstr> </vt:lpstr>
      <vt:lpstr> </vt:lpstr>
      <vt:lpstr> </vt:lpstr>
      <vt:lpstr>슬라이드 39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Royal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범죄수사총론</dc:title>
  <dc:creator>Very Infortant Person</dc:creator>
  <cp:lastModifiedBy>Windows XP Professional</cp:lastModifiedBy>
  <cp:revision>125</cp:revision>
  <dcterms:created xsi:type="dcterms:W3CDTF">2011-11-17T01:05:11Z</dcterms:created>
  <dcterms:modified xsi:type="dcterms:W3CDTF">2011-12-12T06:45:09Z</dcterms:modified>
</cp:coreProperties>
</file>