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63" r:id="rId7"/>
    <p:sldId id="264" r:id="rId8"/>
    <p:sldId id="267" r:id="rId9"/>
    <p:sldId id="271" r:id="rId10"/>
    <p:sldId id="272" r:id="rId11"/>
    <p:sldId id="273" r:id="rId12"/>
    <p:sldId id="269" r:id="rId13"/>
    <p:sldId id="257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10/12/2010</a:t>
            </a:fld>
            <a:endParaRPr lang="en-US" sz="1600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A1454D90-B120-4FBF-B43F-29199808768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10/12/2010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Tyler </a:t>
            </a:r>
            <a:r>
              <a:rPr lang="ko-KR" altLang="en-US" dirty="0" smtClean="0"/>
              <a:t>교육과정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개발 모형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이 은 화</a:t>
            </a:r>
            <a:r>
              <a:rPr lang="en-US" altLang="ko-KR" dirty="0" smtClean="0"/>
              <a:t>(iwillbe@silla.ac.kr)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4093-EB7A-4BDF-9C5E-56747CD6097D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ko-KR"/>
          </a:p>
        </p:txBody>
      </p:sp>
      <p:pic>
        <p:nvPicPr>
          <p:cNvPr id="154627" name="Picture 3" descr="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981075"/>
            <a:ext cx="7848600" cy="5491163"/>
          </a:xfrm>
          <a:noFill/>
          <a:ln/>
        </p:spPr>
      </p:pic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1187450" y="1484313"/>
            <a:ext cx="2447925" cy="1511300"/>
          </a:xfrm>
          <a:prstGeom prst="rect">
            <a:avLst/>
          </a:prstGeom>
          <a:solidFill>
            <a:srgbClr val="00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ko-KR" altLang="en-US" sz="1400">
                <a:solidFill>
                  <a:schemeClr val="bg1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수업목표</a:t>
            </a:r>
            <a:r>
              <a:rPr lang="en-US" altLang="ko-KR" sz="1400">
                <a:solidFill>
                  <a:schemeClr val="bg1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:</a:t>
            </a:r>
          </a:p>
          <a:p>
            <a:pPr marL="609600" indent="-6096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altLang="ko-KR" sz="1400">
                <a:solidFill>
                  <a:schemeClr val="bg1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30</a:t>
            </a:r>
            <a:r>
              <a:rPr lang="ko-KR" altLang="en-US" sz="1400">
                <a:solidFill>
                  <a:schemeClr val="bg1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개의 화학원소를 주었을 때</a:t>
            </a:r>
          </a:p>
          <a:p>
            <a:pPr marL="609600" indent="-6096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ko-KR" altLang="en-US" sz="1400">
                <a:solidFill>
                  <a:schemeClr val="bg1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최소한 </a:t>
            </a:r>
            <a:r>
              <a:rPr lang="en-US" altLang="ko-KR" sz="1400">
                <a:solidFill>
                  <a:schemeClr val="bg1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25</a:t>
            </a:r>
            <a:r>
              <a:rPr lang="ko-KR" altLang="en-US" sz="1400">
                <a:solidFill>
                  <a:schemeClr val="bg1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개 이상의 원자가를 </a:t>
            </a:r>
          </a:p>
          <a:p>
            <a:pPr marL="609600" indent="-6096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ko-KR" altLang="en-US" sz="1400">
                <a:solidFill>
                  <a:schemeClr val="bg1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말할 수 있다</a:t>
            </a:r>
            <a:r>
              <a:rPr lang="en-US" altLang="ko-KR" sz="1400">
                <a:solidFill>
                  <a:schemeClr val="bg1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.</a:t>
            </a:r>
            <a:endParaRPr lang="en-US" altLang="ko-KR" sz="2800">
              <a:solidFill>
                <a:schemeClr val="bg1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1723-215E-4390-9D27-267021018FF4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152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dirty="0" smtClean="0">
                <a:latin typeface="HY견고딕" pitchFamily="18" charset="-127"/>
                <a:ea typeface="HY견고딕" pitchFamily="18" charset="-127"/>
              </a:rPr>
              <a:t>비교</a:t>
            </a:r>
            <a:r>
              <a:rPr lang="en-US" altLang="ko-KR" sz="3200" dirty="0" smtClean="0"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비행동적 목표 진술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428736"/>
            <a:ext cx="7693025" cy="4019550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arenR"/>
            </a:pPr>
            <a:r>
              <a:rPr lang="ko-KR" altLang="en-US" dirty="0"/>
              <a:t>대표자 </a:t>
            </a:r>
            <a:r>
              <a:rPr lang="en-US" altLang="ko-KR" dirty="0"/>
              <a:t>Eisner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ko-KR" altLang="en-US" dirty="0"/>
              <a:t>교육과정 목표와 교육과정 활동의 관계</a:t>
            </a:r>
          </a:p>
          <a:p>
            <a:pPr marL="533400" indent="-533400">
              <a:buFont typeface="Wingdings" pitchFamily="2" charset="2"/>
              <a:buAutoNum type="arabicParenR"/>
            </a:pPr>
            <a:endParaRPr lang="en-US" altLang="ko-KR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71604" y="2928934"/>
            <a:ext cx="5976937" cy="2324100"/>
            <a:chOff x="612" y="890"/>
            <a:chExt cx="4536" cy="2253"/>
          </a:xfrm>
        </p:grpSpPr>
        <p:sp>
          <p:nvSpPr>
            <p:cNvPr id="152581" name="Text Box 5"/>
            <p:cNvSpPr txBox="1">
              <a:spLocks noChangeArrowheads="1"/>
            </p:cNvSpPr>
            <p:nvPr/>
          </p:nvSpPr>
          <p:spPr bwMode="auto">
            <a:xfrm>
              <a:off x="612" y="890"/>
              <a:ext cx="1905" cy="3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ko-KR" altLang="en-US" sz="2000">
                  <a:latin typeface="돋움" pitchFamily="50" charset="-127"/>
                  <a:ea typeface="돋움" pitchFamily="50" charset="-127"/>
                </a:rPr>
                <a:t>행동적 목표</a:t>
              </a:r>
            </a:p>
          </p:txBody>
        </p:sp>
        <p:sp>
          <p:nvSpPr>
            <p:cNvPr id="152582" name="Text Box 6"/>
            <p:cNvSpPr txBox="1">
              <a:spLocks noChangeArrowheads="1"/>
            </p:cNvSpPr>
            <p:nvPr/>
          </p:nvSpPr>
          <p:spPr bwMode="auto">
            <a:xfrm>
              <a:off x="3243" y="890"/>
              <a:ext cx="1905" cy="3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ko-KR" altLang="en-US" sz="2000">
                  <a:latin typeface="돋움" pitchFamily="50" charset="-127"/>
                  <a:ea typeface="돋움" pitchFamily="50" charset="-127"/>
                </a:rPr>
                <a:t>행동적 활동</a:t>
              </a:r>
            </a:p>
          </p:txBody>
        </p:sp>
        <p:sp>
          <p:nvSpPr>
            <p:cNvPr id="152583" name="Text Box 7"/>
            <p:cNvSpPr txBox="1">
              <a:spLocks noChangeArrowheads="1"/>
            </p:cNvSpPr>
            <p:nvPr/>
          </p:nvSpPr>
          <p:spPr bwMode="auto">
            <a:xfrm>
              <a:off x="612" y="1797"/>
              <a:ext cx="1905" cy="39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ko-KR" altLang="en-US" sz="2000">
                  <a:latin typeface="돋움" pitchFamily="50" charset="-127"/>
                  <a:ea typeface="돋움" pitchFamily="50" charset="-127"/>
                </a:rPr>
                <a:t>문제해결 목표</a:t>
              </a:r>
            </a:p>
          </p:txBody>
        </p:sp>
        <p:sp>
          <p:nvSpPr>
            <p:cNvPr id="152584" name="Text Box 8"/>
            <p:cNvSpPr txBox="1">
              <a:spLocks noChangeArrowheads="1"/>
            </p:cNvSpPr>
            <p:nvPr/>
          </p:nvSpPr>
          <p:spPr bwMode="auto">
            <a:xfrm>
              <a:off x="3243" y="1797"/>
              <a:ext cx="1905" cy="39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ko-KR" altLang="en-US" sz="2000">
                  <a:latin typeface="돋움" pitchFamily="50" charset="-127"/>
                  <a:ea typeface="돋움" pitchFamily="50" charset="-127"/>
                </a:rPr>
                <a:t>문제해결 활동</a:t>
              </a:r>
            </a:p>
          </p:txBody>
        </p:sp>
        <p:sp>
          <p:nvSpPr>
            <p:cNvPr id="152585" name="Text Box 9"/>
            <p:cNvSpPr txBox="1">
              <a:spLocks noChangeArrowheads="1"/>
            </p:cNvSpPr>
            <p:nvPr/>
          </p:nvSpPr>
          <p:spPr bwMode="auto">
            <a:xfrm>
              <a:off x="612" y="2749"/>
              <a:ext cx="1905" cy="39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ko-KR" altLang="en-US" sz="2000">
                  <a:latin typeface="돋움" pitchFamily="50" charset="-127"/>
                  <a:ea typeface="돋움" pitchFamily="50" charset="-127"/>
                </a:rPr>
                <a:t>표현적 활동</a:t>
              </a:r>
            </a:p>
          </p:txBody>
        </p:sp>
        <p:sp>
          <p:nvSpPr>
            <p:cNvPr id="152586" name="Text Box 10"/>
            <p:cNvSpPr txBox="1">
              <a:spLocks noChangeArrowheads="1"/>
            </p:cNvSpPr>
            <p:nvPr/>
          </p:nvSpPr>
          <p:spPr bwMode="auto">
            <a:xfrm>
              <a:off x="3243" y="2749"/>
              <a:ext cx="1905" cy="39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ko-KR" altLang="en-US" sz="2000">
                  <a:latin typeface="돋움" pitchFamily="50" charset="-127"/>
                  <a:ea typeface="돋움" pitchFamily="50" charset="-127"/>
                </a:rPr>
                <a:t>표현적 결과</a:t>
              </a:r>
            </a:p>
          </p:txBody>
        </p:sp>
        <p:sp>
          <p:nvSpPr>
            <p:cNvPr id="152587" name="Line 11"/>
            <p:cNvSpPr>
              <a:spLocks noChangeShapeType="1"/>
            </p:cNvSpPr>
            <p:nvPr/>
          </p:nvSpPr>
          <p:spPr bwMode="auto">
            <a:xfrm>
              <a:off x="2653" y="1071"/>
              <a:ext cx="49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2588" name="Line 12"/>
            <p:cNvSpPr>
              <a:spLocks noChangeShapeType="1"/>
            </p:cNvSpPr>
            <p:nvPr/>
          </p:nvSpPr>
          <p:spPr bwMode="auto">
            <a:xfrm>
              <a:off x="2653" y="1979"/>
              <a:ext cx="49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2589" name="Line 13"/>
            <p:cNvSpPr>
              <a:spLocks noChangeShapeType="1"/>
            </p:cNvSpPr>
            <p:nvPr/>
          </p:nvSpPr>
          <p:spPr bwMode="auto">
            <a:xfrm>
              <a:off x="2653" y="2931"/>
              <a:ext cx="49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      </a:t>
            </a:r>
            <a:r>
              <a:rPr lang="ko-KR" altLang="en-US" sz="3200" dirty="0" smtClean="0">
                <a:latin typeface="HY궁서" pitchFamily="18" charset="-127"/>
                <a:ea typeface="HY궁서" pitchFamily="18" charset="-127"/>
              </a:rPr>
              <a:t>학습경험의 선정과 조직</a:t>
            </a:r>
            <a:endParaRPr lang="ko-KR" altLang="en-US" sz="3200" dirty="0">
              <a:latin typeface="HY궁서" pitchFamily="18" charset="-127"/>
              <a:ea typeface="HY궁서" pitchFamily="18" charset="-127"/>
            </a:endParaRPr>
          </a:p>
        </p:txBody>
      </p:sp>
      <p:pic>
        <p:nvPicPr>
          <p:cNvPr id="2050" name="Picture 2" descr="C:\Users\user\AppData\Local\Microsoft\Windows\Temporary Internet Files\Content.IE5\3WO37DHS\MC9003542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00372"/>
            <a:ext cx="3203700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학습경험 선정의 원리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기회의 원리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만족의 원리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가능성의 원리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다경험의</a:t>
            </a:r>
            <a:r>
              <a:rPr lang="ko-KR" altLang="en-US" dirty="0" smtClean="0"/>
              <a:t> 원리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다성과의</a:t>
            </a:r>
            <a:r>
              <a:rPr lang="ko-KR" altLang="en-US" dirty="0" smtClean="0"/>
              <a:t> 원리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0FDD1-E4E0-4F14-A0EC-10D83B9C5502}" type="slidenum">
              <a:rPr lang="ko-KR" altLang="en-US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학습경험 조직 원리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663700"/>
            <a:ext cx="7700963" cy="4500563"/>
          </a:xfrm>
        </p:spPr>
        <p:txBody>
          <a:bodyPr/>
          <a:lstStyle/>
          <a:p>
            <a:r>
              <a:rPr lang="en-US" altLang="ko-KR" sz="3600" b="0" dirty="0"/>
              <a:t> </a:t>
            </a:r>
            <a:r>
              <a:rPr lang="ko-KR" altLang="en-US" sz="3600" b="0" dirty="0"/>
              <a:t>수평적 조직원리 </a:t>
            </a:r>
          </a:p>
          <a:p>
            <a:pPr lvl="1"/>
            <a:r>
              <a:rPr lang="ko-KR" altLang="en-US" sz="2400" dirty="0" err="1"/>
              <a:t>스코프</a:t>
            </a:r>
            <a:endParaRPr lang="ko-KR" altLang="en-US" sz="2400" dirty="0"/>
          </a:p>
          <a:p>
            <a:pPr lvl="1"/>
            <a:r>
              <a:rPr lang="ko-KR" altLang="en-US" sz="2400" dirty="0"/>
              <a:t>통합성</a:t>
            </a:r>
          </a:p>
          <a:p>
            <a:pPr lvl="1"/>
            <a:r>
              <a:rPr lang="ko-KR" altLang="en-US" sz="2400" dirty="0"/>
              <a:t>균형성</a:t>
            </a:r>
          </a:p>
          <a:p>
            <a:pPr lvl="1"/>
            <a:endParaRPr lang="ko-KR" altLang="en-US" sz="2400" dirty="0"/>
          </a:p>
          <a:p>
            <a:r>
              <a:rPr lang="en-US" altLang="ko-KR" sz="3600" b="0" dirty="0"/>
              <a:t> </a:t>
            </a:r>
            <a:r>
              <a:rPr lang="ko-KR" altLang="en-US" sz="3600" b="0" dirty="0"/>
              <a:t>수직적 조직원리 </a:t>
            </a:r>
          </a:p>
          <a:p>
            <a:pPr lvl="1"/>
            <a:r>
              <a:rPr lang="ko-KR" altLang="en-US" sz="2400" dirty="0"/>
              <a:t>연속성</a:t>
            </a:r>
          </a:p>
          <a:p>
            <a:pPr lvl="1"/>
            <a:r>
              <a:rPr lang="ko-KR" altLang="en-US" sz="2400" dirty="0"/>
              <a:t>계열성</a:t>
            </a:r>
          </a:p>
          <a:p>
            <a:pPr lvl="1"/>
            <a:r>
              <a:rPr lang="ko-KR" altLang="en-US" sz="2400" dirty="0"/>
              <a:t>반복성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</a:t>
            </a:r>
            <a:r>
              <a:rPr lang="ko-KR" altLang="en-US" sz="3200" dirty="0" smtClean="0">
                <a:latin typeface="HY궁서" pitchFamily="18" charset="-127"/>
                <a:ea typeface="HY궁서" pitchFamily="18" charset="-127"/>
              </a:rPr>
              <a:t>교육목적의 설정</a:t>
            </a:r>
            <a:endParaRPr lang="ko-KR" altLang="en-US" sz="3200" dirty="0">
              <a:latin typeface="HY궁서" pitchFamily="18" charset="-127"/>
              <a:ea typeface="HY궁서" pitchFamily="18" charset="-127"/>
            </a:endParaRPr>
          </a:p>
        </p:txBody>
      </p:sp>
      <p:pic>
        <p:nvPicPr>
          <p:cNvPr id="1026" name="Picture 2" descr="C:\Users\user\AppData\Local\Microsoft\Windows\Temporary Internet Files\Content.IE5\OKAQ7CA5\MC90023879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143248"/>
            <a:ext cx="2857520" cy="2709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E819-A78D-4CF7-977A-BE4BED21AA06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dirty="0">
                <a:latin typeface="HY견고딕" pitchFamily="18" charset="-127"/>
                <a:ea typeface="HY견고딕" pitchFamily="18" charset="-127"/>
              </a:rPr>
              <a:t>교육목적의 개념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교육목적의 유형</a:t>
            </a:r>
            <a:r>
              <a:rPr lang="en-US" altLang="ko-KR" dirty="0"/>
              <a:t>: </a:t>
            </a:r>
          </a:p>
          <a:p>
            <a:endParaRPr lang="en-US" altLang="ko-KR" dirty="0"/>
          </a:p>
          <a:p>
            <a:r>
              <a:rPr lang="ko-KR" altLang="en-US" dirty="0"/>
              <a:t>교육목적 구분 기준</a:t>
            </a:r>
            <a:r>
              <a:rPr lang="en-US" altLang="ko-KR" dirty="0"/>
              <a:t>: 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D20B-DBD4-4382-9C69-DB12CE41F046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1) </a:t>
            </a:r>
            <a:r>
              <a:rPr lang="ko-KR" altLang="en-US"/>
              <a:t>교육의 목적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사례</a:t>
            </a:r>
            <a:r>
              <a:rPr lang="en-US" altLang="ko-KR"/>
              <a:t>1. </a:t>
            </a:r>
            <a:r>
              <a:rPr lang="ko-KR" altLang="en-US"/>
              <a:t>교육기본법 제</a:t>
            </a:r>
            <a:r>
              <a:rPr lang="en-US" altLang="ko-KR"/>
              <a:t>2</a:t>
            </a:r>
            <a:r>
              <a:rPr lang="ko-KR" altLang="en-US"/>
              <a:t>조</a:t>
            </a:r>
          </a:p>
          <a:p>
            <a:endParaRPr lang="ko-KR" altLang="en-US"/>
          </a:p>
          <a:p>
            <a:r>
              <a:rPr lang="ko-KR" altLang="en-US"/>
              <a:t>사례</a:t>
            </a:r>
            <a:r>
              <a:rPr lang="en-US" altLang="ko-KR"/>
              <a:t>2. </a:t>
            </a:r>
            <a:r>
              <a:rPr lang="ko-KR" altLang="en-US"/>
              <a:t>국가수준 교육과정에 나타난 교육적 인간상</a:t>
            </a:r>
          </a:p>
          <a:p>
            <a:endParaRPr lang="ko-KR" altLang="en-US"/>
          </a:p>
          <a:p>
            <a:endParaRPr lang="en-US" altLang="ko-K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614-469A-44AB-A7F0-30385B5C0EE2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142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2) </a:t>
            </a:r>
            <a:r>
              <a:rPr lang="ko-KR" altLang="en-US"/>
              <a:t>교육의 일반적 목표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/>
              <a:t>학교급별</a:t>
            </a:r>
            <a:r>
              <a:rPr lang="ko-KR" altLang="en-US" dirty="0"/>
              <a:t> 목표 </a:t>
            </a:r>
          </a:p>
          <a:p>
            <a:r>
              <a:rPr lang="ko-KR" altLang="en-US" dirty="0" smtClean="0"/>
              <a:t>사례</a:t>
            </a:r>
            <a:r>
              <a:rPr lang="en-US" altLang="ko-KR" dirty="0"/>
              <a:t>1. </a:t>
            </a:r>
            <a:r>
              <a:rPr lang="ko-KR" altLang="en-US" dirty="0"/>
              <a:t>중학교 교육의 일반적 목표</a:t>
            </a:r>
          </a:p>
          <a:p>
            <a:r>
              <a:rPr lang="ko-KR" altLang="en-US" dirty="0"/>
              <a:t>사례</a:t>
            </a:r>
            <a:r>
              <a:rPr lang="en-US" altLang="ko-KR" dirty="0"/>
              <a:t>2. </a:t>
            </a:r>
            <a:r>
              <a:rPr lang="ko-KR" altLang="en-US" dirty="0"/>
              <a:t>고등학교 교육의 일반적 목표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기관별 </a:t>
            </a:r>
            <a:r>
              <a:rPr lang="ko-KR" altLang="en-US" dirty="0" smtClean="0"/>
              <a:t>교육목표</a:t>
            </a:r>
          </a:p>
          <a:p>
            <a:r>
              <a:rPr lang="ko-KR" altLang="en-US" dirty="0" smtClean="0"/>
              <a:t>사례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시도교육청의 교육실천방향</a:t>
            </a:r>
          </a:p>
          <a:p>
            <a:r>
              <a:rPr lang="ko-KR" altLang="en-US" dirty="0" smtClean="0"/>
              <a:t>사례</a:t>
            </a:r>
            <a:r>
              <a:rPr lang="en-US" altLang="ko-KR" dirty="0" smtClean="0"/>
              <a:t>2. </a:t>
            </a:r>
            <a:r>
              <a:rPr lang="ko-KR" altLang="en-US" dirty="0" smtClean="0"/>
              <a:t>학교 교육목표 혹은 </a:t>
            </a:r>
            <a:r>
              <a:rPr lang="ko-KR" altLang="en-US" dirty="0" smtClean="0"/>
              <a:t>교육철학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교과별 </a:t>
            </a:r>
            <a:r>
              <a:rPr lang="ko-KR" altLang="en-US" dirty="0" smtClean="0"/>
              <a:t>교육목표 </a:t>
            </a:r>
          </a:p>
          <a:p>
            <a:r>
              <a:rPr lang="ko-KR" altLang="en-US" dirty="0" smtClean="0"/>
              <a:t>사례</a:t>
            </a:r>
            <a:r>
              <a:rPr lang="en-US" altLang="ko-KR" dirty="0" smtClean="0"/>
              <a:t>1. </a:t>
            </a:r>
            <a:r>
              <a:rPr lang="ko-KR" altLang="en-US" dirty="0" smtClean="0"/>
              <a:t>국어과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교육목표</a:t>
            </a:r>
            <a:endParaRPr lang="ko-KR" altLang="en-US" dirty="0" smtClean="0"/>
          </a:p>
          <a:p>
            <a:r>
              <a:rPr lang="ko-KR" altLang="en-US" dirty="0" smtClean="0"/>
              <a:t>사례</a:t>
            </a:r>
            <a:r>
              <a:rPr lang="en-US" altLang="ko-KR" dirty="0" smtClean="0"/>
              <a:t>2. </a:t>
            </a:r>
            <a:r>
              <a:rPr lang="ko-KR" altLang="en-US" dirty="0" smtClean="0"/>
              <a:t>수학과 교육목표 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862-42D7-47F0-977F-9334045DF8F6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/>
              <a:t>교육의 구체적 목표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단원목표</a:t>
            </a:r>
          </a:p>
          <a:p>
            <a:endParaRPr lang="ko-KR" altLang="en-US" dirty="0"/>
          </a:p>
          <a:p>
            <a:r>
              <a:rPr lang="ko-KR" altLang="en-US" dirty="0"/>
              <a:t>수업목표 </a:t>
            </a:r>
          </a:p>
          <a:p>
            <a:endParaRPr lang="en-US" altLang="ko-K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F8A3-F754-415C-9F0A-C48C6343486B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dirty="0">
                <a:latin typeface="HY견고딕" pitchFamily="18" charset="-127"/>
                <a:ea typeface="HY견고딕" pitchFamily="18" charset="-127"/>
              </a:rPr>
              <a:t>교육목적의 설정 과정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1) </a:t>
            </a:r>
            <a:r>
              <a:rPr lang="ko-KR" altLang="en-US" dirty="0"/>
              <a:t>설정과정 </a:t>
            </a:r>
          </a:p>
          <a:p>
            <a:pPr>
              <a:buFont typeface="Wingdings" pitchFamily="2" charset="2"/>
              <a:buNone/>
            </a:pPr>
            <a:r>
              <a:rPr lang="ko-KR" altLang="en-US" dirty="0"/>
              <a:t>      교육의 목적⇒ 일반적 목표⇒ 구체적 목표</a:t>
            </a:r>
          </a:p>
          <a:p>
            <a:pPr>
              <a:buFont typeface="Wingdings" pitchFamily="2" charset="2"/>
              <a:buNone/>
            </a:pPr>
            <a:endParaRPr lang="ko-KR" altLang="en-US" dirty="0"/>
          </a:p>
          <a:p>
            <a:r>
              <a:rPr lang="en-US" altLang="ko-KR" dirty="0"/>
              <a:t>2) </a:t>
            </a:r>
            <a:r>
              <a:rPr lang="ko-KR" altLang="en-US" dirty="0"/>
              <a:t>설정자원</a:t>
            </a:r>
          </a:p>
          <a:p>
            <a:pPr>
              <a:buFont typeface="Wingdings" pitchFamily="2" charset="2"/>
              <a:buNone/>
            </a:pPr>
            <a:r>
              <a:rPr lang="ko-KR" altLang="en-US" dirty="0"/>
              <a:t>      </a:t>
            </a:r>
            <a:r>
              <a:rPr lang="en-US" altLang="ko-KR" dirty="0"/>
              <a:t>Tyler : </a:t>
            </a:r>
            <a:r>
              <a:rPr lang="ko-KR" altLang="en-US" dirty="0"/>
              <a:t>학습자</a:t>
            </a:r>
            <a:r>
              <a:rPr lang="en-US" altLang="ko-KR" dirty="0"/>
              <a:t>, </a:t>
            </a:r>
            <a:r>
              <a:rPr lang="ko-KR" altLang="en-US" dirty="0"/>
              <a:t>사회</a:t>
            </a:r>
            <a:r>
              <a:rPr lang="en-US" altLang="ko-KR" dirty="0"/>
              <a:t>, </a:t>
            </a:r>
            <a:r>
              <a:rPr lang="ko-KR" altLang="en-US" dirty="0"/>
              <a:t>교과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E0E5-F22C-4770-8392-6FD7588D5382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149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813"/>
            <a:ext cx="7924800" cy="595295"/>
          </a:xfrm>
        </p:spPr>
        <p:txBody>
          <a:bodyPr/>
          <a:lstStyle/>
          <a:p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32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교육목적의 진술</a:t>
            </a:r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교육목표이원분류표</a:t>
            </a:r>
          </a:p>
        </p:txBody>
      </p:sp>
      <p:graphicFrame>
        <p:nvGraphicFramePr>
          <p:cNvPr id="149653" name="Group 149"/>
          <p:cNvGraphicFramePr>
            <a:graphicFrameLocks noGrp="1"/>
          </p:cNvGraphicFramePr>
          <p:nvPr>
            <p:ph idx="1"/>
          </p:nvPr>
        </p:nvGraphicFramePr>
        <p:xfrm>
          <a:off x="928662" y="1357298"/>
          <a:ext cx="7693025" cy="4965192"/>
        </p:xfrm>
        <a:graphic>
          <a:graphicData uri="http://schemas.openxmlformats.org/drawingml/2006/table">
            <a:tbl>
              <a:tblPr/>
              <a:tblGrid>
                <a:gridCol w="1525588"/>
                <a:gridCol w="1038225"/>
                <a:gridCol w="1039812"/>
                <a:gridCol w="763588"/>
                <a:gridCol w="760412"/>
                <a:gridCol w="971550"/>
                <a:gridCol w="760413"/>
                <a:gridCol w="833437"/>
              </a:tblGrid>
              <a:tr h="215900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행동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내용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중요한 사실 및 원리의 이해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믿을 만한 정보원에 대한 지식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자료의 해석력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원리의 적용력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학습 연구와 결과보고의 기능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넓고 성숙된 흥미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사회적 태도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A.</a:t>
                      </a: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인체의 기능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1.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영양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2.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소화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3.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순환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4.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호흡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5.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생식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B.</a:t>
                      </a: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동식물 자원의 이용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1.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에너지의 관계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2.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동식물의 성장에 미치는 환경 요인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3.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유전과 발생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4.</a:t>
                      </a:r>
                      <a:r>
                        <a:rPr kumimoji="1" lang="ko-KR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토지 이용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C.</a:t>
                      </a: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진화와 발달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ko-KR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√ </a:t>
                      </a: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D87D-86DF-43AA-9040-161461E69D80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51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비교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행동</a:t>
            </a:r>
            <a:r>
              <a:rPr lang="ko-KR" altLang="en-US" sz="3200" dirty="0" smtClean="0">
                <a:latin typeface="HY견고딕" pitchFamily="18" charset="-127"/>
                <a:ea typeface="HY견고딕" pitchFamily="18" charset="-127"/>
              </a:rPr>
              <a:t>적 </a:t>
            </a:r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목표 진술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arenR"/>
            </a:pPr>
            <a:r>
              <a:rPr lang="ko-KR" altLang="en-US"/>
              <a:t>대표자 </a:t>
            </a:r>
            <a:r>
              <a:rPr lang="en-US" altLang="ko-KR"/>
              <a:t>Mager 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ko-KR" altLang="en-US"/>
              <a:t>관찰가능한 행동</a:t>
            </a:r>
            <a:r>
              <a:rPr lang="en-US" altLang="ko-KR"/>
              <a:t>, </a:t>
            </a:r>
            <a:r>
              <a:rPr lang="ko-KR" altLang="en-US"/>
              <a:t>조건</a:t>
            </a:r>
            <a:r>
              <a:rPr lang="en-US" altLang="ko-KR"/>
              <a:t>, </a:t>
            </a:r>
            <a:r>
              <a:rPr lang="ko-KR" altLang="en-US"/>
              <a:t>도달수준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ko-KR" altLang="en-US"/>
              <a:t>예</a:t>
            </a:r>
            <a:r>
              <a:rPr lang="en-US" altLang="ko-KR"/>
              <a:t>: 100M</a:t>
            </a:r>
            <a:r>
              <a:rPr lang="ko-KR" altLang="en-US"/>
              <a:t>를 보조기구 없이</a:t>
            </a:r>
            <a:r>
              <a:rPr lang="en-US" altLang="ko-KR"/>
              <a:t>(</a:t>
            </a:r>
            <a:r>
              <a:rPr lang="ko-KR" altLang="en-US"/>
              <a:t>조건</a:t>
            </a:r>
            <a:r>
              <a:rPr lang="en-US" altLang="ko-KR"/>
              <a:t>)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altLang="ko-KR"/>
              <a:t>          14</a:t>
            </a:r>
            <a:r>
              <a:rPr lang="ko-KR" altLang="en-US"/>
              <a:t>초 이내에</a:t>
            </a:r>
            <a:r>
              <a:rPr lang="en-US" altLang="ko-KR"/>
              <a:t>(</a:t>
            </a:r>
            <a:r>
              <a:rPr lang="ko-KR" altLang="en-US"/>
              <a:t>도달수준</a:t>
            </a:r>
            <a:r>
              <a:rPr lang="en-US" altLang="ko-KR"/>
              <a:t>)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altLang="ko-KR"/>
              <a:t>           </a:t>
            </a:r>
            <a:r>
              <a:rPr lang="ko-KR" altLang="en-US"/>
              <a:t>다릴 수 있다</a:t>
            </a:r>
            <a:r>
              <a:rPr lang="en-US" altLang="ko-KR"/>
              <a:t>(</a:t>
            </a:r>
            <a:r>
              <a:rPr lang="ko-KR" altLang="en-US"/>
              <a:t>관찰가능한 행동</a:t>
            </a:r>
            <a:r>
              <a:rPr lang="en-US" altLang="ko-KR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257</TotalTime>
  <Words>392</Words>
  <Application>Microsoft Office PowerPoint</Application>
  <PresentationFormat>화면 슬라이드 쇼(4:3)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Origin</vt:lpstr>
      <vt:lpstr>Tyler 교육과정 개발 모형</vt:lpstr>
      <vt:lpstr>슬라이드 2</vt:lpstr>
      <vt:lpstr>1. 교육목적의 개념</vt:lpstr>
      <vt:lpstr>1) 교육의 목적</vt:lpstr>
      <vt:lpstr>2) 교육의 일반적 목표</vt:lpstr>
      <vt:lpstr>3) 교육의 구체적 목표</vt:lpstr>
      <vt:lpstr>2. 교육목적의 설정 과정</vt:lpstr>
      <vt:lpstr>3. 교육목적의 진술-교육목표이원분류표</vt:lpstr>
      <vt:lpstr>비교-행동적 목표 진술</vt:lpstr>
      <vt:lpstr>슬라이드 10</vt:lpstr>
      <vt:lpstr>비교-비행동적 목표 진술</vt:lpstr>
      <vt:lpstr>슬라이드 12</vt:lpstr>
      <vt:lpstr>학습경험 선정의 원리</vt:lpstr>
      <vt:lpstr>학습경험 조직 원리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Tyler 교육과정 개발 모형</dc:title>
  <dc:creator>user</dc:creator>
  <cp:lastModifiedBy>user</cp:lastModifiedBy>
  <cp:revision>3</cp:revision>
  <dcterms:created xsi:type="dcterms:W3CDTF">2010-10-12T02:08:51Z</dcterms:created>
  <dcterms:modified xsi:type="dcterms:W3CDTF">2010-10-12T06:26:33Z</dcterms:modified>
</cp:coreProperties>
</file>