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453" autoAdjust="0"/>
  </p:normalViewPr>
  <p:slideViewPr>
    <p:cSldViewPr showGuides="1">
      <p:cViewPr>
        <p:scale>
          <a:sx n="70" d="100"/>
          <a:sy n="70" d="100"/>
        </p:scale>
        <p:origin x="198" y="-78"/>
      </p:cViewPr>
      <p:guideLst>
        <p:guide orient="horz" pos="527"/>
        <p:guide orient="horz" pos="346"/>
        <p:guide orient="horz" pos="1117"/>
        <p:guide orient="horz" pos="3838"/>
        <p:guide pos="249"/>
        <p:guide pos="3606"/>
        <p:guide pos="51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psx02i24892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9" t="10567" r="10205" b="8207"/>
          <a:stretch>
            <a:fillRect/>
          </a:stretch>
        </p:blipFill>
        <p:spPr>
          <a:xfrm>
            <a:off x="378227" y="874059"/>
            <a:ext cx="8337177" cy="5769651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581376" y="40341"/>
            <a:ext cx="3062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3200" kern="1000" spc="-10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바다M" pitchFamily="18" charset="-127"/>
                <a:ea typeface="HY바다M" pitchFamily="18" charset="-127"/>
              </a:rPr>
              <a:t>한국현대시인론</a:t>
            </a:r>
            <a:endParaRPr lang="ko-KR" altLang="en-US" sz="3200" kern="1000" spc="-1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57240"/>
            <a:ext cx="4400552" cy="1143000"/>
          </a:xfrm>
        </p:spPr>
        <p:txBody>
          <a:bodyPr/>
          <a:lstStyle/>
          <a:p>
            <a:pPr algn="l"/>
            <a:r>
              <a:rPr lang="en-US" altLang="ko-KR" sz="5400" dirty="0" smtClean="0">
                <a:latin typeface="HY바다M" pitchFamily="18" charset="-127"/>
                <a:ea typeface="HY바다M" pitchFamily="18" charset="-127"/>
              </a:rPr>
              <a:t>8. </a:t>
            </a:r>
            <a:r>
              <a:rPr lang="ko-KR" altLang="en-US" sz="5400" dirty="0" smtClean="0">
                <a:latin typeface="HY바다M" pitchFamily="18" charset="-127"/>
                <a:ea typeface="HY바다M" pitchFamily="18" charset="-127"/>
              </a:rPr>
              <a:t>이형기</a:t>
            </a:r>
            <a:endParaRPr lang="ko-KR" altLang="en-US" sz="54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1000100" y="1825612"/>
            <a:ext cx="6638682" cy="2896514"/>
          </a:xfrm>
          <a:prstGeom prst="roundRect">
            <a:avLst>
              <a:gd name="adj" fmla="val 3197"/>
            </a:avLst>
          </a:prstGeom>
          <a:solidFill>
            <a:schemeClr val="bg1"/>
          </a:solidFill>
          <a:ln w="15240">
            <a:solidFill>
              <a:schemeClr val="tx1">
                <a:lumMod val="85000"/>
                <a:lumOff val="1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latinLnBrk="0">
              <a:spcBef>
                <a:spcPts val="600"/>
              </a:spcBef>
              <a:defRPr/>
            </a:pPr>
            <a:endParaRPr kumimoji="0" lang="en-US" altLang="ko-KR" sz="1500" b="1" spc="-150" dirty="0">
              <a:solidFill>
                <a:schemeClr val="accent6">
                  <a:lumMod val="75000"/>
                </a:schemeClr>
              </a:solidFill>
              <a:latin typeface="나눔고딕 Bold" pitchFamily="50" charset="-127"/>
              <a:ea typeface="나눔고딕 Bold" pitchFamily="50" charset="-127"/>
            </a:endParaRPr>
          </a:p>
        </p:txBody>
      </p:sp>
      <p:grpSp>
        <p:nvGrpSpPr>
          <p:cNvPr id="2" name="그룹 7"/>
          <p:cNvGrpSpPr/>
          <p:nvPr/>
        </p:nvGrpSpPr>
        <p:grpSpPr>
          <a:xfrm>
            <a:off x="820728" y="1571612"/>
            <a:ext cx="1671750" cy="537455"/>
            <a:chOff x="820728" y="1674803"/>
            <a:chExt cx="1671750" cy="537455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820728" y="1674803"/>
              <a:ext cx="1671750" cy="537455"/>
            </a:xfrm>
            <a:prstGeom prst="roundRect">
              <a:avLst>
                <a:gd name="adj" fmla="val 9679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2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08100" y="1743475"/>
              <a:ext cx="14970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ko-KR" altLang="en-US" sz="2000" spc="-10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김종삼의 시</a:t>
              </a:r>
              <a:endParaRPr lang="ko-KR" altLang="en-US" sz="2000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76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9.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김종삼</a:t>
            </a:r>
            <a:endParaRPr kumimoji="0"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2258190"/>
            <a:ext cx="6572296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latinLnBrk="0">
              <a:lnSpc>
                <a:spcPts val="2500"/>
              </a:lnSpc>
              <a:buFont typeface="Wingdings" pitchFamily="2" charset="2"/>
              <a:buChar char="Ø"/>
            </a:pPr>
            <a:r>
              <a:rPr lang="ko-KR" altLang="en-US" dirty="0" smtClean="0"/>
              <a:t>음악에 조예가 깊어 고도의 비약에 의한 어구의 연결과 시어가 울리는 음향효과를 살려 씀으로써 미학적 순도가 높은 순수시인으로 정평이 남</a:t>
            </a:r>
            <a:r>
              <a:rPr lang="en-US" altLang="ko-KR" dirty="0" smtClean="0"/>
              <a:t> </a:t>
            </a:r>
          </a:p>
          <a:p>
            <a:pPr marL="273050" indent="-273050" latinLnBrk="0">
              <a:lnSpc>
                <a:spcPts val="2500"/>
              </a:lnSpc>
              <a:buFont typeface="Wingdings" pitchFamily="2" charset="2"/>
              <a:buChar char="Ø"/>
            </a:pPr>
            <a:r>
              <a:rPr lang="ko-KR" altLang="en-US" dirty="0" smtClean="0"/>
              <a:t>김종삼의 시는 무엇보다도 시와 음악과의 결합 내지는 음악적 운율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어조의 중시를 들 수 있음</a:t>
            </a:r>
            <a:endParaRPr lang="en-US" altLang="ko-KR" dirty="0" smtClean="0"/>
          </a:p>
          <a:p>
            <a:pPr marL="273050" indent="-273050" latinLnBrk="0">
              <a:lnSpc>
                <a:spcPts val="2500"/>
              </a:lnSpc>
              <a:buFont typeface="Wingdings" pitchFamily="2" charset="2"/>
              <a:buChar char="Ø"/>
            </a:pPr>
            <a:r>
              <a:rPr lang="ko-KR" altLang="en-US" dirty="0" smtClean="0"/>
              <a:t>음악과 시는 그 감각의 매개체만 다를 뿐 예술의 원천에서의 기능은 같은 것으로 그것은 환상 창조임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62068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물통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00099" y="2058886"/>
            <a:ext cx="47244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/>
              <a:t>희미한</a:t>
            </a:r>
          </a:p>
          <a:p>
            <a:r>
              <a:rPr lang="ko-KR" altLang="en-US" sz="1600" dirty="0" smtClean="0"/>
              <a:t>풍금 소리가</a:t>
            </a:r>
          </a:p>
          <a:p>
            <a:r>
              <a:rPr lang="ko-KR" altLang="en-US" sz="1600" dirty="0" smtClean="0"/>
              <a:t>툭 툭 끊어지고</a:t>
            </a:r>
          </a:p>
          <a:p>
            <a:r>
              <a:rPr lang="ko-KR" altLang="en-US" sz="1600" dirty="0" smtClean="0"/>
              <a:t>있었다</a:t>
            </a:r>
          </a:p>
          <a:p>
            <a:r>
              <a:rPr lang="ko-KR" altLang="en-US" sz="1600" dirty="0" smtClean="0"/>
              <a:t>그 동안 무엇을 하였느냐는</a:t>
            </a:r>
          </a:p>
          <a:p>
            <a:r>
              <a:rPr lang="ko-KR" altLang="en-US" sz="1600" dirty="0" smtClean="0"/>
              <a:t>물음에 대해</a:t>
            </a:r>
          </a:p>
          <a:p>
            <a:r>
              <a:rPr lang="ko-KR" altLang="en-US" sz="1600" dirty="0" smtClean="0"/>
              <a:t>다름아닌 인간을 </a:t>
            </a:r>
            <a:r>
              <a:rPr lang="ko-KR" altLang="en-US" sz="1600" dirty="0" err="1" smtClean="0"/>
              <a:t>찾아다니며</a:t>
            </a:r>
            <a:endParaRPr lang="ko-KR" altLang="en-US" sz="1600" dirty="0" smtClean="0"/>
          </a:p>
          <a:p>
            <a:r>
              <a:rPr lang="ko-KR" altLang="en-US" sz="1600" dirty="0" smtClean="0"/>
              <a:t>물 몇 통 길어다 준 일밖에 없다고</a:t>
            </a:r>
          </a:p>
          <a:p>
            <a:r>
              <a:rPr lang="ko-KR" altLang="en-US" sz="1600" dirty="0" smtClean="0"/>
              <a:t>머나먼 광야 한복판</a:t>
            </a:r>
          </a:p>
          <a:p>
            <a:r>
              <a:rPr lang="ko-KR" altLang="en-US" sz="1600" dirty="0" smtClean="0"/>
              <a:t>얕은</a:t>
            </a:r>
          </a:p>
          <a:p>
            <a:r>
              <a:rPr lang="ko-KR" altLang="en-US" sz="1600" dirty="0" smtClean="0"/>
              <a:t>하늘 밑으로</a:t>
            </a:r>
          </a:p>
          <a:p>
            <a:r>
              <a:rPr lang="ko-KR" altLang="en-US" sz="1600" dirty="0" smtClean="0"/>
              <a:t>영롱한 </a:t>
            </a:r>
            <a:r>
              <a:rPr lang="ko-KR" altLang="en-US" sz="1600" dirty="0" err="1" smtClean="0"/>
              <a:t>날빛으로</a:t>
            </a:r>
            <a:endParaRPr lang="ko-KR" altLang="en-US" sz="1600" dirty="0" smtClean="0"/>
          </a:p>
          <a:p>
            <a:r>
              <a:rPr lang="ko-KR" altLang="en-US" sz="1600" dirty="0" smtClean="0"/>
              <a:t>하여금 </a:t>
            </a:r>
            <a:r>
              <a:rPr lang="ko-KR" altLang="en-US" sz="1600" dirty="0" err="1" smtClean="0"/>
              <a:t>따우에선</a:t>
            </a:r>
            <a:endParaRPr lang="ko-KR" altLang="en-US" sz="1600" dirty="0" smtClean="0"/>
          </a:p>
          <a:p>
            <a:r>
              <a:rPr lang="en-US" altLang="ko-KR" sz="1600" dirty="0" smtClean="0"/>
              <a:t>-</a:t>
            </a:r>
            <a:endParaRPr lang="en-US" altLang="ko-KR" sz="1600" dirty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9.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김종삼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5528854"/>
            <a:ext cx="44386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출처</a:t>
            </a:r>
            <a:r>
              <a:rPr lang="en-US" altLang="ko-KR" sz="1600" i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 3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인 연대시집 본적지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(1968) </a:t>
            </a:r>
            <a:endParaRPr lang="en-US" altLang="ko-KR" sz="1600" i="1" spc="-10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62068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물통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857224" y="2035739"/>
            <a:ext cx="7315226" cy="646331"/>
            <a:chOff x="857224" y="1844667"/>
            <a:chExt cx="7572428" cy="646331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소박한 발상의 시이지만 매우 함축적인 깊이를 지닌 서정시로 우리 생활에서 흔하게 볼 수 있는 ‘물통’이 뜻밖의 의미를 획득하여 감동 확산</a:t>
              </a:r>
              <a:endParaRPr lang="en-US" altLang="ko-KR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9.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김종삼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grpSp>
        <p:nvGrpSpPr>
          <p:cNvPr id="8" name="그룹 17"/>
          <p:cNvGrpSpPr/>
          <p:nvPr/>
        </p:nvGrpSpPr>
        <p:grpSpPr>
          <a:xfrm>
            <a:off x="857224" y="3141556"/>
            <a:ext cx="7315226" cy="369332"/>
            <a:chOff x="857224" y="1844667"/>
            <a:chExt cx="7572428" cy="369332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‘물통’ 또는 ‘물 몇 통’의 물은 이미지는 평화 표상</a:t>
              </a:r>
              <a:endParaRPr lang="en-US" altLang="ko-KR" dirty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그룹 17"/>
          <p:cNvGrpSpPr/>
          <p:nvPr/>
        </p:nvGrpSpPr>
        <p:grpSpPr>
          <a:xfrm>
            <a:off x="857224" y="3694708"/>
            <a:ext cx="7315226" cy="369332"/>
            <a:chOff x="857224" y="1844667"/>
            <a:chExt cx="7572428" cy="369332"/>
          </a:xfrm>
        </p:grpSpPr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표상평화의 메시지가 </a:t>
              </a:r>
              <a:r>
                <a:rPr lang="en-US" altLang="ko-KR" dirty="0" smtClean="0"/>
                <a:t>'</a:t>
              </a:r>
              <a:r>
                <a:rPr lang="ko-KR" altLang="en-US" dirty="0" smtClean="0"/>
                <a:t>물 한 통‘</a:t>
              </a:r>
              <a:r>
                <a:rPr lang="ko-KR" altLang="en-US" dirty="0" err="1" smtClean="0"/>
                <a:t>으로</a:t>
              </a:r>
              <a:r>
                <a:rPr lang="ko-KR" altLang="en-US" dirty="0" smtClean="0"/>
                <a:t> </a:t>
              </a:r>
              <a:r>
                <a:rPr lang="ko-KR" altLang="en-US" dirty="0" err="1" smtClean="0"/>
                <a:t>은유됨으로</a:t>
              </a:r>
              <a:r>
                <a:rPr lang="ko-KR" altLang="en-US" dirty="0" smtClean="0"/>
                <a:t> 의외의 감흥을 자극</a:t>
              </a:r>
              <a:endParaRPr lang="en-US" altLang="ko-KR" dirty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8386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민간인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00099" y="2058886"/>
            <a:ext cx="47244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/>
              <a:t>1947</a:t>
            </a:r>
            <a:r>
              <a:rPr lang="ko-KR" altLang="en-US" sz="1600" dirty="0" smtClean="0"/>
              <a:t>년 봄</a:t>
            </a:r>
          </a:p>
          <a:p>
            <a:r>
              <a:rPr lang="ko-KR" altLang="en-US" sz="1600" dirty="0" smtClean="0"/>
              <a:t>심야</a:t>
            </a:r>
          </a:p>
          <a:p>
            <a:r>
              <a:rPr lang="ko-KR" altLang="en-US" sz="1600" dirty="0" smtClean="0"/>
              <a:t>황해도 해주 바다</a:t>
            </a:r>
          </a:p>
          <a:p>
            <a:r>
              <a:rPr lang="ko-KR" altLang="en-US" sz="1600" dirty="0" smtClean="0"/>
              <a:t>이남과 이북의 경계선 </a:t>
            </a:r>
            <a:r>
              <a:rPr lang="ko-KR" altLang="en-US" sz="1600" dirty="0" err="1" smtClean="0"/>
              <a:t>용당포</a:t>
            </a:r>
            <a:endParaRPr lang="ko-KR" altLang="en-US" sz="1600" dirty="0" smtClean="0"/>
          </a:p>
          <a:p>
            <a:endParaRPr lang="ko-KR" altLang="en-US" sz="1600" dirty="0" smtClean="0"/>
          </a:p>
          <a:p>
            <a:r>
              <a:rPr lang="ko-KR" altLang="en-US" sz="1600" dirty="0" smtClean="0"/>
              <a:t>사공은 조심조심 노를 저어 가고 있었다</a:t>
            </a:r>
          </a:p>
          <a:p>
            <a:r>
              <a:rPr lang="ko-KR" altLang="en-US" sz="1600" dirty="0" smtClean="0"/>
              <a:t>울음을 터뜨린 한 영아를 삼킨 곳</a:t>
            </a:r>
          </a:p>
          <a:p>
            <a:r>
              <a:rPr lang="ko-KR" altLang="en-US" sz="1600" dirty="0" smtClean="0"/>
              <a:t>스무 몇 해나 지나서도 누구나 그 수심을 모른다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9.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김종삼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344902"/>
            <a:ext cx="44386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출처</a:t>
            </a:r>
            <a:r>
              <a:rPr lang="en-US" altLang="ko-KR" sz="1600" i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i="1" spc="-100" dirty="0" err="1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시선집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i="1" spc="-100" dirty="0" err="1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북치는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 소년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i="1" spc="-100" dirty="0" err="1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믿음사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, 1979)</a:t>
            </a:r>
            <a:endParaRPr lang="en-US" altLang="ko-KR" sz="1600" i="1" spc="-10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8386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민간인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857224" y="2035739"/>
            <a:ext cx="7315226" cy="646331"/>
            <a:chOff x="857224" y="1844667"/>
            <a:chExt cx="7315226" cy="646331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en-US" altLang="ko-KR" dirty="0" smtClean="0"/>
                <a:t>6.25</a:t>
              </a:r>
              <a:r>
                <a:rPr lang="ko-KR" altLang="en-US" dirty="0" smtClean="0"/>
                <a:t>동란의 민족적 비극을 전면이 아닌 민간인이라는 측면에서 간결한 수법으로 터치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한 편의 시로서 성공시킴</a:t>
              </a:r>
              <a:endParaRPr lang="en-US" altLang="ko-KR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9.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김종삼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grpSp>
        <p:nvGrpSpPr>
          <p:cNvPr id="8" name="그룹 17"/>
          <p:cNvGrpSpPr/>
          <p:nvPr/>
        </p:nvGrpSpPr>
        <p:grpSpPr>
          <a:xfrm>
            <a:off x="857224" y="2867946"/>
            <a:ext cx="7315226" cy="646331"/>
            <a:chOff x="857224" y="1844667"/>
            <a:chExt cx="7315226" cy="646331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김종삼의 시에는 특이한 낱말의 발굴에서 독창성의 빛이 은은한 것을 볼 수 있음</a:t>
              </a:r>
              <a:endParaRPr lang="en-US" altLang="ko-KR" dirty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그룹 17"/>
          <p:cNvGrpSpPr/>
          <p:nvPr/>
        </p:nvGrpSpPr>
        <p:grpSpPr>
          <a:xfrm>
            <a:off x="857224" y="3708356"/>
            <a:ext cx="7315226" cy="646331"/>
            <a:chOff x="857224" y="1844667"/>
            <a:chExt cx="7315226" cy="646331"/>
          </a:xfrm>
        </p:grpSpPr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이 시는 매우 간결하고 또 투박한 듯한 표현이지만 역사적 비극의 현장감과 그 진실성의 진한 여운으로 인하여 울림을 줌</a:t>
              </a:r>
              <a:endParaRPr lang="en-US" altLang="ko-KR" dirty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34363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err="1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북치는</a:t>
            </a: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 소년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00099" y="2058886"/>
            <a:ext cx="47244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/>
              <a:t>내용 없는 아름다움처럼</a:t>
            </a:r>
          </a:p>
          <a:p>
            <a:endParaRPr lang="ko-KR" altLang="en-US" sz="1600" dirty="0" smtClean="0"/>
          </a:p>
          <a:p>
            <a:r>
              <a:rPr lang="ko-KR" altLang="en-US" sz="1600" dirty="0" smtClean="0"/>
              <a:t>가난한 </a:t>
            </a:r>
            <a:r>
              <a:rPr lang="ko-KR" altLang="en-US" sz="1600" dirty="0" err="1" smtClean="0"/>
              <a:t>아희에게</a:t>
            </a:r>
            <a:r>
              <a:rPr lang="ko-KR" altLang="en-US" sz="1600" dirty="0" smtClean="0"/>
              <a:t> 온</a:t>
            </a:r>
          </a:p>
          <a:p>
            <a:r>
              <a:rPr lang="ko-KR" altLang="en-US" sz="1600" dirty="0" smtClean="0"/>
              <a:t>서양 나라에서 온</a:t>
            </a:r>
          </a:p>
          <a:p>
            <a:r>
              <a:rPr lang="ko-KR" altLang="en-US" sz="1600" dirty="0" smtClean="0"/>
              <a:t>아름다운 크리스마스 카드처럼</a:t>
            </a:r>
          </a:p>
          <a:p>
            <a:endParaRPr lang="ko-KR" altLang="en-US" sz="1600" dirty="0" smtClean="0"/>
          </a:p>
          <a:p>
            <a:r>
              <a:rPr lang="ko-KR" altLang="en-US" sz="1600" dirty="0" smtClean="0"/>
              <a:t>어린 양들의 등성이에 반짝이는</a:t>
            </a:r>
          </a:p>
          <a:p>
            <a:r>
              <a:rPr lang="ko-KR" altLang="en-US" sz="1600" dirty="0" smtClean="0"/>
              <a:t>진눈깨비처럼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9.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김종삼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8764" y="4184324"/>
            <a:ext cx="31557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출처</a:t>
            </a:r>
            <a:r>
              <a:rPr lang="en-US" altLang="ko-KR" sz="1600" i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i="1" spc="-100" dirty="0" err="1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첫시집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i="1" spc="-100" dirty="0" err="1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십이음계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i="1" spc="-100" dirty="0" err="1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삼애사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.1969) </a:t>
            </a:r>
            <a:endParaRPr lang="en-US" altLang="ko-KR" sz="1600" i="1" spc="-10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34363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err="1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북치는</a:t>
            </a: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 소년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857224" y="2035739"/>
            <a:ext cx="7315226" cy="923330"/>
            <a:chOff x="857224" y="1844667"/>
            <a:chExt cx="7315226" cy="923330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atinLnBrk="0"/>
              <a:r>
                <a:rPr lang="ko-KR" altLang="en-US" dirty="0" smtClean="0"/>
                <a:t>아무것도 전해 주지 않는 생생한 그림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그 생소함과 아름다움을 말해주는 것이 ‘내용 없는 아름다움’이란 표현으로 순수한 아름다움이며 감동</a:t>
              </a:r>
              <a:endParaRPr lang="en-US" altLang="ko-KR" dirty="0" smtClean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9.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김종삼</a:t>
            </a:r>
            <a:endParaRPr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grpSp>
        <p:nvGrpSpPr>
          <p:cNvPr id="8" name="그룹 17"/>
          <p:cNvGrpSpPr/>
          <p:nvPr/>
        </p:nvGrpSpPr>
        <p:grpSpPr>
          <a:xfrm>
            <a:off x="857224" y="3140050"/>
            <a:ext cx="7315226" cy="646331"/>
            <a:chOff x="857224" y="1844667"/>
            <a:chExt cx="7315226" cy="646331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‘내용 없는 아름다움’이야말로 김종삼의 순수성 높은 </a:t>
              </a:r>
              <a:r>
                <a:rPr lang="ko-KR" altLang="en-US" dirty="0" err="1" smtClean="0"/>
                <a:t>시세계를</a:t>
              </a:r>
              <a:r>
                <a:rPr lang="ko-KR" altLang="en-US" dirty="0" smtClean="0"/>
                <a:t> 요약해 주는 시구로 많은 인용들을 보임</a:t>
              </a:r>
              <a:endParaRPr lang="en-US" altLang="ko-KR" dirty="0" smtClean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그룹 17"/>
          <p:cNvGrpSpPr/>
          <p:nvPr/>
        </p:nvGrpSpPr>
        <p:grpSpPr>
          <a:xfrm>
            <a:off x="857224" y="3966812"/>
            <a:ext cx="7315226" cy="923330"/>
            <a:chOff x="857224" y="1844667"/>
            <a:chExt cx="7315226" cy="923330"/>
          </a:xfrm>
        </p:grpSpPr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11850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이 시는 고도의 생략법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간결한 압축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애수적인 환상과 신비로운 정감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예술성의 예각에 의하여 작으나 단단한 </a:t>
              </a:r>
              <a:r>
                <a:rPr lang="ko-KR" altLang="en-US" dirty="0" err="1" smtClean="0"/>
                <a:t>정채를</a:t>
              </a:r>
              <a:r>
                <a:rPr lang="ko-KR" altLang="en-US" dirty="0" smtClean="0"/>
                <a:t> 발산하며 현대 서정시의 정예를 보임</a:t>
              </a:r>
              <a:endParaRPr lang="en-US" altLang="ko-KR" dirty="0" smtClean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1000100" y="1825611"/>
            <a:ext cx="6638682" cy="3817967"/>
          </a:xfrm>
          <a:prstGeom prst="roundRect">
            <a:avLst>
              <a:gd name="adj" fmla="val 3197"/>
            </a:avLst>
          </a:prstGeom>
          <a:solidFill>
            <a:schemeClr val="bg1"/>
          </a:solidFill>
          <a:ln w="15240">
            <a:solidFill>
              <a:schemeClr val="tx1">
                <a:lumMod val="85000"/>
                <a:lumOff val="1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7800" indent="-177800" latinLnBrk="0">
              <a:spcBef>
                <a:spcPts val="600"/>
              </a:spcBef>
              <a:defRPr/>
            </a:pPr>
            <a:endParaRPr kumimoji="0" lang="en-US" altLang="ko-KR" sz="1500" b="1" spc="-150" dirty="0">
              <a:solidFill>
                <a:schemeClr val="accent6">
                  <a:lumMod val="75000"/>
                </a:schemeClr>
              </a:solidFill>
              <a:latin typeface="나눔고딕 Bold" pitchFamily="50" charset="-127"/>
              <a:ea typeface="나눔고딕 Bold" pitchFamily="50" charset="-127"/>
            </a:endParaRPr>
          </a:p>
        </p:txBody>
      </p:sp>
      <p:grpSp>
        <p:nvGrpSpPr>
          <p:cNvPr id="2" name="그룹 7"/>
          <p:cNvGrpSpPr/>
          <p:nvPr/>
        </p:nvGrpSpPr>
        <p:grpSpPr>
          <a:xfrm>
            <a:off x="820728" y="1571612"/>
            <a:ext cx="1671750" cy="537455"/>
            <a:chOff x="820728" y="1674803"/>
            <a:chExt cx="1671750" cy="537455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820728" y="1674803"/>
              <a:ext cx="1671750" cy="537455"/>
            </a:xfrm>
            <a:prstGeom prst="roundRect">
              <a:avLst>
                <a:gd name="adj" fmla="val 9679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2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08100" y="1743475"/>
              <a:ext cx="14970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ko-KR" altLang="en-US" sz="2000" spc="-100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이형기의 시</a:t>
              </a:r>
              <a:endParaRPr lang="ko-KR" altLang="en-US" sz="2000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71538" y="2258190"/>
            <a:ext cx="6786610" cy="3298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latinLnBrk="0">
              <a:lnSpc>
                <a:spcPts val="2500"/>
              </a:lnSpc>
              <a:buFont typeface="Wingdings" pitchFamily="2" charset="2"/>
              <a:buChar char="Ø"/>
            </a:pPr>
            <a:r>
              <a:rPr lang="ko-KR" altLang="en-US" dirty="0" smtClean="0"/>
              <a:t>이형기의 </a:t>
            </a:r>
            <a:r>
              <a:rPr lang="ko-KR" altLang="en-US" dirty="0" err="1" smtClean="0"/>
              <a:t>시세계는</a:t>
            </a:r>
            <a:r>
              <a:rPr lang="ko-KR" altLang="en-US" dirty="0" smtClean="0"/>
              <a:t> 추천 작품에서 볼 수 있는 것처럼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대의 자연 발생적 서정으로부터 시작해서 현대적 미학으로 방향 전환을 그어 나감</a:t>
            </a:r>
            <a:endParaRPr lang="en-US" altLang="ko-KR" dirty="0" smtClean="0"/>
          </a:p>
          <a:p>
            <a:pPr marL="273050" indent="-273050" latinLnBrk="0">
              <a:lnSpc>
                <a:spcPts val="2500"/>
              </a:lnSpc>
              <a:buFont typeface="Wingdings" pitchFamily="2" charset="2"/>
              <a:buChar char="Ø"/>
            </a:pPr>
            <a:r>
              <a:rPr lang="ko-KR" altLang="en-US" dirty="0" smtClean="0"/>
              <a:t>제 </a:t>
            </a:r>
            <a:r>
              <a:rPr lang="en-US" altLang="ko-KR" dirty="0" smtClean="0"/>
              <a:t>1</a:t>
            </a:r>
            <a:r>
              <a:rPr lang="ko-KR" altLang="en-US" dirty="0" smtClean="0"/>
              <a:t>기의 작품은 자연에의 순응과 원숙한 달관의 정적 일체감이 주류를 이루며 그의 실제 연령을 뛰어넘어선 노숙의 경지를 보임</a:t>
            </a:r>
            <a:endParaRPr lang="en-US" altLang="ko-KR" dirty="0" smtClean="0"/>
          </a:p>
          <a:p>
            <a:pPr marL="273050" indent="-273050" latinLnBrk="0">
              <a:lnSpc>
                <a:spcPts val="2500"/>
              </a:lnSpc>
              <a:buFont typeface="Wingdings" pitchFamily="2" charset="2"/>
              <a:buChar char="Ø"/>
            </a:pPr>
            <a:r>
              <a:rPr lang="ko-KR" altLang="en-US" dirty="0" smtClean="0"/>
              <a:t>제 </a:t>
            </a:r>
            <a:r>
              <a:rPr lang="en-US" altLang="ko-KR" dirty="0" smtClean="0"/>
              <a:t>3</a:t>
            </a:r>
            <a:r>
              <a:rPr lang="ko-KR" altLang="en-US" dirty="0" smtClean="0"/>
              <a:t>시집 꿈꾸는 한발로부터 그의 </a:t>
            </a:r>
            <a:r>
              <a:rPr lang="ko-KR" altLang="en-US" dirty="0" err="1" smtClean="0"/>
              <a:t>시세계는</a:t>
            </a:r>
            <a:r>
              <a:rPr lang="ko-KR" altLang="en-US" dirty="0" smtClean="0"/>
              <a:t> 선회함</a:t>
            </a:r>
            <a:endParaRPr lang="en-US" altLang="ko-KR" dirty="0" smtClean="0"/>
          </a:p>
          <a:p>
            <a:pPr marL="273050" indent="-273050" latinLnBrk="0">
              <a:lnSpc>
                <a:spcPts val="2500"/>
              </a:lnSpc>
              <a:buFont typeface="Wingdings" pitchFamily="2" charset="2"/>
              <a:buChar char="Ø"/>
            </a:pPr>
            <a:r>
              <a:rPr lang="ko-KR" altLang="en-US" dirty="0" smtClean="0"/>
              <a:t>이형기의 시에는 난해의 요소가 매우 두드러진 것이 사실이다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시의 주요소인 정서보다는 시인의 상상세계에서 그리는 혜성과 같은 이미지 창출</a:t>
            </a:r>
            <a:endParaRPr lang="en-US" altLang="ko-KR" dirty="0" err="1" smtClean="0"/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76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8.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이형기</a:t>
            </a:r>
            <a:endParaRPr kumimoji="0"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05670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코스모스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00099" y="2058886"/>
            <a:ext cx="472442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600" dirty="0" smtClean="0"/>
              <a:t>자꾸만 트이고 싶은 마음에</a:t>
            </a:r>
          </a:p>
          <a:p>
            <a:pPr>
              <a:defRPr/>
            </a:pPr>
            <a:r>
              <a:rPr lang="ko-KR" altLang="en-US" sz="1600" dirty="0" smtClean="0"/>
              <a:t>하야니 꽃 피는 코스모스였다</a:t>
            </a:r>
            <a:r>
              <a:rPr lang="en-US" altLang="ko-KR" sz="1600" dirty="0" smtClean="0"/>
              <a:t>.</a:t>
            </a:r>
          </a:p>
          <a:p>
            <a:pPr>
              <a:defRPr/>
            </a:pPr>
            <a:endParaRPr lang="en-US" altLang="ko-KR" sz="1600" dirty="0" smtClean="0"/>
          </a:p>
          <a:p>
            <a:pPr>
              <a:defRPr/>
            </a:pPr>
            <a:r>
              <a:rPr lang="ko-KR" altLang="en-US" sz="1600" dirty="0" smtClean="0"/>
              <a:t>돌아서며 돌아서며 연신 부딪치는</a:t>
            </a:r>
          </a:p>
          <a:p>
            <a:pPr>
              <a:defRPr/>
            </a:pPr>
            <a:r>
              <a:rPr lang="ko-KR" altLang="en-US" sz="1600" dirty="0" smtClean="0"/>
              <a:t>물결 같은 그리움이었다</a:t>
            </a:r>
            <a:r>
              <a:rPr lang="en-US" altLang="ko-KR" sz="1600" dirty="0" smtClean="0"/>
              <a:t>.</a:t>
            </a:r>
          </a:p>
          <a:p>
            <a:pPr>
              <a:defRPr/>
            </a:pPr>
            <a:endParaRPr lang="en-US" altLang="ko-KR" sz="1600" dirty="0" smtClean="0"/>
          </a:p>
          <a:p>
            <a:pPr>
              <a:defRPr/>
            </a:pPr>
            <a:r>
              <a:rPr lang="ko-KR" altLang="en-US" sz="1600" dirty="0" smtClean="0"/>
              <a:t>송두리째 희망도 절망도</a:t>
            </a:r>
          </a:p>
          <a:p>
            <a:pPr>
              <a:defRPr/>
            </a:pPr>
            <a:r>
              <a:rPr lang="ko-KR" altLang="en-US" sz="1600" dirty="0" smtClean="0"/>
              <a:t>불타지 못하는 육신</a:t>
            </a:r>
          </a:p>
          <a:p>
            <a:pPr>
              <a:defRPr/>
            </a:pPr>
            <a:endParaRPr lang="ko-KR" altLang="en-US" sz="1600" dirty="0" smtClean="0"/>
          </a:p>
          <a:p>
            <a:pPr>
              <a:defRPr/>
            </a:pPr>
            <a:r>
              <a:rPr lang="ko-KR" altLang="en-US" sz="1600" dirty="0" smtClean="0"/>
              <a:t>머리를 박고 쓸어진 코스모스는</a:t>
            </a:r>
          </a:p>
          <a:p>
            <a:pPr>
              <a:defRPr/>
            </a:pPr>
            <a:r>
              <a:rPr lang="ko-KR" altLang="en-US" sz="1600" dirty="0" err="1" smtClean="0"/>
              <a:t>귀뚜리</a:t>
            </a:r>
            <a:r>
              <a:rPr lang="ko-KR" altLang="en-US" sz="1600" dirty="0" smtClean="0"/>
              <a:t> 우는 섬돌 가에</a:t>
            </a:r>
          </a:p>
          <a:p>
            <a:pPr>
              <a:defRPr/>
            </a:pPr>
            <a:r>
              <a:rPr lang="ko-KR" altLang="en-US" sz="1600" dirty="0" smtClean="0"/>
              <a:t>몸부림쳐 새겨진 </a:t>
            </a:r>
            <a:r>
              <a:rPr lang="ko-KR" altLang="en-US" sz="1600" dirty="0" err="1" smtClean="0"/>
              <a:t>어룽이었다</a:t>
            </a:r>
            <a:r>
              <a:rPr lang="en-US" altLang="ko-KR" sz="1600" dirty="0" smtClean="0"/>
              <a:t>.</a:t>
            </a:r>
          </a:p>
          <a:p>
            <a:pPr>
              <a:defRPr/>
            </a:pPr>
            <a:r>
              <a:rPr lang="en-US" altLang="ko-KR" sz="1600" dirty="0" smtClean="0"/>
              <a:t>(</a:t>
            </a:r>
            <a:r>
              <a:rPr lang="ko-KR" altLang="en-US" sz="1600" dirty="0" smtClean="0"/>
              <a:t>중략</a:t>
            </a:r>
            <a:r>
              <a:rPr lang="en-US" altLang="ko-KR" sz="1600" dirty="0" smtClean="0"/>
              <a:t>)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8.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이형기</a:t>
            </a:r>
            <a:endParaRPr kumimoji="0"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5351430"/>
            <a:ext cx="44386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출처</a:t>
            </a:r>
            <a:r>
              <a:rPr lang="en-US" altLang="ko-KR" sz="1600" i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1950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년 문예 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월호</a:t>
            </a:r>
            <a:endParaRPr lang="en-US" altLang="ko-KR" sz="1600" i="1" spc="-100" dirty="0" smtClean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05670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코스모스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857224" y="2035739"/>
            <a:ext cx="7572428" cy="646331"/>
            <a:chOff x="857224" y="1844667"/>
            <a:chExt cx="7572428" cy="646331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ko-KR" altLang="en-US" dirty="0" smtClean="0"/>
                <a:t>시 코스모스는 추천 작품의 하나로서 코스모스의 생태적 인상에서 오는 연약함과 아름다움이 </a:t>
              </a:r>
              <a:r>
                <a:rPr lang="ko-KR" altLang="en-US" smtClean="0"/>
                <a:t>관념적으로 묘사됨</a:t>
              </a:r>
              <a:endParaRPr lang="en-US" altLang="ko-KR" dirty="0" smtClean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8.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이형기</a:t>
            </a:r>
            <a:endParaRPr kumimoji="0"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grpSp>
        <p:nvGrpSpPr>
          <p:cNvPr id="8" name="그룹 17"/>
          <p:cNvGrpSpPr/>
          <p:nvPr/>
        </p:nvGrpSpPr>
        <p:grpSpPr>
          <a:xfrm>
            <a:off x="857224" y="2878396"/>
            <a:ext cx="7572428" cy="923330"/>
            <a:chOff x="857224" y="1844667"/>
            <a:chExt cx="7572428" cy="923330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ko-KR" altLang="en-US" dirty="0" smtClean="0"/>
                <a:t>이 시는 코스모스를 인격화한 의인법에 의하여 청초하고도 연약한 코스모스가 그리움의 화신으로 부각되었으며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시정이 스스럼없이 용해되어 서정시로서의 감동이 무르익음</a:t>
              </a:r>
              <a:endParaRPr lang="en-US" altLang="ko-KR" dirty="0" smtClean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그룹 17"/>
          <p:cNvGrpSpPr/>
          <p:nvPr/>
        </p:nvGrpSpPr>
        <p:grpSpPr>
          <a:xfrm>
            <a:off x="857224" y="3977262"/>
            <a:ext cx="7572428" cy="369332"/>
            <a:chOff x="857224" y="1844667"/>
            <a:chExt cx="7572428" cy="369332"/>
          </a:xfrm>
        </p:grpSpPr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ko-KR" altLang="en-US" dirty="0" smtClean="0"/>
                <a:t>전통적 서정시가 갖고 있는 아름다움이 한껏 시화됨</a:t>
              </a:r>
              <a:endParaRPr lang="en-US" altLang="ko-KR" dirty="0" smtClean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12562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첨예한 달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00099" y="2058886"/>
            <a:ext cx="472442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600" dirty="0" smtClean="0"/>
              <a:t>암살은 틀림없이 감행되었다</a:t>
            </a:r>
          </a:p>
          <a:p>
            <a:pPr>
              <a:defRPr/>
            </a:pPr>
            <a:r>
              <a:rPr lang="ko-KR" altLang="en-US" sz="1600" dirty="0" smtClean="0"/>
              <a:t>물증보다도 확실한 심증</a:t>
            </a:r>
          </a:p>
          <a:p>
            <a:pPr>
              <a:defRPr/>
            </a:pPr>
            <a:r>
              <a:rPr lang="ko-KR" altLang="en-US" sz="1600" dirty="0" smtClean="0"/>
              <a:t>심증보다도 더욱 확실한 것은</a:t>
            </a:r>
          </a:p>
          <a:p>
            <a:pPr>
              <a:defRPr/>
            </a:pPr>
            <a:r>
              <a:rPr lang="ko-KR" altLang="en-US" sz="1600" dirty="0" smtClean="0"/>
              <a:t>저 하현의 달이다</a:t>
            </a:r>
            <a:r>
              <a:rPr lang="en-US" altLang="ko-KR" sz="1600" dirty="0" smtClean="0"/>
              <a:t>.</a:t>
            </a:r>
          </a:p>
          <a:p>
            <a:pPr>
              <a:defRPr/>
            </a:pPr>
            <a:endParaRPr lang="en-US" altLang="ko-KR" sz="1600" dirty="0" smtClean="0"/>
          </a:p>
          <a:p>
            <a:pPr>
              <a:defRPr/>
            </a:pPr>
            <a:r>
              <a:rPr lang="ko-KR" altLang="en-US" sz="1600" dirty="0" smtClean="0"/>
              <a:t>자객이 </a:t>
            </a:r>
            <a:r>
              <a:rPr lang="ko-KR" altLang="en-US" sz="1600" dirty="0" err="1" smtClean="0"/>
              <a:t>누규나고</a:t>
            </a:r>
            <a:r>
              <a:rPr lang="ko-KR" altLang="en-US" sz="1600" dirty="0" smtClean="0"/>
              <a:t> 묻는가</a:t>
            </a:r>
          </a:p>
          <a:p>
            <a:pPr>
              <a:defRPr/>
            </a:pPr>
            <a:r>
              <a:rPr lang="ko-KR" altLang="en-US" sz="1600" dirty="0" smtClean="0"/>
              <a:t>피살자가 누구냐고 묻는가</a:t>
            </a:r>
          </a:p>
          <a:p>
            <a:pPr>
              <a:defRPr/>
            </a:pPr>
            <a:r>
              <a:rPr lang="ko-KR" altLang="en-US" sz="1600" dirty="0" smtClean="0"/>
              <a:t>보라 저기 저 고산 만년설에 꽂혀 있는</a:t>
            </a:r>
          </a:p>
          <a:p>
            <a:pPr>
              <a:defRPr/>
            </a:pPr>
            <a:r>
              <a:rPr lang="ko-KR" altLang="en-US" sz="1600" dirty="0" smtClean="0"/>
              <a:t>한 자루 비수</a:t>
            </a:r>
          </a:p>
          <a:p>
            <a:pPr>
              <a:defRPr/>
            </a:pPr>
            <a:r>
              <a:rPr lang="ko-KR" altLang="en-US" sz="1600" dirty="0" smtClean="0"/>
              <a:t>대답은 이미 소용없는 시간이다</a:t>
            </a:r>
            <a:r>
              <a:rPr lang="en-US" altLang="ko-KR" sz="1600" dirty="0" smtClean="0"/>
              <a:t>.</a:t>
            </a:r>
          </a:p>
          <a:p>
            <a:pPr>
              <a:defRPr/>
            </a:pPr>
            <a:r>
              <a:rPr lang="en-US" altLang="ko-KR" sz="1600" dirty="0" smtClean="0"/>
              <a:t>(</a:t>
            </a:r>
            <a:r>
              <a:rPr lang="ko-KR" altLang="en-US" sz="1600" dirty="0" smtClean="0"/>
              <a:t>중략</a:t>
            </a:r>
            <a:r>
              <a:rPr lang="en-US" altLang="ko-KR" sz="1600" dirty="0" smtClean="0"/>
              <a:t>)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8.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이형기</a:t>
            </a:r>
            <a:endParaRPr kumimoji="0"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909154"/>
            <a:ext cx="44386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출처</a:t>
            </a:r>
            <a:r>
              <a:rPr lang="en-US" altLang="ko-KR" sz="1600" i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시집 꿈꾸는 한발 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i="1" spc="-100" dirty="0" err="1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창원사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.1975)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12562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첨예한 달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857224" y="2035739"/>
            <a:ext cx="7143800" cy="646331"/>
            <a:chOff x="857224" y="1844667"/>
            <a:chExt cx="7572428" cy="646331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제 </a:t>
              </a:r>
              <a:r>
                <a:rPr lang="en-US" altLang="ko-KR" dirty="0" smtClean="0"/>
                <a:t>3</a:t>
              </a:r>
              <a:r>
                <a:rPr lang="ko-KR" altLang="en-US" dirty="0" smtClean="0"/>
                <a:t>시집 꿈꾸는 한발에서부터 ‘방황 끝에 나로서는 이것이다 하고 찾아낸 새로운 시의 지평이라 할 수 있다’는 분명한 변신을 보여줌</a:t>
              </a:r>
              <a:endParaRPr lang="en-US" altLang="ko-KR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8.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이형기</a:t>
            </a:r>
            <a:endParaRPr kumimoji="0"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grpSp>
        <p:nvGrpSpPr>
          <p:cNvPr id="8" name="그룹 17"/>
          <p:cNvGrpSpPr/>
          <p:nvPr/>
        </p:nvGrpSpPr>
        <p:grpSpPr>
          <a:xfrm>
            <a:off x="857224" y="2881594"/>
            <a:ext cx="7143800" cy="923330"/>
            <a:chOff x="857224" y="1844667"/>
            <a:chExt cx="7572428" cy="923330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시의 기법은 이미지 중심의 시로 바꾸어 놓고 있다</a:t>
              </a:r>
              <a:r>
                <a:rPr lang="en-US" altLang="ko-KR" dirty="0" smtClean="0"/>
                <a:t>. </a:t>
              </a:r>
              <a:r>
                <a:rPr lang="ko-KR" altLang="en-US" dirty="0" smtClean="0"/>
                <a:t>시인의 발언은 억제되고 이미지로 하여금 발언하게 하고 있는데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그것도 사물을 정직하고 정확하게 묘사하는 기능적 이미지로써 표현함</a:t>
              </a:r>
              <a:endParaRPr lang="en-US" altLang="ko-KR" dirty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그룹 17"/>
          <p:cNvGrpSpPr/>
          <p:nvPr/>
        </p:nvGrpSpPr>
        <p:grpSpPr>
          <a:xfrm>
            <a:off x="857224" y="3994108"/>
            <a:ext cx="7572428" cy="369332"/>
            <a:chOff x="857224" y="1844667"/>
            <a:chExt cx="7572428" cy="369332"/>
          </a:xfrm>
        </p:grpSpPr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시의 기법은 이미지 중심의 시로 바꾸어 놓음</a:t>
              </a:r>
              <a:endParaRPr lang="en-US" altLang="ko-KR" dirty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그룹 17"/>
          <p:cNvGrpSpPr/>
          <p:nvPr/>
        </p:nvGrpSpPr>
        <p:grpSpPr>
          <a:xfrm>
            <a:off x="857224" y="4551964"/>
            <a:ext cx="7143800" cy="646331"/>
            <a:chOff x="857224" y="1844667"/>
            <a:chExt cx="7572428" cy="646331"/>
          </a:xfrm>
        </p:grpSpPr>
        <p:sp>
          <p:nvSpPr>
            <p:cNvPr id="1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시인의 발언은 억제되고 이미지로 하여금 발언하게 하고 있는데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그것도 사물을 정직하고 정확하게 묘사하는 기능적 이미지로써 표현함</a:t>
              </a:r>
              <a:endParaRPr lang="en-US" altLang="ko-KR" dirty="0"/>
            </a:p>
          </p:txBody>
        </p:sp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12562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전라의 눈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00099" y="2058886"/>
            <a:ext cx="47244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600" dirty="0" smtClean="0"/>
              <a:t>초저녁엔 </a:t>
            </a:r>
            <a:r>
              <a:rPr lang="ko-KR" altLang="en-US" sz="1600" dirty="0" err="1" smtClean="0"/>
              <a:t>아오자이</a:t>
            </a:r>
            <a:endParaRPr lang="ko-KR" altLang="en-US" sz="1600" dirty="0" smtClean="0"/>
          </a:p>
          <a:p>
            <a:pPr>
              <a:defRPr/>
            </a:pPr>
            <a:r>
              <a:rPr lang="ko-KR" altLang="en-US" sz="1600" dirty="0" err="1" smtClean="0"/>
              <a:t>희뜩퍼뜩</a:t>
            </a:r>
            <a:endParaRPr lang="ko-KR" altLang="en-US" sz="1600" dirty="0" smtClean="0"/>
          </a:p>
          <a:p>
            <a:pPr>
              <a:defRPr/>
            </a:pPr>
            <a:r>
              <a:rPr lang="ko-KR" altLang="en-US" sz="1600" dirty="0" smtClean="0"/>
              <a:t>그녀는 우아하게 창가를 거닌다</a:t>
            </a:r>
            <a:r>
              <a:rPr lang="en-US" altLang="ko-KR" sz="1600" dirty="0" smtClean="0"/>
              <a:t>.</a:t>
            </a:r>
          </a:p>
          <a:p>
            <a:pPr>
              <a:defRPr/>
            </a:pPr>
            <a:endParaRPr lang="en-US" altLang="ko-KR" sz="1600" dirty="0" smtClean="0"/>
          </a:p>
          <a:p>
            <a:pPr>
              <a:defRPr/>
            </a:pPr>
            <a:r>
              <a:rPr lang="ko-KR" altLang="en-US" sz="1600" dirty="0" smtClean="0"/>
              <a:t>그렇다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희뜩퍼뜩</a:t>
            </a:r>
            <a:r>
              <a:rPr lang="ko-KR" altLang="en-US" sz="1600" dirty="0" smtClean="0"/>
              <a:t> 초저녁 눈발</a:t>
            </a:r>
          </a:p>
          <a:p>
            <a:pPr>
              <a:defRPr/>
            </a:pPr>
            <a:r>
              <a:rPr lang="ko-KR" altLang="en-US" sz="1600" dirty="0" err="1" smtClean="0"/>
              <a:t>샴펜</a:t>
            </a:r>
            <a:r>
              <a:rPr lang="ko-KR" altLang="en-US" sz="1600" dirty="0" smtClean="0"/>
              <a:t> 글라스에 어리는</a:t>
            </a:r>
          </a:p>
          <a:p>
            <a:pPr>
              <a:defRPr/>
            </a:pPr>
            <a:r>
              <a:rPr lang="ko-KR" altLang="en-US" sz="1600" dirty="0" smtClean="0"/>
              <a:t>향수처럼 그윽한 에로티시즘</a:t>
            </a:r>
          </a:p>
          <a:p>
            <a:pPr>
              <a:defRPr/>
            </a:pPr>
            <a:endParaRPr lang="ko-KR" altLang="en-US" sz="1600" dirty="0" smtClean="0"/>
          </a:p>
          <a:p>
            <a:pPr>
              <a:defRPr/>
            </a:pPr>
            <a:r>
              <a:rPr lang="ko-KR" altLang="en-US" sz="1600" dirty="0" smtClean="0"/>
              <a:t>적당한 취기 속에 파티는 끝나고</a:t>
            </a:r>
          </a:p>
          <a:p>
            <a:pPr>
              <a:defRPr/>
            </a:pPr>
            <a:r>
              <a:rPr lang="ko-KR" altLang="en-US" sz="1600" dirty="0" smtClean="0"/>
              <a:t>모두가 돌아간 텅 빈 홀</a:t>
            </a:r>
          </a:p>
          <a:p>
            <a:pPr>
              <a:defRPr/>
            </a:pPr>
            <a:r>
              <a:rPr lang="ko-KR" altLang="en-US" sz="1600" dirty="0" smtClean="0"/>
              <a:t>텅 빈 가슴</a:t>
            </a:r>
          </a:p>
          <a:p>
            <a:pPr>
              <a:defRPr/>
            </a:pPr>
            <a:r>
              <a:rPr lang="en-US" altLang="ko-KR" sz="1600" dirty="0" smtClean="0"/>
              <a:t>(</a:t>
            </a:r>
            <a:r>
              <a:rPr lang="ko-KR" altLang="en-US" sz="1600" dirty="0" smtClean="0"/>
              <a:t>중략</a:t>
            </a:r>
            <a:r>
              <a:rPr lang="en-US" altLang="ko-KR" sz="1600" dirty="0" smtClean="0"/>
              <a:t>)</a:t>
            </a:r>
            <a:endParaRPr lang="ko-KR" altLang="en-US" sz="1600" dirty="0" smtClean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8.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이형기</a:t>
            </a:r>
            <a:endParaRPr kumimoji="0"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5138906"/>
            <a:ext cx="44386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출처</a:t>
            </a:r>
            <a:r>
              <a:rPr lang="en-US" altLang="ko-KR" sz="1600" i="1" spc="-100" dirty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시집 보물섬의 지도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서문당</a:t>
            </a:r>
            <a:r>
              <a:rPr lang="en-US" altLang="ko-KR" sz="1600" i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.1985)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4" descr="Untitled-ㄷ.png"/>
          <p:cNvPicPr>
            <a:picLocks noChangeAspect="1"/>
          </p:cNvPicPr>
          <p:nvPr/>
        </p:nvPicPr>
        <p:blipFill>
          <a:blip r:embed="rId2" cstate="print">
            <a:grayscl/>
            <a:lum bright="-30000" contrast="40000"/>
          </a:blip>
          <a:srcRect/>
          <a:stretch>
            <a:fillRect/>
          </a:stretch>
        </p:blipFill>
        <p:spPr bwMode="auto">
          <a:xfrm>
            <a:off x="684213" y="1549392"/>
            <a:ext cx="263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85825" y="1476367"/>
            <a:ext cx="112562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 spc="-10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전라의 눈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857224" y="2035739"/>
            <a:ext cx="7572428" cy="646331"/>
            <a:chOff x="857224" y="1844667"/>
            <a:chExt cx="7572428" cy="646331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현대 여성의 ‘탈선’이 제재로 되어 있지만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그것이 추하다든가 혐오감을 주지 않고 현대인의 우수와 진실성으로 신선하게 연결되어 있음</a:t>
              </a:r>
              <a:endParaRPr lang="en-US" altLang="ko-KR" dirty="0" smtClean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95288" y="426061"/>
            <a:ext cx="1604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바다M" pitchFamily="18" charset="-127"/>
                <a:ea typeface="HY바다M" pitchFamily="18" charset="-127"/>
              </a:rPr>
              <a:t>8. </a:t>
            </a:r>
            <a:r>
              <a:rPr lang="ko-KR" altLang="en-US" sz="2400" dirty="0" smtClean="0">
                <a:latin typeface="HY바다M" pitchFamily="18" charset="-127"/>
                <a:ea typeface="HY바다M" pitchFamily="18" charset="-127"/>
              </a:rPr>
              <a:t>이형기</a:t>
            </a:r>
            <a:endParaRPr kumimoji="0" lang="ko-KR" altLang="en-US" sz="2400" dirty="0">
              <a:latin typeface="HY바다M" pitchFamily="18" charset="-127"/>
              <a:ea typeface="HY바다M" pitchFamily="18" charset="-127"/>
            </a:endParaRPr>
          </a:p>
        </p:txBody>
      </p:sp>
      <p:grpSp>
        <p:nvGrpSpPr>
          <p:cNvPr id="8" name="그룹 17"/>
          <p:cNvGrpSpPr/>
          <p:nvPr/>
        </p:nvGrpSpPr>
        <p:grpSpPr>
          <a:xfrm>
            <a:off x="857224" y="2881594"/>
            <a:ext cx="7572428" cy="646331"/>
            <a:chOff x="857224" y="1844667"/>
            <a:chExt cx="7572428" cy="646331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하나의 ‘사건’을 제재로 하였지만 함축적인 표현에 성공하고 있을 뿐만 아니라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시적 감흥도 인간의 깊은 경험의 세계에 닿고 있음</a:t>
              </a:r>
              <a:endParaRPr lang="en-US" altLang="ko-KR" dirty="0" smtClean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그룹 17"/>
          <p:cNvGrpSpPr/>
          <p:nvPr/>
        </p:nvGrpSpPr>
        <p:grpSpPr>
          <a:xfrm>
            <a:off x="857224" y="3738850"/>
            <a:ext cx="7572428" cy="923330"/>
            <a:chOff x="857224" y="1844667"/>
            <a:chExt cx="7572428" cy="923330"/>
          </a:xfrm>
        </p:grpSpPr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1053946" y="1844667"/>
              <a:ext cx="737570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dirty="0" smtClean="0"/>
                <a:t>이 시의 구조에서 가장 핵심이 되고 있는 것은 ‘눈’</a:t>
              </a:r>
              <a:r>
                <a:rPr lang="ko-KR" altLang="en-US" dirty="0" err="1" smtClean="0"/>
                <a:t>으로</a:t>
              </a:r>
              <a:r>
                <a:rPr lang="en-US" altLang="ko-KR" dirty="0" smtClean="0"/>
                <a:t> </a:t>
              </a:r>
              <a:r>
                <a:rPr lang="ko-KR" altLang="en-US" dirty="0" smtClean="0"/>
                <a:t>시인은 이를 이원적 </a:t>
              </a:r>
              <a:r>
                <a:rPr lang="ko-KR" altLang="en-US" dirty="0" err="1" smtClean="0"/>
                <a:t>의미망으로</a:t>
              </a:r>
              <a:r>
                <a:rPr lang="ko-KR" altLang="en-US" dirty="0" smtClean="0"/>
                <a:t> 구사하고 있는데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시인의 재능과 기지를 엿볼 수 있는 완숙한 기교이며 또한 예술성을 볼 수 있음</a:t>
              </a:r>
              <a:endParaRPr lang="en-US" altLang="ko-KR" dirty="0" smtClean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910548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57240"/>
            <a:ext cx="4400552" cy="1143000"/>
          </a:xfrm>
        </p:spPr>
        <p:txBody>
          <a:bodyPr/>
          <a:lstStyle/>
          <a:p>
            <a:pPr algn="l"/>
            <a:r>
              <a:rPr lang="en-US" altLang="ko-KR" sz="5400" dirty="0" smtClean="0">
                <a:latin typeface="HY바다M" pitchFamily="18" charset="-127"/>
                <a:ea typeface="HY바다M" pitchFamily="18" charset="-127"/>
              </a:rPr>
              <a:t>9. </a:t>
            </a:r>
            <a:r>
              <a:rPr lang="ko-KR" altLang="en-US" sz="5400" dirty="0" smtClean="0">
                <a:latin typeface="HY바다M" pitchFamily="18" charset="-127"/>
                <a:ea typeface="HY바다M" pitchFamily="18" charset="-127"/>
              </a:rPr>
              <a:t>김종삼</a:t>
            </a:r>
            <a:endParaRPr lang="ko-KR" altLang="en-US" sz="54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783</Words>
  <Application>Microsoft Office PowerPoint</Application>
  <PresentationFormat>화면 슬라이드 쇼(4:3)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8. 이형기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9. 김종삼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한국현대작가론</dc:title>
  <dc:creator>Owner</dc:creator>
  <cp:lastModifiedBy>Owner</cp:lastModifiedBy>
  <cp:revision>20</cp:revision>
  <dcterms:created xsi:type="dcterms:W3CDTF">2012-12-06T12:39:21Z</dcterms:created>
  <dcterms:modified xsi:type="dcterms:W3CDTF">2012-12-11T08:33:23Z</dcterms:modified>
</cp:coreProperties>
</file>