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6"/>
  </p:notesMasterIdLst>
  <p:sldIdLst>
    <p:sldId id="399"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46" autoAdjust="0"/>
  </p:normalViewPr>
  <p:slideViewPr>
    <p:cSldViewPr>
      <p:cViewPr varScale="1">
        <p:scale>
          <a:sx n="68" d="100"/>
          <a:sy n="68" d="100"/>
        </p:scale>
        <p:origin x="-1446" y="-102"/>
      </p:cViewPr>
      <p:guideLst>
        <p:guide orient="horz" pos="2160"/>
        <p:guide pos="2880"/>
      </p:guideLst>
    </p:cSldViewPr>
  </p:slideViewPr>
  <p:outlineViewPr>
    <p:cViewPr>
      <p:scale>
        <a:sx n="33" d="100"/>
        <a:sy n="33" d="100"/>
      </p:scale>
      <p:origin x="90" y="13848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61F78-34D5-4BE1-92C4-77051DFBB65B}" type="datetimeFigureOut">
              <a:rPr lang="ko-KR" altLang="en-US" smtClean="0"/>
              <a:pPr/>
              <a:t>2013-01-08</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48F2ED-EFAB-4BAF-9F34-96B6169E2A9A}"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p:bgRef idx="1003">
        <a:schemeClr val="bg1"/>
      </p:bgRef>
    </p:bg>
    <p:spTree>
      <p:nvGrpSpPr>
        <p:cNvPr id="1" name=""/>
        <p:cNvGrpSpPr/>
        <p:nvPr/>
      </p:nvGrpSpPr>
      <p:grpSpPr>
        <a:xfrm>
          <a:off x="0" y="0"/>
          <a:ext cx="0" cy="0"/>
          <a:chOff x="0" y="0"/>
          <a:chExt cx="0" cy="0"/>
        </a:xfrm>
      </p:grpSpPr>
      <p:sp>
        <p:nvSpPr>
          <p:cNvPr id="12" name="직사각형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모서리가 둥근 직사각형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부제목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28" name="날짜 개체 틀 27"/>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17" name="바닥글 개체 틀 16"/>
          <p:cNvSpPr>
            <a:spLocks noGrp="1"/>
          </p:cNvSpPr>
          <p:nvPr>
            <p:ph type="ftr" sz="quarter" idx="11"/>
          </p:nvPr>
        </p:nvSpPr>
        <p:spPr/>
        <p:txBody>
          <a:bodyPr/>
          <a:lstStyle/>
          <a:p>
            <a:endParaRPr lang="ko-KR" altLang="en-US"/>
          </a:p>
        </p:txBody>
      </p:sp>
      <p:sp>
        <p:nvSpPr>
          <p:cNvPr id="29" name="슬라이드 번호 개체 틀 28"/>
          <p:cNvSpPr>
            <a:spLocks noGrp="1"/>
          </p:cNvSpPr>
          <p:nvPr>
            <p:ph type="sldNum" sz="quarter" idx="12"/>
          </p:nvPr>
        </p:nvSpPr>
        <p:spPr/>
        <p:txBody>
          <a:bodyPr lIns="0" tIns="0" rIns="0" bIns="0">
            <a:noAutofit/>
          </a:bodyPr>
          <a:lstStyle>
            <a:lvl1pPr>
              <a:defRPr sz="1400">
                <a:solidFill>
                  <a:srgbClr val="FFFFFF"/>
                </a:solidFill>
              </a:defRPr>
            </a:lvl1pPr>
          </a:lstStyle>
          <a:p>
            <a:fld id="{A3BC5A1F-E613-42C0-A21A-B7AB992A1B90}" type="slidenum">
              <a:rPr lang="ko-KR" altLang="en-US" smtClean="0"/>
              <a:pPr/>
              <a:t>‹#›</a:t>
            </a:fld>
            <a:endParaRPr lang="ko-KR" altLang="en-US"/>
          </a:p>
        </p:txBody>
      </p:sp>
      <p:sp>
        <p:nvSpPr>
          <p:cNvPr id="7" name="직사각형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직사각형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직사각형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제목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ko-KR" altLang="en-US" smtClean="0"/>
              <a:t>마스터 제목 스타일 편집</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BC5A1F-E613-42C0-A21A-B7AB992A1B90}"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41"/>
            <a:ext cx="2011680" cy="5851525"/>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914400" y="274640"/>
            <a:ext cx="5562600" cy="5851525"/>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BC5A1F-E613-42C0-A21A-B7AB992A1B90}"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4" name="날짜 개체 틀 3"/>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BC5A1F-E613-42C0-A21A-B7AB992A1B90}" type="slidenum">
              <a:rPr lang="ko-KR" altLang="en-US" smtClean="0"/>
              <a:pPr/>
              <a:t>‹#›</a:t>
            </a:fld>
            <a:endParaRPr lang="ko-KR" altLang="en-US"/>
          </a:p>
        </p:txBody>
      </p:sp>
      <p:sp>
        <p:nvSpPr>
          <p:cNvPr id="8" name="내용 개체 틀 7"/>
          <p:cNvSpPr>
            <a:spLocks noGrp="1"/>
          </p:cNvSpPr>
          <p:nvPr>
            <p:ph sz="quarter" idx="1"/>
          </p:nvPr>
        </p:nvSpPr>
        <p:spPr>
          <a:xfrm>
            <a:off x="914400" y="1447800"/>
            <a:ext cx="7772400" cy="4572000"/>
          </a:xfrm>
        </p:spPr>
        <p:txBody>
          <a:bodyPr vert="horz"/>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bg>
      <p:bgRef idx="1003">
        <a:schemeClr val="bg1"/>
      </p:bgRef>
    </p:bg>
    <p:spTree>
      <p:nvGrpSpPr>
        <p:cNvPr id="1" name=""/>
        <p:cNvGrpSpPr/>
        <p:nvPr/>
      </p:nvGrpSpPr>
      <p:grpSpPr>
        <a:xfrm>
          <a:off x="0" y="0"/>
          <a:ext cx="0" cy="0"/>
          <a:chOff x="0" y="0"/>
          <a:chExt cx="0" cy="0"/>
        </a:xfrm>
      </p:grpSpPr>
      <p:sp>
        <p:nvSpPr>
          <p:cNvPr id="11" name="직사각형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모서리가 둥근 직사각형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제목 1"/>
          <p:cNvSpPr>
            <a:spLocks noGrp="1"/>
          </p:cNvSpPr>
          <p:nvPr>
            <p:ph type="title"/>
          </p:nvPr>
        </p:nvSpPr>
        <p:spPr>
          <a:xfrm>
            <a:off x="722313" y="952500"/>
            <a:ext cx="7772400" cy="1362075"/>
          </a:xfrm>
        </p:spPr>
        <p:txBody>
          <a:bodyPr anchor="b" anchorCtr="0"/>
          <a:lstStyle>
            <a:lvl1pPr algn="l">
              <a:buNone/>
              <a:defRPr sz="4000" b="0" cap="none"/>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5" name="바닥글 개체 틀 4"/>
          <p:cNvSpPr>
            <a:spLocks noGrp="1"/>
          </p:cNvSpPr>
          <p:nvPr>
            <p:ph type="ftr" sz="quarter" idx="11"/>
          </p:nvPr>
        </p:nvSpPr>
        <p:spPr>
          <a:xfrm>
            <a:off x="800100" y="6172200"/>
            <a:ext cx="4000500" cy="457200"/>
          </a:xfrm>
        </p:spPr>
        <p:txBody>
          <a:bodyPr/>
          <a:lstStyle/>
          <a:p>
            <a:endParaRPr lang="ko-KR" altLang="en-US"/>
          </a:p>
        </p:txBody>
      </p:sp>
      <p:sp>
        <p:nvSpPr>
          <p:cNvPr id="7" name="직사각형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직사각형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직사각형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슬라이드 번호 개체 틀 5"/>
          <p:cNvSpPr>
            <a:spLocks noGrp="1"/>
          </p:cNvSpPr>
          <p:nvPr>
            <p:ph type="sldNum" sz="quarter" idx="12"/>
          </p:nvPr>
        </p:nvSpPr>
        <p:spPr>
          <a:xfrm>
            <a:off x="146304" y="6208776"/>
            <a:ext cx="457200" cy="457200"/>
          </a:xfrm>
        </p:spPr>
        <p:txBody>
          <a:bodyPr/>
          <a:lstStyle/>
          <a:p>
            <a:fld id="{A3BC5A1F-E613-42C0-A21A-B7AB992A1B90}" type="slidenum">
              <a:rPr lang="ko-KR" altLang="en-US" smtClean="0"/>
              <a:pPr/>
              <a:t>‹#›</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5" name="날짜 개체 틀 4"/>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BC5A1F-E613-42C0-A21A-B7AB992A1B90}" type="slidenum">
              <a:rPr lang="ko-KR" altLang="en-US" smtClean="0"/>
              <a:pPr/>
              <a:t>‹#›</a:t>
            </a:fld>
            <a:endParaRPr lang="ko-KR" altLang="en-US"/>
          </a:p>
        </p:txBody>
      </p:sp>
      <p:sp>
        <p:nvSpPr>
          <p:cNvPr id="9" name="내용 개체 틀 8"/>
          <p:cNvSpPr>
            <a:spLocks noGrp="1"/>
          </p:cNvSpPr>
          <p:nvPr>
            <p:ph sz="quarter" idx="1"/>
          </p:nvPr>
        </p:nvSpPr>
        <p:spPr>
          <a:xfrm>
            <a:off x="914400" y="1447800"/>
            <a:ext cx="3749040" cy="4572000"/>
          </a:xfrm>
        </p:spPr>
        <p:txBody>
          <a:bodyPr vert="horz"/>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11" name="내용 개체 틀 10"/>
          <p:cNvSpPr>
            <a:spLocks noGrp="1"/>
          </p:cNvSpPr>
          <p:nvPr>
            <p:ph sz="quarter" idx="2"/>
          </p:nvPr>
        </p:nvSpPr>
        <p:spPr>
          <a:xfrm>
            <a:off x="4933950" y="1447800"/>
            <a:ext cx="3749040" cy="4572000"/>
          </a:xfrm>
        </p:spPr>
        <p:txBody>
          <a:bodyPr vert="horz"/>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914400" y="273050"/>
            <a:ext cx="7772400" cy="1143000"/>
          </a:xfrm>
        </p:spPr>
        <p:txBody>
          <a:bodyPr anchor="b" anchorCtr="0"/>
          <a:lstStyle>
            <a:lvl1pPr>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7" name="날짜 개체 틀 6"/>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BC5A1F-E613-42C0-A21A-B7AB992A1B90}" type="slidenum">
              <a:rPr lang="ko-KR" altLang="en-US" smtClean="0"/>
              <a:pPr/>
              <a:t>‹#›</a:t>
            </a:fld>
            <a:endParaRPr lang="ko-KR" altLang="en-US"/>
          </a:p>
        </p:txBody>
      </p:sp>
      <p:sp>
        <p:nvSpPr>
          <p:cNvPr id="11" name="내용 개체 틀 10"/>
          <p:cNvSpPr>
            <a:spLocks noGrp="1"/>
          </p:cNvSpPr>
          <p:nvPr>
            <p:ph sz="half" idx="2"/>
          </p:nvPr>
        </p:nvSpPr>
        <p:spPr>
          <a:xfrm>
            <a:off x="914400" y="2247900"/>
            <a:ext cx="3733800" cy="3886200"/>
          </a:xfrm>
        </p:spPr>
        <p:txBody>
          <a:bodyPr vert="horz"/>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13" name="내용 개체 틀 12"/>
          <p:cNvSpPr>
            <a:spLocks noGrp="1"/>
          </p:cNvSpPr>
          <p:nvPr>
            <p:ph sz="half" idx="4"/>
          </p:nvPr>
        </p:nvSpPr>
        <p:spPr>
          <a:xfrm>
            <a:off x="4953000" y="2247900"/>
            <a:ext cx="3733800" cy="3886200"/>
          </a:xfrm>
        </p:spPr>
        <p:txBody>
          <a:bodyPr vert="horz"/>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BC5A1F-E613-42C0-A21A-B7AB992A1B90}"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BC5A1F-E613-42C0-A21A-B7AB992A1B90}"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8" name="직사각형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모서리가 둥근 직사각형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제목 1"/>
          <p:cNvSpPr>
            <a:spLocks noGrp="1"/>
          </p:cNvSpPr>
          <p:nvPr>
            <p:ph type="title"/>
          </p:nvPr>
        </p:nvSpPr>
        <p:spPr>
          <a:xfrm>
            <a:off x="914400" y="273050"/>
            <a:ext cx="7772400" cy="1143000"/>
          </a:xfrm>
        </p:spPr>
        <p:txBody>
          <a:bodyPr anchor="b" anchorCtr="0"/>
          <a:lstStyle>
            <a:lvl1pPr algn="l">
              <a:buNone/>
              <a:defRPr sz="4000" b="0"/>
            </a:lvl1pPr>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BC5A1F-E613-42C0-A21A-B7AB992A1B90}" type="slidenum">
              <a:rPr lang="ko-KR" altLang="en-US" smtClean="0"/>
              <a:pPr/>
              <a:t>‹#›</a:t>
            </a:fld>
            <a:endParaRPr lang="ko-KR" altLang="en-US"/>
          </a:p>
        </p:txBody>
      </p:sp>
      <p:sp>
        <p:nvSpPr>
          <p:cNvPr id="11" name="내용 개체 틀 10"/>
          <p:cNvSpPr>
            <a:spLocks noGrp="1"/>
          </p:cNvSpPr>
          <p:nvPr>
            <p:ph sz="quarter" idx="1"/>
          </p:nvPr>
        </p:nvSpPr>
        <p:spPr>
          <a:xfrm>
            <a:off x="2971800" y="1600200"/>
            <a:ext cx="5715000" cy="4495800"/>
          </a:xfrm>
        </p:spPr>
        <p:txBody>
          <a:bodyPr vert="horz"/>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p:txBody>
          <a:bodyPr/>
          <a:lstStyle/>
          <a:p>
            <a:fld id="{00DEA95B-A278-4C94-8540-5CDA014D75E7}" type="datetimeFigureOut">
              <a:rPr lang="ko-KR" altLang="en-US" smtClean="0"/>
              <a:pPr/>
              <a:t>2013-01-08</a:t>
            </a:fld>
            <a:endParaRPr lang="ko-KR" altLang="en-US"/>
          </a:p>
        </p:txBody>
      </p:sp>
      <p:sp>
        <p:nvSpPr>
          <p:cNvPr id="6" name="바닥글 개체 틀 5"/>
          <p:cNvSpPr>
            <a:spLocks noGrp="1"/>
          </p:cNvSpPr>
          <p:nvPr>
            <p:ph type="ftr" sz="quarter" idx="11"/>
          </p:nvPr>
        </p:nvSpPr>
        <p:spPr>
          <a:xfrm>
            <a:off x="914400" y="6172200"/>
            <a:ext cx="3886200" cy="457200"/>
          </a:xfrm>
        </p:spPr>
        <p:txBody>
          <a:bodyPr/>
          <a:lstStyle/>
          <a:p>
            <a:endParaRPr lang="ko-KR" altLang="en-US"/>
          </a:p>
        </p:txBody>
      </p:sp>
      <p:sp>
        <p:nvSpPr>
          <p:cNvPr id="7" name="슬라이드 번호 개체 틀 6"/>
          <p:cNvSpPr>
            <a:spLocks noGrp="1"/>
          </p:cNvSpPr>
          <p:nvPr>
            <p:ph type="sldNum" sz="quarter" idx="12"/>
          </p:nvPr>
        </p:nvSpPr>
        <p:spPr>
          <a:xfrm>
            <a:off x="146304" y="6208776"/>
            <a:ext cx="457200" cy="457200"/>
          </a:xfrm>
        </p:spPr>
        <p:txBody>
          <a:bodyPr/>
          <a:lstStyle/>
          <a:p>
            <a:fld id="{A3BC5A1F-E613-42C0-A21A-B7AB992A1B90}" type="slidenum">
              <a:rPr lang="ko-KR" altLang="en-US" smtClean="0"/>
              <a:pPr/>
              <a:t>‹#›</a:t>
            </a:fld>
            <a:endParaRPr lang="ko-KR" altLang="en-US"/>
          </a:p>
        </p:txBody>
      </p:sp>
      <p:sp>
        <p:nvSpPr>
          <p:cNvPr id="11" name="직사각형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직사각형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직사각형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그림 개체 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ko-KR" altLang="en-US" smtClean="0"/>
              <a:t>그림을 추가하려면 아이콘을 클릭하십시오</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직사각형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모서리가 둥근 직사각형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제목 개체 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ko-KR" altLang="en-US" smtClean="0"/>
              <a:t>마스터 제목 스타일 편집</a:t>
            </a:r>
            <a:endParaRPr kumimoji="0" lang="en-US"/>
          </a:p>
        </p:txBody>
      </p:sp>
      <p:sp>
        <p:nvSpPr>
          <p:cNvPr id="13" name="텍스트 개체 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4" name="날짜 개체 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0DEA95B-A278-4C94-8540-5CDA014D75E7}" type="datetimeFigureOut">
              <a:rPr lang="ko-KR" altLang="en-US" smtClean="0"/>
              <a:pPr/>
              <a:t>2013-01-08</a:t>
            </a:fld>
            <a:endParaRPr lang="ko-KR" altLang="en-US"/>
          </a:p>
        </p:txBody>
      </p:sp>
      <p:sp>
        <p:nvSpPr>
          <p:cNvPr id="3" name="바닥글 개체 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ko-KR" altLang="en-US"/>
          </a:p>
        </p:txBody>
      </p:sp>
      <p:sp>
        <p:nvSpPr>
          <p:cNvPr id="23" name="슬라이드 번호 개체 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3BC5A1F-E613-42C0-A21A-B7AB992A1B9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1"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1"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1"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1"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1"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1"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1"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1"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1"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1"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부제목 2"/>
          <p:cNvSpPr>
            <a:spLocks noGrp="1"/>
          </p:cNvSpPr>
          <p:nvPr>
            <p:ph type="subTitle" idx="1"/>
          </p:nvPr>
        </p:nvSpPr>
        <p:spPr>
          <a:xfrm>
            <a:off x="5000628" y="5643578"/>
            <a:ext cx="3857620" cy="657228"/>
          </a:xfrm>
        </p:spPr>
        <p:txBody>
          <a:bodyPr/>
          <a:lstStyle/>
          <a:p>
            <a:r>
              <a:rPr lang="ko-KR" altLang="en-US" dirty="0" smtClean="0"/>
              <a:t>신라대학교 김순석 교수</a:t>
            </a:r>
            <a:endParaRPr lang="ko-KR" altLang="en-US" dirty="0"/>
          </a:p>
        </p:txBody>
      </p:sp>
      <p:sp>
        <p:nvSpPr>
          <p:cNvPr id="2" name="제목 1"/>
          <p:cNvSpPr>
            <a:spLocks noGrp="1"/>
          </p:cNvSpPr>
          <p:nvPr>
            <p:ph type="ctrTitle"/>
          </p:nvPr>
        </p:nvSpPr>
        <p:spPr/>
        <p:txBody>
          <a:bodyPr>
            <a:normAutofit/>
          </a:bodyPr>
          <a:lstStyle/>
          <a:p>
            <a:r>
              <a:rPr lang="ko-KR" altLang="en-US" sz="6600" b="1" dirty="0" smtClean="0"/>
              <a:t>경찰과  사회</a:t>
            </a:r>
            <a:endParaRPr lang="ko-KR" altLang="en-US" sz="6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quarter" idx="1"/>
          </p:nvPr>
        </p:nvSpPr>
        <p:spPr>
          <a:xfrm>
            <a:off x="214282" y="714356"/>
            <a:ext cx="8772532" cy="5643602"/>
          </a:xfrm>
        </p:spPr>
        <p:txBody>
          <a:bodyPr>
            <a:normAutofit lnSpcReduction="10000"/>
          </a:bodyPr>
          <a:lstStyle/>
          <a:p>
            <a:pPr fontAlgn="base">
              <a:lnSpc>
                <a:spcPct val="150000"/>
              </a:lnSpc>
            </a:pPr>
            <a:r>
              <a:rPr lang="ko-KR" altLang="en-US" sz="2000" dirty="0" smtClean="0"/>
              <a:t>대륙법계 경찰개념 발전과정은 중세 유럽에 교회행정을 제외한 국정전반을 의미하다가 경찰국가시대에 이르러 외교</a:t>
            </a:r>
            <a:r>
              <a:rPr lang="en-US" altLang="ko-KR" sz="2000" dirty="0" smtClean="0"/>
              <a:t>, </a:t>
            </a:r>
            <a:r>
              <a:rPr lang="ko-KR" altLang="en-US" sz="2000" dirty="0" smtClean="0"/>
              <a:t>군사</a:t>
            </a:r>
            <a:r>
              <a:rPr lang="en-US" altLang="ko-KR" sz="2000" dirty="0" smtClean="0"/>
              <a:t>, </a:t>
            </a:r>
            <a:r>
              <a:rPr lang="ko-KR" altLang="en-US" sz="2000" dirty="0" smtClean="0"/>
              <a:t>제정</a:t>
            </a:r>
            <a:r>
              <a:rPr lang="en-US" altLang="ko-KR" sz="2000" dirty="0" smtClean="0"/>
              <a:t>, </a:t>
            </a:r>
            <a:r>
              <a:rPr lang="ko-KR" altLang="en-US" sz="2000" dirty="0" smtClean="0"/>
              <a:t>사법을 제외한 내무행정에 국한되고</a:t>
            </a:r>
            <a:r>
              <a:rPr lang="en-US" altLang="ko-KR" sz="2000" dirty="0" smtClean="0"/>
              <a:t>, 19</a:t>
            </a:r>
            <a:r>
              <a:rPr lang="ko-KR" altLang="en-US" sz="2000" dirty="0" smtClean="0"/>
              <a:t>세기말 복지경찰을 제외한 소극적 위험방지 분야에 국한되었으며</a:t>
            </a:r>
            <a:r>
              <a:rPr lang="en-US" altLang="ko-KR" sz="2000" dirty="0" smtClean="0"/>
              <a:t>, </a:t>
            </a:r>
            <a:r>
              <a:rPr lang="ko-KR" altLang="en-US" sz="2000" dirty="0" smtClean="0"/>
              <a:t>제</a:t>
            </a:r>
            <a:r>
              <a:rPr lang="en-US" altLang="ko-KR" sz="2000" dirty="0" smtClean="0"/>
              <a:t>2</a:t>
            </a:r>
            <a:r>
              <a:rPr lang="ko-KR" altLang="en-US" sz="2000" dirty="0" smtClean="0"/>
              <a:t>차 </a:t>
            </a:r>
            <a:r>
              <a:rPr lang="ko-KR" altLang="en-US" sz="2000" dirty="0" err="1" smtClean="0"/>
              <a:t>세계대전이후</a:t>
            </a:r>
            <a:r>
              <a:rPr lang="ko-KR" altLang="en-US" sz="2000" dirty="0" smtClean="0"/>
              <a:t> </a:t>
            </a:r>
            <a:r>
              <a:rPr lang="ko-KR" altLang="en-US" sz="2000" dirty="0" err="1" smtClean="0"/>
              <a:t>비경찰화</a:t>
            </a:r>
            <a:r>
              <a:rPr lang="ko-KR" altLang="en-US" sz="2000" dirty="0" smtClean="0"/>
              <a:t> 과정을 거치면서 공공의 안녕과 질서유지라고 하는 보안경찰임무에 국한되기에 이르렀다</a:t>
            </a:r>
            <a:r>
              <a:rPr lang="en-US" altLang="ko-KR" sz="2000" dirty="0" smtClean="0"/>
              <a:t>. </a:t>
            </a:r>
            <a:r>
              <a:rPr lang="ko-KR" altLang="en-US" sz="2000" dirty="0" smtClean="0"/>
              <a:t>대륙법계의 경찰개념은 경찰권이라는 통치권적 개념을 전제로 그 발동범위와 성질을 기준으로 형성된 것이다</a:t>
            </a:r>
            <a:r>
              <a:rPr lang="en-US" altLang="ko-KR" sz="2000" dirty="0" smtClean="0"/>
              <a:t>. </a:t>
            </a:r>
            <a:endParaRPr lang="ko-KR" altLang="en-US" sz="2000" dirty="0" smtClean="0"/>
          </a:p>
          <a:p>
            <a:pPr fontAlgn="base">
              <a:lnSpc>
                <a:spcPct val="150000"/>
              </a:lnSpc>
            </a:pPr>
            <a:r>
              <a:rPr lang="ko-KR" altLang="en-US" sz="2000" dirty="0" smtClean="0"/>
              <a:t>즉</a:t>
            </a:r>
            <a:r>
              <a:rPr lang="en-US" altLang="ko-KR" sz="2000" dirty="0" smtClean="0"/>
              <a:t>, </a:t>
            </a:r>
            <a:r>
              <a:rPr lang="ko-KR" altLang="en-US" sz="2000" dirty="0" smtClean="0"/>
              <a:t>대륙법계 중에서도 독일 경찰개념의 특징은 국왕의 절대적 권력으로부터 유래하는 경찰권을 전제로</a:t>
            </a:r>
            <a:r>
              <a:rPr lang="en-US" altLang="ko-KR" sz="2000" dirty="0" smtClean="0"/>
              <a:t>, </a:t>
            </a:r>
            <a:r>
              <a:rPr lang="ko-KR" altLang="en-US" sz="2000" dirty="0" smtClean="0"/>
              <a:t>권력에 봉사하는 경찰과 시민이 대립하는 구도하에서 계몽사상으로부터 말미암은 법치주의 사상의 등장으로 점차 시민권이 신장되면서 경찰의 임무범위를 축소시킴으로써 시민의 자유와 재산에 대한 경찰의 발동범위를 축소시키고자 했던 사상의 반영이었다</a:t>
            </a:r>
            <a:r>
              <a:rPr lang="en-US" altLang="ko-KR" sz="2000" dirty="0" smtClean="0"/>
              <a:t>. </a:t>
            </a:r>
            <a:endParaRPr lang="ko-KR" altLang="en-US" sz="2000" dirty="0" smtClean="0"/>
          </a:p>
          <a:p>
            <a:endParaRPr lang="ko-KR"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quarter" idx="1"/>
          </p:nvPr>
        </p:nvSpPr>
        <p:spPr>
          <a:xfrm>
            <a:off x="214282" y="214290"/>
            <a:ext cx="8715436" cy="6643710"/>
          </a:xfrm>
        </p:spPr>
        <p:txBody>
          <a:bodyPr>
            <a:normAutofit/>
          </a:bodyPr>
          <a:lstStyle/>
          <a:p>
            <a:pPr fontAlgn="base">
              <a:buNone/>
            </a:pPr>
            <a:r>
              <a:rPr lang="en-US" altLang="ko-KR" dirty="0" smtClean="0"/>
              <a:t>    </a:t>
            </a:r>
            <a:r>
              <a:rPr lang="en-US" altLang="ko-KR" sz="3200" b="1" dirty="0" smtClean="0"/>
              <a:t>2. </a:t>
            </a:r>
            <a:r>
              <a:rPr lang="ko-KR" altLang="en-US" sz="3200" b="1" dirty="0" err="1" smtClean="0"/>
              <a:t>영ㆍ미법계의</a:t>
            </a:r>
            <a:r>
              <a:rPr lang="ko-KR" altLang="en-US" sz="3200" b="1" dirty="0" smtClean="0"/>
              <a:t> 경찰개념</a:t>
            </a:r>
          </a:p>
          <a:p>
            <a:pPr fontAlgn="base">
              <a:lnSpc>
                <a:spcPct val="120000"/>
              </a:lnSpc>
            </a:pPr>
            <a:r>
              <a:rPr lang="ko-KR" altLang="en-US" sz="1900" dirty="0" smtClean="0"/>
              <a:t>영미의 경찰개념은 주권자인 시민으로부터 자치권한을 </a:t>
            </a:r>
            <a:r>
              <a:rPr lang="ko-KR" altLang="en-US" sz="1900" dirty="0" err="1" smtClean="0"/>
              <a:t>위임받은</a:t>
            </a:r>
            <a:r>
              <a:rPr lang="ko-KR" altLang="en-US" sz="1900" dirty="0" smtClean="0"/>
              <a:t> 조직체로서의 경찰이 시민을 위해서 수행하는 기능을 중심으로 형성된 것이다</a:t>
            </a:r>
            <a:r>
              <a:rPr lang="en-US" altLang="ko-KR" sz="1900" dirty="0" smtClean="0"/>
              <a:t>. </a:t>
            </a:r>
            <a:r>
              <a:rPr lang="ko-KR" altLang="en-US" sz="1900" dirty="0" smtClean="0"/>
              <a:t>따라서 경찰은 시민으로부터 자치권한을 </a:t>
            </a:r>
            <a:r>
              <a:rPr lang="ko-KR" altLang="en-US" sz="1900" dirty="0" err="1" smtClean="0"/>
              <a:t>위임받은</a:t>
            </a:r>
            <a:r>
              <a:rPr lang="ko-KR" altLang="en-US" sz="1900" dirty="0" smtClean="0"/>
              <a:t> 조직으로서의 역할을 중심으로 형성되었다</a:t>
            </a:r>
            <a:r>
              <a:rPr lang="en-US" altLang="ko-KR" sz="1900" dirty="0" smtClean="0"/>
              <a:t>. </a:t>
            </a:r>
            <a:r>
              <a:rPr lang="ko-KR" altLang="en-US" sz="1900" dirty="0" smtClean="0"/>
              <a:t>경찰활동은 무엇인가라는 문제로 경찰개념이 논의되었으며</a:t>
            </a:r>
            <a:r>
              <a:rPr lang="en-US" altLang="ko-KR" sz="1900" dirty="0" smtClean="0"/>
              <a:t>, </a:t>
            </a:r>
            <a:r>
              <a:rPr lang="ko-KR" altLang="en-US" sz="1900" dirty="0" smtClean="0"/>
              <a:t>경찰은 시민을 위하여 법을 집행하고 서비스하는 기능으로 보고 있다</a:t>
            </a:r>
            <a:r>
              <a:rPr lang="en-US" altLang="ko-KR" sz="1900" dirty="0" smtClean="0"/>
              <a:t>. </a:t>
            </a:r>
            <a:r>
              <a:rPr lang="ko-KR" altLang="en-US" sz="1900" dirty="0" smtClean="0"/>
              <a:t>경찰과 시민은 대립적인 관계가 아니며 주민의 안전을 위한 기능이라는 점에서 경찰개념이 발전되어 왔다</a:t>
            </a:r>
            <a:r>
              <a:rPr lang="en-US" altLang="ko-KR" sz="1900" dirty="0" smtClean="0"/>
              <a:t>.</a:t>
            </a:r>
            <a:endParaRPr lang="ko-KR" altLang="en-US" sz="1900" dirty="0" smtClean="0"/>
          </a:p>
          <a:p>
            <a:pPr fontAlgn="base">
              <a:lnSpc>
                <a:spcPct val="120000"/>
              </a:lnSpc>
            </a:pPr>
            <a:r>
              <a:rPr lang="ko-KR" altLang="en-US" sz="1900" dirty="0" smtClean="0"/>
              <a:t>경찰개념이 주권자인 시민으로부터 자치권한을 </a:t>
            </a:r>
            <a:r>
              <a:rPr lang="ko-KR" altLang="en-US" sz="1900" dirty="0" err="1" smtClean="0"/>
              <a:t>위임받은</a:t>
            </a:r>
            <a:r>
              <a:rPr lang="ko-KR" altLang="en-US" sz="1900" dirty="0" smtClean="0"/>
              <a:t> 조직체로서의 경찰이 시민을 위한 기능 또는 역할을 중심으로 형성되었다</a:t>
            </a:r>
            <a:r>
              <a:rPr lang="en-US" altLang="ko-KR" sz="1900" dirty="0" smtClean="0"/>
              <a:t>. </a:t>
            </a:r>
            <a:endParaRPr lang="ko-KR" altLang="en-US" sz="1900" dirty="0" smtClean="0"/>
          </a:p>
          <a:p>
            <a:pPr fontAlgn="base">
              <a:lnSpc>
                <a:spcPct val="120000"/>
              </a:lnSpc>
            </a:pPr>
            <a:r>
              <a:rPr lang="ko-KR" altLang="en-US" sz="1900" dirty="0" smtClean="0"/>
              <a:t>대륙법계 국가의 경찰개념은 경찰권이라고 하는 통치권적 개념을 전제로 그 발동범위와 성질을 기준으로 형성된 반면</a:t>
            </a:r>
            <a:r>
              <a:rPr lang="en-US" altLang="ko-KR" sz="1900" dirty="0" smtClean="0"/>
              <a:t>, </a:t>
            </a:r>
            <a:r>
              <a:rPr lang="ko-KR" altLang="en-US" sz="1900" dirty="0" err="1" smtClean="0"/>
              <a:t>영ㆍ미의</a:t>
            </a:r>
            <a:r>
              <a:rPr lang="ko-KR" altLang="en-US" sz="1900" dirty="0" smtClean="0"/>
              <a:t> 경찰개념은 경찰을 시민과 대립적인 상대로 보지 않고</a:t>
            </a:r>
            <a:r>
              <a:rPr lang="en-US" altLang="ko-KR" sz="1900" dirty="0" smtClean="0"/>
              <a:t>, </a:t>
            </a:r>
            <a:r>
              <a:rPr lang="ko-KR" altLang="en-US" sz="1900" dirty="0" smtClean="0"/>
              <a:t>오히려 주권자인 시민으로부터 자치권한을 </a:t>
            </a:r>
            <a:r>
              <a:rPr lang="ko-KR" altLang="en-US" sz="1900" dirty="0" err="1" smtClean="0"/>
              <a:t>위임받은</a:t>
            </a:r>
            <a:r>
              <a:rPr lang="ko-KR" altLang="en-US" sz="1900" dirty="0" smtClean="0"/>
              <a:t> 조직체로서의 경찰이 주권자인 시민을 위해서 수행하는 기능 또는 역할을 중심으로 형성되었다</a:t>
            </a:r>
            <a:r>
              <a:rPr lang="en-US" altLang="ko-KR" dirty="0" smtClean="0"/>
              <a:t>.</a:t>
            </a:r>
            <a:endParaRPr lang="ko-KR"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sz="quarter" idx="1"/>
          </p:nvPr>
        </p:nvSpPr>
        <p:spPr>
          <a:xfrm>
            <a:off x="357158" y="214290"/>
            <a:ext cx="8401050" cy="6429420"/>
          </a:xfrm>
        </p:spPr>
        <p:txBody>
          <a:bodyPr>
            <a:normAutofit/>
          </a:bodyPr>
          <a:lstStyle/>
          <a:p>
            <a:pPr fontAlgn="base">
              <a:buNone/>
            </a:pPr>
            <a:r>
              <a:rPr lang="en-US" altLang="ko-KR" sz="3200" dirty="0" smtClean="0"/>
              <a:t>   </a:t>
            </a:r>
            <a:r>
              <a:rPr lang="en-US" altLang="ko-KR" sz="3200" b="1" dirty="0" smtClean="0"/>
              <a:t>3. </a:t>
            </a:r>
            <a:r>
              <a:rPr lang="ko-KR" altLang="en-US" sz="3200" b="1" dirty="0" smtClean="0"/>
              <a:t>대륙법계와 </a:t>
            </a:r>
            <a:r>
              <a:rPr lang="ko-KR" altLang="en-US" sz="3200" b="1" dirty="0" err="1" smtClean="0"/>
              <a:t>영ㆍ미법계의</a:t>
            </a:r>
            <a:r>
              <a:rPr lang="ko-KR" altLang="en-US" sz="3200" b="1" dirty="0" smtClean="0"/>
              <a:t> 비교</a:t>
            </a:r>
          </a:p>
          <a:p>
            <a:pPr fontAlgn="base">
              <a:lnSpc>
                <a:spcPct val="120000"/>
              </a:lnSpc>
            </a:pPr>
            <a:r>
              <a:rPr lang="ko-KR" altLang="en-US" sz="1800" dirty="0" smtClean="0"/>
              <a:t>경찰개념 발전의 특징을 살펴보면 크게 나누어서 대륙법계의 경찰개념과 영미법계의 경찰개념이 다르다는 것을 알 수 있다</a:t>
            </a:r>
            <a:r>
              <a:rPr lang="en-US" altLang="ko-KR" sz="1800" dirty="0" smtClean="0"/>
              <a:t>. </a:t>
            </a:r>
            <a:r>
              <a:rPr lang="ko-KR" altLang="en-US" sz="1800" dirty="0" smtClean="0"/>
              <a:t>대륙법계의 경찰개념은 국왕의 절대적 권력으로부터 유래된 경찰권을 전제로 하여</a:t>
            </a:r>
            <a:r>
              <a:rPr lang="en-US" altLang="ko-KR" sz="1800" dirty="0" smtClean="0"/>
              <a:t>, </a:t>
            </a:r>
            <a:r>
              <a:rPr lang="ko-KR" altLang="en-US" sz="1800" dirty="0" smtClean="0"/>
              <a:t>권력유지를 위한 경찰과 자유와 권리를 주장하는 시민이 대립하는 구도하에서 법치사상의 등장을 계기로 시민권은 신장되고 경찰권의 활동범위가 축소되는 </a:t>
            </a:r>
            <a:r>
              <a:rPr lang="ko-KR" altLang="en-US" sz="1800" dirty="0" err="1" smtClean="0"/>
              <a:t>과정속에서</a:t>
            </a:r>
            <a:r>
              <a:rPr lang="ko-KR" altLang="en-US" sz="1800" dirty="0" smtClean="0"/>
              <a:t> 정립되었으며</a:t>
            </a:r>
            <a:r>
              <a:rPr lang="en-US" altLang="ko-KR" sz="1800" dirty="0" smtClean="0"/>
              <a:t>, </a:t>
            </a:r>
            <a:r>
              <a:rPr lang="ko-KR" altLang="en-US" sz="1800" dirty="0" smtClean="0"/>
              <a:t>경찰권이 점차 축소되는 과정이라고 볼 수 있다</a:t>
            </a:r>
            <a:r>
              <a:rPr lang="en-US" altLang="ko-KR" sz="1800" dirty="0" smtClean="0"/>
              <a:t>. </a:t>
            </a:r>
            <a:r>
              <a:rPr lang="ko-KR" altLang="en-US" sz="1800" dirty="0" smtClean="0"/>
              <a:t>따라서 시민권과 경찰권은 반비례의 관계에 속하게 된다</a:t>
            </a:r>
            <a:r>
              <a:rPr lang="en-US" altLang="ko-KR" sz="1800" dirty="0" smtClean="0"/>
              <a:t>. </a:t>
            </a:r>
            <a:r>
              <a:rPr lang="ko-KR" altLang="en-US" sz="1800" dirty="0" smtClean="0"/>
              <a:t>즉 대립적인 관계에 있는 것이다</a:t>
            </a:r>
            <a:r>
              <a:rPr lang="en-US" altLang="ko-KR" sz="1800" dirty="0" smtClean="0"/>
              <a:t>. </a:t>
            </a:r>
            <a:endParaRPr lang="ko-KR" altLang="en-US" sz="1800" dirty="0" smtClean="0"/>
          </a:p>
          <a:p>
            <a:pPr fontAlgn="base">
              <a:lnSpc>
                <a:spcPct val="120000"/>
              </a:lnSpc>
            </a:pPr>
            <a:r>
              <a:rPr lang="ko-KR" altLang="en-US" sz="1800" dirty="0" smtClean="0"/>
              <a:t>영미법계에서는 주민의 자치권을 중심으로 경찰개념이 발전되었으며</a:t>
            </a:r>
            <a:r>
              <a:rPr lang="en-US" altLang="ko-KR" sz="1800" dirty="0" smtClean="0"/>
              <a:t>, </a:t>
            </a:r>
            <a:r>
              <a:rPr lang="ko-KR" altLang="en-US" sz="1800" dirty="0" smtClean="0"/>
              <a:t>경찰과 시민과의 관계가 </a:t>
            </a:r>
            <a:r>
              <a:rPr lang="ko-KR" altLang="en-US" sz="1800" dirty="0" err="1" smtClean="0"/>
              <a:t>상호협력하는</a:t>
            </a:r>
            <a:r>
              <a:rPr lang="ko-KR" altLang="en-US" sz="1800" dirty="0" smtClean="0"/>
              <a:t> 관계로 볼 수 있다</a:t>
            </a:r>
            <a:r>
              <a:rPr lang="en-US" altLang="ko-KR" sz="1800" dirty="0" smtClean="0"/>
              <a:t>. </a:t>
            </a:r>
            <a:endParaRPr lang="ko-KR" altLang="en-US" sz="1800" dirty="0" smtClean="0"/>
          </a:p>
          <a:p>
            <a:pPr algn="ctr">
              <a:buNone/>
            </a:pPr>
            <a:r>
              <a:rPr lang="en-US" altLang="ko-KR" dirty="0" smtClean="0"/>
              <a:t> </a:t>
            </a:r>
            <a:r>
              <a:rPr lang="en-US" altLang="ko-KR" sz="2000" b="1" dirty="0" smtClean="0"/>
              <a:t>&lt;</a:t>
            </a:r>
            <a:r>
              <a:rPr lang="ko-KR" altLang="en-US" sz="2000" b="1" dirty="0" smtClean="0"/>
              <a:t>영미법계 경찰과 대륙법계 경찰의 비교</a:t>
            </a:r>
            <a:r>
              <a:rPr lang="en-US" altLang="ko-KR" sz="2000" b="1" dirty="0" smtClean="0"/>
              <a:t>&gt;</a:t>
            </a:r>
            <a:endParaRPr lang="ko-KR" altLang="en-US" sz="2000" b="1" dirty="0" smtClean="0"/>
          </a:p>
          <a:p>
            <a:pPr algn="ctr">
              <a:buNone/>
            </a:pPr>
            <a:endParaRPr lang="ko-KR" altLang="en-US" dirty="0"/>
          </a:p>
        </p:txBody>
      </p:sp>
      <p:graphicFrame>
        <p:nvGraphicFramePr>
          <p:cNvPr id="5" name="표 4"/>
          <p:cNvGraphicFramePr>
            <a:graphicFrameLocks noGrp="1"/>
          </p:cNvGraphicFramePr>
          <p:nvPr/>
        </p:nvGraphicFramePr>
        <p:xfrm>
          <a:off x="500034" y="4357694"/>
          <a:ext cx="8215370" cy="2433828"/>
        </p:xfrm>
        <a:graphic>
          <a:graphicData uri="http://schemas.openxmlformats.org/drawingml/2006/table">
            <a:tbl>
              <a:tblPr firstRow="1" bandRow="1">
                <a:tableStyleId>{5C22544A-7EE6-4342-B048-85BDC9FD1C3A}</a:tableStyleId>
              </a:tblPr>
              <a:tblGrid>
                <a:gridCol w="2053843"/>
                <a:gridCol w="2966634"/>
                <a:gridCol w="3194893"/>
              </a:tblGrid>
              <a:tr h="331379">
                <a:tc>
                  <a:txBody>
                    <a:bodyPr/>
                    <a:lstStyle/>
                    <a:p>
                      <a:pPr marL="0" marR="0" indent="0" algn="just" fontAlgn="base" latinLnBrk="1">
                        <a:lnSpc>
                          <a:spcPct val="160000"/>
                        </a:lnSpc>
                        <a:spcBef>
                          <a:spcPts val="0"/>
                        </a:spcBef>
                        <a:spcAft>
                          <a:spcPts val="0"/>
                        </a:spcAft>
                      </a:pPr>
                      <a:endParaRPr lang="ko-KR" altLang="en-US" sz="1300" kern="0" spc="0" dirty="0">
                        <a:solidFill>
                          <a:srgbClr val="000000"/>
                        </a:solidFill>
                        <a:latin typeface="+mn-ea"/>
                        <a:ea typeface="+mn-ea"/>
                      </a:endParaRPr>
                    </a:p>
                  </a:txBody>
                  <a:tcPr marL="17907" marR="17907" marT="17907" marB="17907" anchor="ctr"/>
                </a:tc>
                <a:tc>
                  <a:txBody>
                    <a:bodyPr/>
                    <a:lstStyle/>
                    <a:p>
                      <a:pPr marL="0" marR="0" indent="0" algn="ctr" fontAlgn="base" latinLnBrk="0">
                        <a:lnSpc>
                          <a:spcPct val="160000"/>
                        </a:lnSpc>
                        <a:spcBef>
                          <a:spcPts val="0"/>
                        </a:spcBef>
                        <a:spcAft>
                          <a:spcPts val="0"/>
                        </a:spcAft>
                      </a:pPr>
                      <a:r>
                        <a:rPr lang="ko-KR" altLang="en-US" sz="1300" kern="0" spc="0" dirty="0">
                          <a:solidFill>
                            <a:srgbClr val="000000"/>
                          </a:solidFill>
                          <a:latin typeface="+mn-ea"/>
                          <a:ea typeface="+mn-ea"/>
                        </a:rPr>
                        <a:t>영미법계</a:t>
                      </a:r>
                    </a:p>
                  </a:txBody>
                  <a:tcPr marL="17907" marR="17907" marT="17907" marB="17907" anchor="ctr"/>
                </a:tc>
                <a:tc>
                  <a:txBody>
                    <a:bodyPr/>
                    <a:lstStyle/>
                    <a:p>
                      <a:pPr marL="0" marR="0" indent="0" algn="ctr" fontAlgn="base" latinLnBrk="0">
                        <a:lnSpc>
                          <a:spcPct val="160000"/>
                        </a:lnSpc>
                        <a:spcBef>
                          <a:spcPts val="0"/>
                        </a:spcBef>
                        <a:spcAft>
                          <a:spcPts val="0"/>
                        </a:spcAft>
                      </a:pPr>
                      <a:r>
                        <a:rPr lang="ko-KR" altLang="en-US" sz="1300" kern="0" spc="0" dirty="0">
                          <a:solidFill>
                            <a:srgbClr val="000000"/>
                          </a:solidFill>
                          <a:latin typeface="+mn-ea"/>
                          <a:ea typeface="+mn-ea"/>
                        </a:rPr>
                        <a:t>대륙법계</a:t>
                      </a:r>
                    </a:p>
                  </a:txBody>
                  <a:tcPr marL="17907" marR="17907" marT="17907" marB="17907" anchor="ctr"/>
                </a:tc>
              </a:tr>
              <a:tr h="331379">
                <a:tc>
                  <a:txBody>
                    <a:bodyPr/>
                    <a:lstStyle/>
                    <a:p>
                      <a:pPr marL="0" marR="0" indent="0" algn="ctr" fontAlgn="base" latinLnBrk="0">
                        <a:lnSpc>
                          <a:spcPct val="160000"/>
                        </a:lnSpc>
                        <a:spcBef>
                          <a:spcPts val="0"/>
                        </a:spcBef>
                        <a:spcAft>
                          <a:spcPts val="0"/>
                        </a:spcAft>
                      </a:pPr>
                      <a:r>
                        <a:rPr lang="ko-KR" altLang="en-US" sz="1300" b="1" kern="0" spc="0" dirty="0">
                          <a:solidFill>
                            <a:srgbClr val="000000"/>
                          </a:solidFill>
                          <a:latin typeface="+mn-ea"/>
                          <a:ea typeface="+mn-ea"/>
                        </a:rPr>
                        <a:t>경찰권의 기초</a:t>
                      </a:r>
                    </a:p>
                  </a:txBody>
                  <a:tcPr marL="17907" marR="17907" marT="17907" marB="17907" anchor="ctr">
                    <a:solidFill>
                      <a:schemeClr val="accent1"/>
                    </a:solidFill>
                  </a:tcPr>
                </a:tc>
                <a:tc>
                  <a:txBody>
                    <a:bodyPr/>
                    <a:lstStyle/>
                    <a:p>
                      <a:pPr marL="0" marR="0" indent="0" algn="just" fontAlgn="base" latinLnBrk="1">
                        <a:lnSpc>
                          <a:spcPct val="160000"/>
                        </a:lnSpc>
                        <a:spcBef>
                          <a:spcPts val="0"/>
                        </a:spcBef>
                        <a:spcAft>
                          <a:spcPts val="0"/>
                        </a:spcAft>
                      </a:pPr>
                      <a:r>
                        <a:rPr lang="ko-KR" altLang="en-US" sz="1300" kern="0" spc="0" dirty="0">
                          <a:solidFill>
                            <a:srgbClr val="000000"/>
                          </a:solidFill>
                          <a:latin typeface="+mn-ea"/>
                          <a:ea typeface="+mn-ea"/>
                        </a:rPr>
                        <a:t>자치권</a:t>
                      </a:r>
                    </a:p>
                  </a:txBody>
                  <a:tcPr marL="17907" marR="17907" marT="17907" marB="17907" anchor="ctr">
                    <a:solidFill>
                      <a:schemeClr val="bg2">
                        <a:lumMod val="90000"/>
                      </a:schemeClr>
                    </a:solidFill>
                  </a:tcPr>
                </a:tc>
                <a:tc>
                  <a:txBody>
                    <a:bodyPr/>
                    <a:lstStyle/>
                    <a:p>
                      <a:pPr marL="0" marR="0" indent="0" algn="just" fontAlgn="base" latinLnBrk="1">
                        <a:lnSpc>
                          <a:spcPct val="160000"/>
                        </a:lnSpc>
                        <a:spcBef>
                          <a:spcPts val="0"/>
                        </a:spcBef>
                        <a:spcAft>
                          <a:spcPts val="0"/>
                        </a:spcAft>
                      </a:pPr>
                      <a:r>
                        <a:rPr lang="ko-KR" altLang="en-US" sz="1300" kern="0" spc="0">
                          <a:solidFill>
                            <a:srgbClr val="000000"/>
                          </a:solidFill>
                          <a:latin typeface="+mn-ea"/>
                          <a:ea typeface="+mn-ea"/>
                        </a:rPr>
                        <a:t>통치권</a:t>
                      </a:r>
                    </a:p>
                  </a:txBody>
                  <a:tcPr marL="17907" marR="17907" marT="17907" marB="17907" anchor="ctr">
                    <a:solidFill>
                      <a:schemeClr val="bg2">
                        <a:lumMod val="90000"/>
                      </a:schemeClr>
                    </a:solidFill>
                  </a:tcPr>
                </a:tc>
              </a:tr>
              <a:tr h="629120">
                <a:tc>
                  <a:txBody>
                    <a:bodyPr/>
                    <a:lstStyle/>
                    <a:p>
                      <a:pPr marL="0" marR="0" indent="0" algn="ctr" fontAlgn="base" latinLnBrk="0">
                        <a:lnSpc>
                          <a:spcPct val="160000"/>
                        </a:lnSpc>
                        <a:spcBef>
                          <a:spcPts val="0"/>
                        </a:spcBef>
                        <a:spcAft>
                          <a:spcPts val="0"/>
                        </a:spcAft>
                      </a:pPr>
                      <a:r>
                        <a:rPr lang="ko-KR" altLang="en-US" sz="1300" b="1" kern="0" spc="0" dirty="0">
                          <a:solidFill>
                            <a:srgbClr val="000000"/>
                          </a:solidFill>
                          <a:latin typeface="+mn-ea"/>
                          <a:ea typeface="+mn-ea"/>
                        </a:rPr>
                        <a:t>시민에 대한 관점</a:t>
                      </a:r>
                    </a:p>
                  </a:txBody>
                  <a:tcPr marL="17907" marR="17907" marT="17907" marB="17907" anchor="ctr">
                    <a:solidFill>
                      <a:schemeClr val="accent1"/>
                    </a:solidFill>
                  </a:tcPr>
                </a:tc>
                <a:tc>
                  <a:txBody>
                    <a:bodyPr/>
                    <a:lstStyle/>
                    <a:p>
                      <a:pPr marL="0" marR="0" indent="0" algn="just" fontAlgn="base" latinLnBrk="1">
                        <a:lnSpc>
                          <a:spcPct val="160000"/>
                        </a:lnSpc>
                        <a:spcBef>
                          <a:spcPts val="0"/>
                        </a:spcBef>
                        <a:spcAft>
                          <a:spcPts val="0"/>
                        </a:spcAft>
                      </a:pPr>
                      <a:r>
                        <a:rPr lang="ko-KR" altLang="en-US" sz="1300" kern="0" spc="0" dirty="0">
                          <a:solidFill>
                            <a:srgbClr val="000000"/>
                          </a:solidFill>
                          <a:latin typeface="+mn-ea"/>
                          <a:ea typeface="+mn-ea"/>
                        </a:rPr>
                        <a:t>보호와 서비스</a:t>
                      </a:r>
                    </a:p>
                    <a:p>
                      <a:pPr marL="0" marR="0" indent="0" algn="just" fontAlgn="base" latinLnBrk="1">
                        <a:lnSpc>
                          <a:spcPct val="160000"/>
                        </a:lnSpc>
                        <a:spcBef>
                          <a:spcPts val="0"/>
                        </a:spcBef>
                        <a:spcAft>
                          <a:spcPts val="0"/>
                        </a:spcAft>
                      </a:pPr>
                      <a:r>
                        <a:rPr lang="en-US" altLang="ko-KR" sz="1300" kern="0" spc="0" dirty="0">
                          <a:solidFill>
                            <a:srgbClr val="000000"/>
                          </a:solidFill>
                          <a:latin typeface="+mn-ea"/>
                          <a:ea typeface="+mn-ea"/>
                        </a:rPr>
                        <a:t>(</a:t>
                      </a:r>
                      <a:r>
                        <a:rPr lang="en-US" sz="1300" kern="0" spc="0" dirty="0">
                          <a:solidFill>
                            <a:srgbClr val="000000"/>
                          </a:solidFill>
                          <a:latin typeface="+mn-ea"/>
                          <a:ea typeface="+mn-ea"/>
                        </a:rPr>
                        <a:t>Care and Service)</a:t>
                      </a:r>
                    </a:p>
                  </a:txBody>
                  <a:tcPr marL="17907" marR="17907" marT="17907" marB="17907" anchor="ctr">
                    <a:solidFill>
                      <a:schemeClr val="bg2">
                        <a:lumMod val="90000"/>
                      </a:schemeClr>
                    </a:solidFill>
                  </a:tcPr>
                </a:tc>
                <a:tc>
                  <a:txBody>
                    <a:bodyPr/>
                    <a:lstStyle/>
                    <a:p>
                      <a:pPr marL="0" marR="0" indent="0" algn="just" fontAlgn="base" latinLnBrk="1">
                        <a:lnSpc>
                          <a:spcPct val="160000"/>
                        </a:lnSpc>
                        <a:spcBef>
                          <a:spcPts val="0"/>
                        </a:spcBef>
                        <a:spcAft>
                          <a:spcPts val="0"/>
                        </a:spcAft>
                      </a:pPr>
                      <a:r>
                        <a:rPr lang="ko-KR" altLang="en-US" sz="1300" kern="0" spc="0" dirty="0">
                          <a:solidFill>
                            <a:srgbClr val="000000"/>
                          </a:solidFill>
                          <a:latin typeface="+mn-ea"/>
                          <a:ea typeface="+mn-ea"/>
                        </a:rPr>
                        <a:t>통제와 지시</a:t>
                      </a:r>
                    </a:p>
                    <a:p>
                      <a:pPr marL="0" marR="0" indent="0" algn="just" fontAlgn="base" latinLnBrk="1">
                        <a:lnSpc>
                          <a:spcPct val="160000"/>
                        </a:lnSpc>
                        <a:spcBef>
                          <a:spcPts val="0"/>
                        </a:spcBef>
                        <a:spcAft>
                          <a:spcPts val="0"/>
                        </a:spcAft>
                      </a:pPr>
                      <a:r>
                        <a:rPr lang="en-US" altLang="ko-KR" sz="1300" kern="0" spc="0" dirty="0">
                          <a:solidFill>
                            <a:srgbClr val="000000"/>
                          </a:solidFill>
                          <a:latin typeface="+mn-ea"/>
                          <a:ea typeface="+mn-ea"/>
                        </a:rPr>
                        <a:t>(</a:t>
                      </a:r>
                      <a:r>
                        <a:rPr lang="en-US" sz="1300" kern="0" spc="0" dirty="0">
                          <a:solidFill>
                            <a:srgbClr val="000000"/>
                          </a:solidFill>
                          <a:latin typeface="+mn-ea"/>
                          <a:ea typeface="+mn-ea"/>
                        </a:rPr>
                        <a:t>Control and Order)</a:t>
                      </a:r>
                    </a:p>
                  </a:txBody>
                  <a:tcPr marL="17907" marR="17907" marT="17907" marB="17907" anchor="ctr">
                    <a:solidFill>
                      <a:schemeClr val="bg2">
                        <a:lumMod val="90000"/>
                      </a:schemeClr>
                    </a:solidFill>
                  </a:tcPr>
                </a:tc>
              </a:tr>
              <a:tr h="331379">
                <a:tc>
                  <a:txBody>
                    <a:bodyPr/>
                    <a:lstStyle/>
                    <a:p>
                      <a:pPr marL="0" marR="0" indent="0" algn="ctr" fontAlgn="base" latinLnBrk="0">
                        <a:lnSpc>
                          <a:spcPct val="160000"/>
                        </a:lnSpc>
                        <a:spcBef>
                          <a:spcPts val="0"/>
                        </a:spcBef>
                        <a:spcAft>
                          <a:spcPts val="0"/>
                        </a:spcAft>
                      </a:pPr>
                      <a:r>
                        <a:rPr lang="ko-KR" altLang="en-US" sz="1300" b="1" kern="0" spc="0" dirty="0">
                          <a:solidFill>
                            <a:srgbClr val="000000"/>
                          </a:solidFill>
                          <a:latin typeface="+mn-ea"/>
                          <a:ea typeface="+mn-ea"/>
                        </a:rPr>
                        <a:t>시민과의 관계</a:t>
                      </a:r>
                    </a:p>
                  </a:txBody>
                  <a:tcPr marL="17907" marR="17907" marT="17907" marB="17907" anchor="ctr">
                    <a:solidFill>
                      <a:schemeClr val="accent1"/>
                    </a:solidFill>
                  </a:tcPr>
                </a:tc>
                <a:tc>
                  <a:txBody>
                    <a:bodyPr/>
                    <a:lstStyle/>
                    <a:p>
                      <a:pPr marL="0" marR="0" indent="0" algn="just" fontAlgn="base" latinLnBrk="1">
                        <a:lnSpc>
                          <a:spcPct val="160000"/>
                        </a:lnSpc>
                        <a:spcBef>
                          <a:spcPts val="0"/>
                        </a:spcBef>
                        <a:spcAft>
                          <a:spcPts val="0"/>
                        </a:spcAft>
                      </a:pPr>
                      <a:r>
                        <a:rPr lang="ko-KR" altLang="en-US" sz="1300" kern="0" spc="0" dirty="0">
                          <a:solidFill>
                            <a:srgbClr val="000000"/>
                          </a:solidFill>
                          <a:latin typeface="+mn-ea"/>
                          <a:ea typeface="+mn-ea"/>
                        </a:rPr>
                        <a:t>시민과 협력관계</a:t>
                      </a:r>
                    </a:p>
                  </a:txBody>
                  <a:tcPr marL="17907" marR="17907" marT="17907" marB="17907" anchor="ctr">
                    <a:solidFill>
                      <a:schemeClr val="bg2">
                        <a:lumMod val="90000"/>
                      </a:schemeClr>
                    </a:solidFill>
                  </a:tcPr>
                </a:tc>
                <a:tc>
                  <a:txBody>
                    <a:bodyPr/>
                    <a:lstStyle/>
                    <a:p>
                      <a:pPr marL="0" marR="0" indent="0" algn="just" fontAlgn="base" latinLnBrk="1">
                        <a:lnSpc>
                          <a:spcPct val="160000"/>
                        </a:lnSpc>
                        <a:spcBef>
                          <a:spcPts val="0"/>
                        </a:spcBef>
                        <a:spcAft>
                          <a:spcPts val="0"/>
                        </a:spcAft>
                      </a:pPr>
                      <a:r>
                        <a:rPr lang="ko-KR" altLang="en-US" sz="1300" kern="0" spc="0">
                          <a:solidFill>
                            <a:srgbClr val="000000"/>
                          </a:solidFill>
                          <a:latin typeface="+mn-ea"/>
                          <a:ea typeface="+mn-ea"/>
                        </a:rPr>
                        <a:t>시민과 대립관계</a:t>
                      </a:r>
                    </a:p>
                  </a:txBody>
                  <a:tcPr marL="17907" marR="17907" marT="17907" marB="17907" anchor="ctr">
                    <a:solidFill>
                      <a:schemeClr val="bg2">
                        <a:lumMod val="90000"/>
                      </a:schemeClr>
                    </a:solidFill>
                  </a:tcPr>
                </a:tc>
              </a:tr>
              <a:tr h="331379">
                <a:tc>
                  <a:txBody>
                    <a:bodyPr/>
                    <a:lstStyle/>
                    <a:p>
                      <a:pPr marL="0" marR="0" indent="0" algn="ctr" fontAlgn="base" latinLnBrk="0">
                        <a:lnSpc>
                          <a:spcPct val="160000"/>
                        </a:lnSpc>
                        <a:spcBef>
                          <a:spcPts val="0"/>
                        </a:spcBef>
                        <a:spcAft>
                          <a:spcPts val="0"/>
                        </a:spcAft>
                      </a:pPr>
                      <a:r>
                        <a:rPr lang="ko-KR" altLang="en-US" sz="1300" b="1" kern="0" spc="0" dirty="0">
                          <a:solidFill>
                            <a:srgbClr val="000000"/>
                          </a:solidFill>
                          <a:latin typeface="+mn-ea"/>
                          <a:ea typeface="+mn-ea"/>
                        </a:rPr>
                        <a:t>형성배경</a:t>
                      </a:r>
                    </a:p>
                  </a:txBody>
                  <a:tcPr marL="17907" marR="17907" marT="17907" marB="17907" anchor="ctr">
                    <a:solidFill>
                      <a:schemeClr val="accent1"/>
                    </a:solidFill>
                  </a:tcPr>
                </a:tc>
                <a:tc>
                  <a:txBody>
                    <a:bodyPr/>
                    <a:lstStyle/>
                    <a:p>
                      <a:pPr marL="0" marR="0" indent="0" algn="just" fontAlgn="base" latinLnBrk="1">
                        <a:lnSpc>
                          <a:spcPct val="160000"/>
                        </a:lnSpc>
                        <a:spcBef>
                          <a:spcPts val="0"/>
                        </a:spcBef>
                        <a:spcAft>
                          <a:spcPts val="0"/>
                        </a:spcAft>
                      </a:pPr>
                      <a:r>
                        <a:rPr lang="ko-KR" altLang="en-US" sz="1300" kern="0" spc="0" dirty="0">
                          <a:solidFill>
                            <a:srgbClr val="000000"/>
                          </a:solidFill>
                          <a:latin typeface="+mn-ea"/>
                          <a:ea typeface="+mn-ea"/>
                        </a:rPr>
                        <a:t>기능 또는 역할</a:t>
                      </a:r>
                    </a:p>
                  </a:txBody>
                  <a:tcPr marL="17907" marR="17907" marT="17907" marB="17907" anchor="ctr">
                    <a:solidFill>
                      <a:schemeClr val="bg2">
                        <a:lumMod val="90000"/>
                      </a:schemeClr>
                    </a:solidFill>
                  </a:tcPr>
                </a:tc>
                <a:tc>
                  <a:txBody>
                    <a:bodyPr/>
                    <a:lstStyle/>
                    <a:p>
                      <a:pPr marL="0" marR="0" indent="0" algn="just" fontAlgn="base" latinLnBrk="1">
                        <a:lnSpc>
                          <a:spcPct val="160000"/>
                        </a:lnSpc>
                        <a:spcBef>
                          <a:spcPts val="0"/>
                        </a:spcBef>
                        <a:spcAft>
                          <a:spcPts val="0"/>
                        </a:spcAft>
                      </a:pPr>
                      <a:r>
                        <a:rPr lang="ko-KR" altLang="en-US" sz="1300" kern="0" spc="0">
                          <a:solidFill>
                            <a:srgbClr val="000000"/>
                          </a:solidFill>
                          <a:latin typeface="+mn-ea"/>
                          <a:ea typeface="+mn-ea"/>
                        </a:rPr>
                        <a:t>발동범위와 성질</a:t>
                      </a:r>
                    </a:p>
                  </a:txBody>
                  <a:tcPr marL="17907" marR="17907" marT="17907" marB="17907" anchor="ctr">
                    <a:solidFill>
                      <a:schemeClr val="bg2">
                        <a:lumMod val="90000"/>
                      </a:schemeClr>
                    </a:solidFill>
                  </a:tcPr>
                </a:tc>
              </a:tr>
              <a:tr h="331379">
                <a:tc>
                  <a:txBody>
                    <a:bodyPr/>
                    <a:lstStyle/>
                    <a:p>
                      <a:pPr marL="0" marR="0" indent="0" algn="ctr" fontAlgn="base" latinLnBrk="0">
                        <a:lnSpc>
                          <a:spcPct val="160000"/>
                        </a:lnSpc>
                        <a:spcBef>
                          <a:spcPts val="0"/>
                        </a:spcBef>
                        <a:spcAft>
                          <a:spcPts val="0"/>
                        </a:spcAft>
                      </a:pPr>
                      <a:r>
                        <a:rPr lang="ko-KR" altLang="en-US" sz="1300" b="1" kern="0" spc="0" dirty="0">
                          <a:solidFill>
                            <a:srgbClr val="000000"/>
                          </a:solidFill>
                          <a:latin typeface="+mn-ea"/>
                          <a:ea typeface="+mn-ea"/>
                        </a:rPr>
                        <a:t>수사권 인정여부</a:t>
                      </a:r>
                    </a:p>
                  </a:txBody>
                  <a:tcPr marL="17907" marR="17907" marT="17907" marB="17907" anchor="ctr">
                    <a:solidFill>
                      <a:schemeClr val="accent1"/>
                    </a:solidFill>
                  </a:tcPr>
                </a:tc>
                <a:tc>
                  <a:txBody>
                    <a:bodyPr/>
                    <a:lstStyle/>
                    <a:p>
                      <a:pPr marL="0" marR="0" indent="0" algn="just" fontAlgn="base" latinLnBrk="1">
                        <a:lnSpc>
                          <a:spcPct val="160000"/>
                        </a:lnSpc>
                        <a:spcBef>
                          <a:spcPts val="0"/>
                        </a:spcBef>
                        <a:spcAft>
                          <a:spcPts val="0"/>
                        </a:spcAft>
                      </a:pPr>
                      <a:r>
                        <a:rPr lang="ko-KR" altLang="en-US" sz="1300" kern="0" spc="0" dirty="0">
                          <a:solidFill>
                            <a:srgbClr val="000000"/>
                          </a:solidFill>
                          <a:latin typeface="+mn-ea"/>
                          <a:ea typeface="+mn-ea"/>
                        </a:rPr>
                        <a:t>경찰의 수사권 인정</a:t>
                      </a:r>
                    </a:p>
                  </a:txBody>
                  <a:tcPr marL="17907" marR="17907" marT="17907" marB="17907" anchor="ctr">
                    <a:solidFill>
                      <a:schemeClr val="bg2">
                        <a:lumMod val="90000"/>
                      </a:schemeClr>
                    </a:solidFill>
                  </a:tcPr>
                </a:tc>
                <a:tc>
                  <a:txBody>
                    <a:bodyPr/>
                    <a:lstStyle/>
                    <a:p>
                      <a:pPr marL="0" marR="0" indent="0" algn="just" fontAlgn="base" latinLnBrk="1">
                        <a:lnSpc>
                          <a:spcPct val="160000"/>
                        </a:lnSpc>
                        <a:spcBef>
                          <a:spcPts val="0"/>
                        </a:spcBef>
                        <a:spcAft>
                          <a:spcPts val="0"/>
                        </a:spcAft>
                      </a:pPr>
                      <a:r>
                        <a:rPr lang="ko-KR" altLang="en-US" sz="1300" kern="0" spc="0" dirty="0">
                          <a:solidFill>
                            <a:srgbClr val="000000"/>
                          </a:solidFill>
                          <a:latin typeface="+mn-ea"/>
                          <a:ea typeface="+mn-ea"/>
                        </a:rPr>
                        <a:t>경찰의 수사권 불인정</a:t>
                      </a:r>
                    </a:p>
                  </a:txBody>
                  <a:tcPr marL="17907" marR="17907" marT="17907" marB="17907" anchor="c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quarter" idx="1"/>
          </p:nvPr>
        </p:nvSpPr>
        <p:spPr>
          <a:xfrm>
            <a:off x="214282" y="142852"/>
            <a:ext cx="8643998" cy="6500858"/>
          </a:xfrm>
        </p:spPr>
        <p:txBody>
          <a:bodyPr>
            <a:normAutofit/>
          </a:bodyPr>
          <a:lstStyle/>
          <a:p>
            <a:pPr fontAlgn="base">
              <a:buNone/>
            </a:pPr>
            <a:r>
              <a:rPr lang="en-US" altLang="ko-KR" dirty="0" smtClean="0"/>
              <a:t>    </a:t>
            </a:r>
            <a:r>
              <a:rPr lang="en-US" altLang="ko-KR" sz="3200" b="1" dirty="0" smtClean="0"/>
              <a:t>4. 20</a:t>
            </a:r>
            <a:r>
              <a:rPr lang="ko-KR" altLang="en-US" sz="3200" b="1" dirty="0" smtClean="0"/>
              <a:t>세기의 경찰개념</a:t>
            </a:r>
          </a:p>
          <a:p>
            <a:pPr fontAlgn="base">
              <a:lnSpc>
                <a:spcPct val="120000"/>
              </a:lnSpc>
            </a:pPr>
            <a:r>
              <a:rPr lang="ko-KR" altLang="en-US" sz="1800" dirty="0" smtClean="0"/>
              <a:t>국민의 자유를 중시하는 법치국가론의 등장으로 경찰국가이론이 자취를 감추는 듯하다가 </a:t>
            </a:r>
            <a:r>
              <a:rPr lang="en-US" altLang="ko-KR" sz="1800" dirty="0" smtClean="0"/>
              <a:t>20</a:t>
            </a:r>
            <a:r>
              <a:rPr lang="ko-KR" altLang="en-US" sz="1800" dirty="0" smtClean="0"/>
              <a:t>세기 들어 제국주의와 공산독재정권들이 등장하면서 다시 사상경찰이 강화되고 경찰권이 남용되는 역사가 반복되었다</a:t>
            </a:r>
            <a:r>
              <a:rPr lang="en-US" altLang="ko-KR" sz="1800" dirty="0" smtClean="0"/>
              <a:t>. </a:t>
            </a:r>
            <a:r>
              <a:rPr lang="ko-KR" altLang="en-US" sz="1800" dirty="0" smtClean="0"/>
              <a:t>특히</a:t>
            </a:r>
            <a:r>
              <a:rPr lang="en-US" altLang="ko-KR" sz="1800" dirty="0" smtClean="0"/>
              <a:t>, </a:t>
            </a:r>
            <a:r>
              <a:rPr lang="ko-KR" altLang="en-US" sz="1800" dirty="0" smtClean="0"/>
              <a:t>제</a:t>
            </a:r>
            <a:r>
              <a:rPr lang="en-US" altLang="ko-KR" sz="1800" dirty="0" smtClean="0"/>
              <a:t>2</a:t>
            </a:r>
            <a:r>
              <a:rPr lang="ko-KR" altLang="en-US" sz="1800" dirty="0" smtClean="0"/>
              <a:t>차 세계대전 이전의 </a:t>
            </a:r>
            <a:r>
              <a:rPr lang="ko-KR" altLang="en-US" sz="1800" dirty="0" err="1" smtClean="0"/>
              <a:t>일본ㆍ독일ㆍ이탈리아</a:t>
            </a:r>
            <a:r>
              <a:rPr lang="ko-KR" altLang="en-US" sz="1800" dirty="0" smtClean="0"/>
              <a:t> 및 스탈린 치하의 소련의 사례 등을 통해 경찰국가의 부활을 확인할 수 있다</a:t>
            </a:r>
            <a:r>
              <a:rPr lang="en-US" altLang="ko-KR" sz="1800" dirty="0" smtClean="0"/>
              <a:t>. </a:t>
            </a:r>
            <a:r>
              <a:rPr lang="ko-KR" altLang="en-US" sz="1800" dirty="0" smtClean="0"/>
              <a:t>그러나 인간의 존엄성 및 자연권</a:t>
            </a:r>
            <a:r>
              <a:rPr lang="en-US" altLang="ko-KR" sz="1800" dirty="0" smtClean="0"/>
              <a:t>(</a:t>
            </a:r>
            <a:r>
              <a:rPr lang="ko-KR" altLang="en-US" sz="1800" dirty="0" smtClean="0"/>
              <a:t>기본권</a:t>
            </a:r>
            <a:r>
              <a:rPr lang="en-US" altLang="ko-KR" sz="1800" dirty="0" smtClean="0"/>
              <a:t>) </a:t>
            </a:r>
            <a:r>
              <a:rPr lang="ko-KR" altLang="en-US" sz="1800" dirty="0" smtClean="0"/>
              <a:t>개념의 확산으로 개인의 </a:t>
            </a:r>
            <a:r>
              <a:rPr lang="ko-KR" altLang="en-US" sz="1800" dirty="0" err="1" smtClean="0"/>
              <a:t>자유ㆍ평등ㆍ정의에</a:t>
            </a:r>
            <a:r>
              <a:rPr lang="ko-KR" altLang="en-US" sz="1800" dirty="0" smtClean="0"/>
              <a:t> 대한 국가의 보장책임이 강조되면서 국민생활에 대한 경찰의 간섭이 제한되고 경찰은 단지 </a:t>
            </a:r>
            <a:r>
              <a:rPr lang="ko-KR" altLang="en-US" sz="1800" dirty="0" err="1" smtClean="0"/>
              <a:t>법집행을</a:t>
            </a:r>
            <a:r>
              <a:rPr lang="ko-KR" altLang="en-US" sz="1800" dirty="0" smtClean="0"/>
              <a:t> 통해 공공의 안녕과 질서를 유지하고 국민에게 봉사하는 존재로 변모하였다</a:t>
            </a:r>
            <a:r>
              <a:rPr lang="en-US" altLang="ko-KR" sz="1800" dirty="0" smtClean="0"/>
              <a:t>. </a:t>
            </a:r>
            <a:r>
              <a:rPr lang="ko-KR" altLang="en-US" sz="1800" dirty="0" smtClean="0"/>
              <a:t>그 결과 오늘날의 경찰을 공공질서를 유지하고 위해와 범죄로부터 국민의 생명과 재산을 보호하며 국민에게 봉사와 도움을 제공하는 공공서비스 또는 공공재로 이해하는 분위기가 지배적이다</a:t>
            </a:r>
            <a:r>
              <a:rPr lang="en-US" altLang="ko-KR" sz="1800" dirty="0" smtClean="0"/>
              <a:t>.</a:t>
            </a:r>
            <a:endParaRPr lang="ko-KR" altLang="en-US" sz="1800" dirty="0" smtClean="0"/>
          </a:p>
          <a:p>
            <a:endParaRPr lang="ko-KR"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sz="quarter" idx="1"/>
          </p:nvPr>
        </p:nvSpPr>
        <p:spPr>
          <a:xfrm>
            <a:off x="285720" y="214290"/>
            <a:ext cx="8329642" cy="6429420"/>
          </a:xfrm>
        </p:spPr>
        <p:txBody>
          <a:bodyPr>
            <a:normAutofit fontScale="55000" lnSpcReduction="20000"/>
          </a:bodyPr>
          <a:lstStyle/>
          <a:p>
            <a:pPr fontAlgn="base">
              <a:buNone/>
            </a:pPr>
            <a:r>
              <a:rPr lang="en-US" altLang="ko-KR" sz="5800" b="1" dirty="0" smtClean="0"/>
              <a:t>   5. </a:t>
            </a:r>
            <a:r>
              <a:rPr lang="ko-KR" altLang="en-US" sz="5800" b="1" dirty="0" smtClean="0"/>
              <a:t>한국에서의 경찰개념의 형성</a:t>
            </a:r>
          </a:p>
          <a:p>
            <a:pPr fontAlgn="base">
              <a:lnSpc>
                <a:spcPct val="140000"/>
              </a:lnSpc>
            </a:pPr>
            <a:r>
              <a:rPr lang="ko-KR" altLang="en-US" sz="3100" dirty="0" smtClean="0"/>
              <a:t>한국에서 경찰이라는 용어가 최초로 사용된 것은 구한말 고종</a:t>
            </a:r>
            <a:r>
              <a:rPr lang="en-US" altLang="ko-KR" sz="3100" dirty="0" smtClean="0"/>
              <a:t>31</a:t>
            </a:r>
            <a:r>
              <a:rPr lang="ko-KR" altLang="en-US" sz="3100" dirty="0" smtClean="0"/>
              <a:t>년</a:t>
            </a:r>
            <a:r>
              <a:rPr lang="en-US" altLang="ko-KR" sz="3100" dirty="0" smtClean="0"/>
              <a:t>(1894</a:t>
            </a:r>
            <a:r>
              <a:rPr lang="ko-KR" altLang="en-US" sz="3100" dirty="0" smtClean="0"/>
              <a:t>년</a:t>
            </a:r>
            <a:r>
              <a:rPr lang="en-US" altLang="ko-KR" sz="3100" dirty="0" smtClean="0"/>
              <a:t>)</a:t>
            </a:r>
            <a:r>
              <a:rPr lang="ko-KR" altLang="en-US" sz="3100" dirty="0" smtClean="0"/>
              <a:t>으로 기록된다</a:t>
            </a:r>
            <a:r>
              <a:rPr lang="en-US" altLang="ko-KR" sz="3100" dirty="0" smtClean="0"/>
              <a:t>. </a:t>
            </a:r>
            <a:r>
              <a:rPr lang="ko-KR" altLang="en-US" sz="3100" dirty="0" smtClean="0"/>
              <a:t>동년 </a:t>
            </a:r>
            <a:r>
              <a:rPr lang="en-US" altLang="ko-KR" sz="3100" dirty="0" smtClean="0"/>
              <a:t>6</a:t>
            </a:r>
            <a:r>
              <a:rPr lang="ko-KR" altLang="en-US" sz="3100" dirty="0" smtClean="0"/>
              <a:t>월 </a:t>
            </a:r>
            <a:r>
              <a:rPr lang="en-US" altLang="ko-KR" sz="3100" dirty="0" smtClean="0"/>
              <a:t>28</a:t>
            </a:r>
            <a:r>
              <a:rPr lang="ko-KR" altLang="en-US" sz="3100" dirty="0" smtClean="0"/>
              <a:t>일</a:t>
            </a:r>
            <a:r>
              <a:rPr lang="en-US" altLang="ko-KR" sz="3100" dirty="0" smtClean="0"/>
              <a:t>(</a:t>
            </a:r>
            <a:r>
              <a:rPr lang="ko-KR" altLang="en-US" sz="3100" dirty="0" smtClean="0"/>
              <a:t>음력</a:t>
            </a:r>
            <a:r>
              <a:rPr lang="en-US" altLang="ko-KR" sz="3100" dirty="0" smtClean="0"/>
              <a:t>)</a:t>
            </a:r>
            <a:r>
              <a:rPr lang="ko-KR" altLang="en-US" sz="3100" dirty="0" smtClean="0"/>
              <a:t>의 각아문관제는 “법무아문은 </a:t>
            </a:r>
            <a:r>
              <a:rPr lang="ko-KR" altLang="en-US" sz="3100" dirty="0" err="1" smtClean="0"/>
              <a:t>사법ㆍ행정경찰을</a:t>
            </a:r>
            <a:r>
              <a:rPr lang="ko-KR" altLang="en-US" sz="3100" dirty="0" smtClean="0"/>
              <a:t> 관장한다</a:t>
            </a:r>
            <a:r>
              <a:rPr lang="en-US" altLang="ko-KR" sz="3100" dirty="0" smtClean="0"/>
              <a:t>.”</a:t>
            </a:r>
            <a:r>
              <a:rPr lang="ko-KR" altLang="en-US" sz="3100" dirty="0" smtClean="0"/>
              <a:t>고 규정하였다</a:t>
            </a:r>
            <a:r>
              <a:rPr lang="en-US" altLang="ko-KR" sz="3100" dirty="0" smtClean="0"/>
              <a:t>. </a:t>
            </a:r>
            <a:r>
              <a:rPr lang="ko-KR" altLang="en-US" sz="3100" dirty="0" smtClean="0"/>
              <a:t>그러나 </a:t>
            </a:r>
            <a:r>
              <a:rPr lang="en-US" altLang="ko-KR" sz="3100" dirty="0" smtClean="0"/>
              <a:t>7</a:t>
            </a:r>
            <a:r>
              <a:rPr lang="ko-KR" altLang="en-US" sz="3100" dirty="0" smtClean="0"/>
              <a:t>월 </a:t>
            </a:r>
            <a:r>
              <a:rPr lang="en-US" altLang="ko-KR" sz="3100" dirty="0" smtClean="0"/>
              <a:t>1</a:t>
            </a:r>
            <a:r>
              <a:rPr lang="ko-KR" altLang="en-US" sz="3100" dirty="0" smtClean="0"/>
              <a:t>일에는 경찰의 소속을 </a:t>
            </a:r>
            <a:r>
              <a:rPr lang="ko-KR" altLang="en-US" sz="3100" dirty="0" err="1" smtClean="0"/>
              <a:t>내무아문으로</a:t>
            </a:r>
            <a:r>
              <a:rPr lang="ko-KR" altLang="en-US" sz="3100" dirty="0" smtClean="0"/>
              <a:t> 변경하고</a:t>
            </a:r>
            <a:r>
              <a:rPr lang="en-US" altLang="ko-KR" sz="3100" dirty="0" smtClean="0"/>
              <a:t>, 7</a:t>
            </a:r>
            <a:r>
              <a:rPr lang="ko-KR" altLang="en-US" sz="3100" dirty="0" smtClean="0"/>
              <a:t>월 </a:t>
            </a:r>
            <a:r>
              <a:rPr lang="en-US" altLang="ko-KR" sz="3100" dirty="0" smtClean="0"/>
              <a:t>14</a:t>
            </a:r>
            <a:r>
              <a:rPr lang="ko-KR" altLang="en-US" sz="3100" dirty="0" smtClean="0"/>
              <a:t>일에는 경찰의 조직에 관한 법인 경무청관제직장과 경찰의 작용에 관한 법인 행정경찰장정을 제정하였다</a:t>
            </a:r>
            <a:r>
              <a:rPr lang="en-US" altLang="ko-KR" sz="3100" dirty="0" smtClean="0"/>
              <a:t>. </a:t>
            </a:r>
            <a:r>
              <a:rPr lang="ko-KR" altLang="en-US" sz="3100" dirty="0" smtClean="0"/>
              <a:t>갑오개혁의 일환인 이러한 개혁에 의하여 종래의 경찰기관이었던 포도청이 폐지되고 경무청이 설치되어 근대적 경찰제도가 도입되었으나</a:t>
            </a:r>
            <a:r>
              <a:rPr lang="en-US" altLang="ko-KR" sz="3100" dirty="0" smtClean="0"/>
              <a:t>, </a:t>
            </a:r>
            <a:r>
              <a:rPr lang="ko-KR" altLang="en-US" sz="3100" dirty="0" smtClean="0"/>
              <a:t>당시 경무청의 직무는 사법경찰과 </a:t>
            </a:r>
            <a:r>
              <a:rPr lang="ko-KR" altLang="en-US" sz="3100" dirty="0" err="1" smtClean="0"/>
              <a:t>소방ㆍ감옥사무를</a:t>
            </a:r>
            <a:r>
              <a:rPr lang="ko-KR" altLang="en-US" sz="3100" dirty="0" smtClean="0"/>
              <a:t> 포함한 것으로서</a:t>
            </a:r>
            <a:r>
              <a:rPr lang="en-US" altLang="ko-KR" sz="3100" dirty="0" smtClean="0"/>
              <a:t>, </a:t>
            </a:r>
            <a:r>
              <a:rPr lang="ko-KR" altLang="en-US" sz="3100" dirty="0" smtClean="0"/>
              <a:t>오늘날의 경찰기관과는 달랐다</a:t>
            </a:r>
            <a:r>
              <a:rPr lang="en-US" altLang="ko-KR" sz="3100" dirty="0" smtClean="0"/>
              <a:t>.</a:t>
            </a:r>
            <a:endParaRPr lang="ko-KR" altLang="en-US" sz="3100" dirty="0" smtClean="0"/>
          </a:p>
          <a:p>
            <a:pPr fontAlgn="base">
              <a:lnSpc>
                <a:spcPct val="140000"/>
              </a:lnSpc>
            </a:pPr>
            <a:r>
              <a:rPr lang="ko-KR" altLang="en-US" sz="3100" dirty="0" smtClean="0"/>
              <a:t>특히 프랑스의 경죄처벌법전</a:t>
            </a:r>
            <a:r>
              <a:rPr lang="en-US" altLang="ko-KR" sz="3100" dirty="0" smtClean="0"/>
              <a:t>(Code des </a:t>
            </a:r>
            <a:r>
              <a:rPr lang="en-US" altLang="ko-KR" sz="3100" dirty="0" err="1" smtClean="0"/>
              <a:t>delits</a:t>
            </a:r>
            <a:r>
              <a:rPr lang="en-US" altLang="ko-KR" sz="3100" dirty="0" smtClean="0"/>
              <a:t> et des </a:t>
            </a:r>
            <a:r>
              <a:rPr lang="en-US" altLang="ko-KR" sz="3100" dirty="0" err="1" smtClean="0"/>
              <a:t>peines</a:t>
            </a:r>
            <a:r>
              <a:rPr lang="en-US" altLang="ko-KR" sz="3100" dirty="0" smtClean="0"/>
              <a:t>)(1795) </a:t>
            </a:r>
            <a:r>
              <a:rPr lang="ko-KR" altLang="en-US" sz="3100" dirty="0" smtClean="0"/>
              <a:t>제</a:t>
            </a:r>
            <a:r>
              <a:rPr lang="en-US" altLang="ko-KR" sz="3100" dirty="0" smtClean="0"/>
              <a:t>16</a:t>
            </a:r>
            <a:r>
              <a:rPr lang="ko-KR" altLang="en-US" sz="3100" dirty="0" smtClean="0"/>
              <a:t>조의 규정이 일본의 행정경찰규칙</a:t>
            </a:r>
            <a:r>
              <a:rPr lang="en-US" altLang="ko-KR" sz="3100" dirty="0" smtClean="0"/>
              <a:t>(1875)</a:t>
            </a:r>
            <a:r>
              <a:rPr lang="ko-KR" altLang="en-US" sz="3100" dirty="0" smtClean="0"/>
              <a:t>의 모범이 되었고</a:t>
            </a:r>
            <a:r>
              <a:rPr lang="en-US" altLang="ko-KR" sz="3100" dirty="0" smtClean="0"/>
              <a:t>, </a:t>
            </a:r>
            <a:r>
              <a:rPr lang="ko-KR" altLang="en-US" sz="3100" dirty="0" smtClean="0"/>
              <a:t>이것이 </a:t>
            </a:r>
            <a:r>
              <a:rPr lang="en-US" altLang="ko-KR" sz="3100" dirty="0" smtClean="0"/>
              <a:t>1984</a:t>
            </a:r>
            <a:r>
              <a:rPr lang="ko-KR" altLang="en-US" sz="3100" dirty="0" smtClean="0"/>
              <a:t>년 갑오개혁을 통해서 행정경찰장정에 그대로 이식됨으로써 프랑스법의 경찰개념이 한국의 경찰개념의 형성에 있어서 중요한 역할을 하였다</a:t>
            </a:r>
            <a:r>
              <a:rPr lang="en-US" altLang="ko-KR" sz="3100" dirty="0" smtClean="0"/>
              <a:t>. </a:t>
            </a:r>
            <a:r>
              <a:rPr lang="ko-KR" altLang="en-US" sz="3100" dirty="0" smtClean="0"/>
              <a:t>즉</a:t>
            </a:r>
            <a:r>
              <a:rPr lang="en-US" altLang="ko-KR" sz="3100" dirty="0" smtClean="0"/>
              <a:t>, </a:t>
            </a:r>
            <a:r>
              <a:rPr lang="ko-KR" altLang="en-US" sz="3100" dirty="0" smtClean="0"/>
              <a:t>프랑스에서 유래한 행정경찰의 개념이 일본을 통해서 한국에 전수되었다</a:t>
            </a:r>
            <a:r>
              <a:rPr lang="en-US" altLang="ko-KR" sz="3100" dirty="0" smtClean="0"/>
              <a:t>. </a:t>
            </a:r>
            <a:endParaRPr lang="ko-KR" altLang="en-US" sz="3100" dirty="0" smtClean="0"/>
          </a:p>
          <a:p>
            <a:pPr fontAlgn="base">
              <a:lnSpc>
                <a:spcPct val="140000"/>
              </a:lnSpc>
            </a:pPr>
            <a:r>
              <a:rPr lang="en-US" altLang="ko-KR" sz="3100" dirty="0" smtClean="0"/>
              <a:t>1945</a:t>
            </a:r>
            <a:r>
              <a:rPr lang="ko-KR" altLang="en-US" sz="3100" dirty="0" smtClean="0"/>
              <a:t>년 일본 패전 후 종래 대륙법계의 치안유지 중심의 행정경찰적 관점이 강조되던 입장에서 영미법계의 민주주의적 이념에 따른 경찰개념이 강조되면서 국민의 </a:t>
            </a:r>
            <a:r>
              <a:rPr lang="ko-KR" altLang="en-US" sz="3100" dirty="0" err="1" smtClean="0"/>
              <a:t>생명ㆍ신체</a:t>
            </a:r>
            <a:r>
              <a:rPr lang="ko-KR" altLang="en-US" sz="3100" dirty="0" smtClean="0"/>
              <a:t> 및 재산의 보호가 경찰의 책무로 도입되었다</a:t>
            </a:r>
            <a:r>
              <a:rPr lang="en-US" altLang="ko-KR" sz="3100" dirty="0" smtClean="0"/>
              <a:t>.</a:t>
            </a:r>
            <a:endParaRPr lang="ko-KR" altLang="en-US" sz="3100" dirty="0" smtClean="0"/>
          </a:p>
          <a:p>
            <a:pPr fontAlgn="base">
              <a:lnSpc>
                <a:spcPct val="140000"/>
              </a:lnSpc>
            </a:pPr>
            <a:r>
              <a:rPr lang="ko-KR" altLang="en-US" sz="3100" dirty="0" smtClean="0"/>
              <a:t>한국의 경찰관직무집행법에는 대륙법계와 영미법계의 경찰개념이 모두 반영되어 있다</a:t>
            </a:r>
            <a:r>
              <a:rPr lang="en-US" altLang="ko-KR" sz="3100" dirty="0" smtClean="0"/>
              <a:t>.</a:t>
            </a:r>
            <a:endParaRPr lang="ko-KR" altLang="en-US" sz="3100" dirty="0" smtClean="0"/>
          </a:p>
          <a:p>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57224" y="0"/>
            <a:ext cx="7772400" cy="917596"/>
          </a:xfrm>
        </p:spPr>
        <p:txBody>
          <a:bodyPr>
            <a:normAutofit/>
          </a:bodyPr>
          <a:lstStyle/>
          <a:p>
            <a:r>
              <a:rPr lang="en-US" altLang="ko-KR" sz="4400" b="1" dirty="0" smtClean="0">
                <a:latin typeface="HY궁서" pitchFamily="18" charset="-127"/>
                <a:ea typeface="HY궁서" pitchFamily="18" charset="-127"/>
              </a:rPr>
              <a:t>2. </a:t>
            </a:r>
            <a:r>
              <a:rPr lang="ko-KR" altLang="en-US" sz="4400" b="1" dirty="0" smtClean="0">
                <a:latin typeface="HY궁서" pitchFamily="18" charset="-127"/>
                <a:ea typeface="HY궁서" pitchFamily="18" charset="-127"/>
              </a:rPr>
              <a:t>경찰개념의 변천과정</a:t>
            </a:r>
            <a:endParaRPr lang="ko-KR" altLang="en-US" sz="4400" b="1" dirty="0">
              <a:latin typeface="HY궁서" pitchFamily="18" charset="-127"/>
              <a:ea typeface="HY궁서" pitchFamily="18" charset="-127"/>
            </a:endParaRPr>
          </a:p>
        </p:txBody>
      </p:sp>
      <p:sp>
        <p:nvSpPr>
          <p:cNvPr id="3" name="내용 개체 틀 2"/>
          <p:cNvSpPr>
            <a:spLocks noGrp="1"/>
          </p:cNvSpPr>
          <p:nvPr>
            <p:ph sz="quarter" idx="1"/>
          </p:nvPr>
        </p:nvSpPr>
        <p:spPr>
          <a:xfrm>
            <a:off x="214282" y="1071546"/>
            <a:ext cx="8715436" cy="5214974"/>
          </a:xfrm>
        </p:spPr>
        <p:txBody>
          <a:bodyPr>
            <a:normAutofit fontScale="92500" lnSpcReduction="20000"/>
          </a:bodyPr>
          <a:lstStyle/>
          <a:p>
            <a:pPr fontAlgn="base">
              <a:lnSpc>
                <a:spcPct val="160000"/>
              </a:lnSpc>
              <a:buNone/>
            </a:pPr>
            <a:r>
              <a:rPr lang="en-US" altLang="ko-KR" b="1" dirty="0" smtClean="0"/>
              <a:t>    </a:t>
            </a:r>
            <a:r>
              <a:rPr lang="en-US" altLang="ko-KR" sz="3500" b="1" dirty="0" smtClean="0"/>
              <a:t>1. </a:t>
            </a:r>
            <a:r>
              <a:rPr lang="ko-KR" altLang="en-US" sz="3500" b="1" dirty="0" smtClean="0"/>
              <a:t>대륙법계 국가의 경찰개념</a:t>
            </a:r>
          </a:p>
          <a:p>
            <a:pPr fontAlgn="base">
              <a:lnSpc>
                <a:spcPct val="160000"/>
              </a:lnSpc>
              <a:buNone/>
            </a:pPr>
            <a:r>
              <a:rPr lang="en-US" altLang="ko-KR" b="1" dirty="0" smtClean="0"/>
              <a:t>    1) </a:t>
            </a:r>
            <a:r>
              <a:rPr lang="ko-KR" altLang="en-US" b="1" dirty="0" smtClean="0"/>
              <a:t>고대</a:t>
            </a:r>
          </a:p>
          <a:p>
            <a:pPr fontAlgn="base">
              <a:lnSpc>
                <a:spcPct val="150000"/>
              </a:lnSpc>
            </a:pPr>
            <a:r>
              <a:rPr lang="en-US" altLang="ko-KR" sz="2100" dirty="0" smtClean="0"/>
              <a:t>Police </a:t>
            </a:r>
            <a:r>
              <a:rPr lang="ko-KR" altLang="en-US" sz="2100" dirty="0" smtClean="0"/>
              <a:t>또는 </a:t>
            </a:r>
            <a:r>
              <a:rPr lang="en-US" altLang="ko-KR" sz="2100" dirty="0" err="1" smtClean="0"/>
              <a:t>Polizei</a:t>
            </a:r>
            <a:r>
              <a:rPr lang="ko-KR" altLang="en-US" sz="2100" dirty="0" smtClean="0"/>
              <a:t>는 희랍어와 라틴어의 </a:t>
            </a:r>
            <a:r>
              <a:rPr lang="en-US" altLang="ko-KR" sz="2100" dirty="0" err="1" smtClean="0"/>
              <a:t>Politia</a:t>
            </a:r>
            <a:r>
              <a:rPr lang="ko-KR" altLang="en-US" sz="2100" dirty="0" smtClean="0"/>
              <a:t>에서 연유된 것으로서</a:t>
            </a:r>
            <a:r>
              <a:rPr lang="en-US" altLang="ko-KR" sz="2100" dirty="0" smtClean="0"/>
              <a:t>, </a:t>
            </a:r>
            <a:r>
              <a:rPr lang="ko-KR" altLang="en-US" sz="2100" dirty="0" smtClean="0"/>
              <a:t>고대에서 중세까지는 </a:t>
            </a:r>
            <a:r>
              <a:rPr lang="ko-KR" altLang="en-US" sz="2100" dirty="0" err="1" smtClean="0"/>
              <a:t>국가ㆍ국헌ㆍ국가활동</a:t>
            </a:r>
            <a:r>
              <a:rPr lang="ko-KR" altLang="en-US" sz="2100" dirty="0" smtClean="0"/>
              <a:t> 전체의 뜻으로 사용되었다</a:t>
            </a:r>
            <a:r>
              <a:rPr lang="en-US" altLang="ko-KR" sz="2100" dirty="0" smtClean="0"/>
              <a:t>. </a:t>
            </a:r>
            <a:r>
              <a:rPr lang="ko-KR" altLang="en-US" sz="2100" dirty="0" smtClean="0"/>
              <a:t>실제로 </a:t>
            </a:r>
            <a:r>
              <a:rPr lang="en-US" altLang="ko-KR" sz="2100" dirty="0" smtClean="0"/>
              <a:t>polis</a:t>
            </a:r>
            <a:r>
              <a:rPr lang="ko-KR" altLang="en-US" sz="2100" dirty="0" smtClean="0"/>
              <a:t>의 책임자들은 공공질서</a:t>
            </a:r>
            <a:r>
              <a:rPr lang="en-US" altLang="ko-KR" sz="2100" dirty="0" smtClean="0"/>
              <a:t>, </a:t>
            </a:r>
            <a:r>
              <a:rPr lang="ko-KR" altLang="en-US" sz="2100" dirty="0" smtClean="0"/>
              <a:t>안전</a:t>
            </a:r>
            <a:r>
              <a:rPr lang="en-US" altLang="ko-KR" sz="2100" dirty="0" smtClean="0"/>
              <a:t>, </a:t>
            </a:r>
            <a:r>
              <a:rPr lang="ko-KR" altLang="en-US" sz="2100" dirty="0" smtClean="0"/>
              <a:t>도덕</a:t>
            </a:r>
            <a:r>
              <a:rPr lang="en-US" altLang="ko-KR" sz="2100" dirty="0" smtClean="0"/>
              <a:t>, </a:t>
            </a:r>
            <a:r>
              <a:rPr lang="ko-KR" altLang="en-US" sz="2100" dirty="0" smtClean="0"/>
              <a:t>식량공급</a:t>
            </a:r>
            <a:r>
              <a:rPr lang="en-US" altLang="ko-KR" sz="2100" dirty="0" smtClean="0"/>
              <a:t>, </a:t>
            </a:r>
            <a:r>
              <a:rPr lang="ko-KR" altLang="en-US" sz="2100" dirty="0" smtClean="0"/>
              <a:t>복지 등 시민생활과 관련된 일체의 도시업무를 총괄하였으며</a:t>
            </a:r>
            <a:r>
              <a:rPr lang="en-US" altLang="ko-KR" sz="2100" dirty="0" smtClean="0"/>
              <a:t>, </a:t>
            </a:r>
            <a:r>
              <a:rPr lang="ko-KR" altLang="en-US" sz="2100" dirty="0" smtClean="0"/>
              <a:t>그리스의 철학자들도 이들을 국가의 안전보장에 대한 최종책임자로 이해하였다</a:t>
            </a:r>
            <a:r>
              <a:rPr lang="en-US" altLang="ko-KR" sz="2100" dirty="0" smtClean="0"/>
              <a:t>. </a:t>
            </a:r>
            <a:endParaRPr lang="ko-KR" altLang="en-US" sz="2100" dirty="0" smtClean="0"/>
          </a:p>
          <a:p>
            <a:pPr fontAlgn="base">
              <a:lnSpc>
                <a:spcPct val="150000"/>
              </a:lnSpc>
            </a:pPr>
            <a:r>
              <a:rPr lang="ko-KR" altLang="en-US" sz="2100" dirty="0" smtClean="0"/>
              <a:t>현대적인 표현인 </a:t>
            </a:r>
            <a:r>
              <a:rPr lang="en-US" altLang="ko-KR" sz="2100" dirty="0" smtClean="0"/>
              <a:t>police power(</a:t>
            </a:r>
            <a:r>
              <a:rPr lang="ko-KR" altLang="en-US" sz="2100" dirty="0" smtClean="0"/>
              <a:t>국가가 조정하거나 지배할 수 있는 힘</a:t>
            </a:r>
            <a:r>
              <a:rPr lang="en-US" altLang="ko-KR" sz="2100" dirty="0" smtClean="0"/>
              <a:t>)</a:t>
            </a:r>
            <a:r>
              <a:rPr lang="ko-KR" altLang="en-US" sz="2100" dirty="0" smtClean="0"/>
              <a:t>가 사용되었을 때 이러한 본질적인 뜻이 더욱 명백해졌다</a:t>
            </a:r>
            <a:r>
              <a:rPr lang="en-US" altLang="ko-KR" sz="2100" dirty="0" smtClean="0"/>
              <a:t>. </a:t>
            </a:r>
            <a:endParaRPr lang="ko-KR" altLang="en-US" sz="2100" dirty="0" smtClean="0"/>
          </a:p>
          <a:p>
            <a:pPr fontAlgn="base">
              <a:lnSpc>
                <a:spcPct val="150000"/>
              </a:lnSpc>
            </a:pPr>
            <a:r>
              <a:rPr lang="ko-KR" altLang="en-US" sz="2100" dirty="0" smtClean="0"/>
              <a:t>고대의 경찰개념은 도시국가에 관한 일체의 정치를 의미하였으며</a:t>
            </a:r>
            <a:r>
              <a:rPr lang="en-US" altLang="ko-KR" sz="2100" dirty="0" smtClean="0"/>
              <a:t>, </a:t>
            </a:r>
            <a:r>
              <a:rPr lang="ko-KR" altLang="en-US" sz="2100" dirty="0" smtClean="0"/>
              <a:t>특히 오늘날의 헌법과 같은 의미로 사용되었다</a:t>
            </a:r>
            <a:r>
              <a:rPr lang="en-US" altLang="ko-KR" sz="2100" dirty="0" smtClean="0"/>
              <a:t>. </a:t>
            </a:r>
            <a:endParaRPr lang="ko-KR" altLang="en-US" sz="2100" dirty="0" smtClean="0"/>
          </a:p>
          <a:p>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sz="quarter" idx="1"/>
          </p:nvPr>
        </p:nvSpPr>
        <p:spPr>
          <a:xfrm>
            <a:off x="357188" y="285750"/>
            <a:ext cx="8501062" cy="6357960"/>
          </a:xfrm>
        </p:spPr>
        <p:txBody>
          <a:bodyPr>
            <a:normAutofit fontScale="92500"/>
          </a:bodyPr>
          <a:lstStyle/>
          <a:p>
            <a:pPr fontAlgn="base">
              <a:lnSpc>
                <a:spcPct val="130000"/>
              </a:lnSpc>
              <a:buNone/>
            </a:pPr>
            <a:r>
              <a:rPr lang="en-US" altLang="ko-KR" b="1" dirty="0" smtClean="0"/>
              <a:t>     2) </a:t>
            </a:r>
            <a:r>
              <a:rPr lang="ko-KR" altLang="en-US" b="1" dirty="0" smtClean="0"/>
              <a:t>중세의 경찰개념</a:t>
            </a:r>
          </a:p>
          <a:p>
            <a:pPr fontAlgn="base">
              <a:lnSpc>
                <a:spcPct val="130000"/>
              </a:lnSpc>
              <a:buNone/>
            </a:pPr>
            <a:r>
              <a:rPr lang="ko-KR" altLang="en-US" sz="2200" b="1" dirty="0" smtClean="0"/>
              <a:t>    </a:t>
            </a:r>
            <a:r>
              <a:rPr lang="en-US" altLang="ko-KR" sz="2200" b="1" dirty="0" smtClean="0"/>
              <a:t>  </a:t>
            </a:r>
            <a:r>
              <a:rPr lang="ko-KR" altLang="en-US" sz="2200" b="1" dirty="0" smtClean="0"/>
              <a:t> ① 프랑스</a:t>
            </a:r>
          </a:p>
          <a:p>
            <a:pPr fontAlgn="base">
              <a:lnSpc>
                <a:spcPct val="120000"/>
              </a:lnSpc>
            </a:pPr>
            <a:r>
              <a:rPr lang="en-US" altLang="ko-KR" sz="2100" dirty="0" smtClean="0"/>
              <a:t>14</a:t>
            </a:r>
            <a:r>
              <a:rPr lang="ko-KR" altLang="en-US" sz="2100" dirty="0" smtClean="0"/>
              <a:t>세기 초 프랑스에서 경찰대</a:t>
            </a:r>
            <a:r>
              <a:rPr lang="en-US" altLang="ko-KR" sz="2100" dirty="0" smtClean="0"/>
              <a:t>(police force)</a:t>
            </a:r>
            <a:r>
              <a:rPr lang="ko-KR" altLang="en-US" sz="2100" dirty="0" smtClean="0"/>
              <a:t>가 설립됨으로써 </a:t>
            </a:r>
            <a:r>
              <a:rPr lang="en-US" altLang="ko-KR" sz="2100" dirty="0" smtClean="0"/>
              <a:t>police</a:t>
            </a:r>
            <a:r>
              <a:rPr lang="ko-KR" altLang="en-US" sz="2100" dirty="0" smtClean="0"/>
              <a:t>란 용어는 치안조직을 뜻하는 ‘</a:t>
            </a:r>
            <a:r>
              <a:rPr lang="en-US" altLang="ko-KR" sz="2100" dirty="0" smtClean="0"/>
              <a:t>la police de </a:t>
            </a:r>
            <a:r>
              <a:rPr lang="en-US" altLang="ko-KR" sz="2100" dirty="0" err="1" smtClean="0"/>
              <a:t>pais</a:t>
            </a:r>
            <a:r>
              <a:rPr lang="en-US" altLang="ko-KR" sz="2100" dirty="0" smtClean="0"/>
              <a:t>'</a:t>
            </a:r>
            <a:r>
              <a:rPr lang="ko-KR" altLang="en-US" sz="2100" dirty="0" smtClean="0"/>
              <a:t>라는 명사로 사용되었으며</a:t>
            </a:r>
            <a:r>
              <a:rPr lang="en-US" altLang="ko-KR" sz="2100" dirty="0" smtClean="0"/>
              <a:t>, </a:t>
            </a:r>
            <a:r>
              <a:rPr lang="ko-KR" altLang="en-US" sz="2100" dirty="0" smtClean="0"/>
              <a:t>이는 파리시의 질서를 바로 잡아 시민들을 문명인으로 만드는 조직체’라는 뜻으로 사용되었다</a:t>
            </a:r>
            <a:r>
              <a:rPr lang="en-US" altLang="ko-KR" sz="2100" dirty="0" smtClean="0"/>
              <a:t>. </a:t>
            </a:r>
            <a:endParaRPr lang="ko-KR" altLang="en-US" sz="2100" dirty="0" smtClean="0"/>
          </a:p>
          <a:p>
            <a:pPr fontAlgn="base">
              <a:lnSpc>
                <a:spcPct val="120000"/>
              </a:lnSpc>
            </a:pPr>
            <a:r>
              <a:rPr lang="en-US" altLang="ko-KR" sz="2100" dirty="0" smtClean="0"/>
              <a:t>14</a:t>
            </a:r>
            <a:r>
              <a:rPr lang="ko-KR" altLang="en-US" sz="2100" dirty="0" smtClean="0"/>
              <a:t>세기 말의 프랑스에서의 경찰개념은 국가목적 또는 국가작용을 의미하는 </a:t>
            </a:r>
            <a:r>
              <a:rPr lang="en-US" altLang="ko-KR" sz="2100" dirty="0" smtClean="0"/>
              <a:t>la police</a:t>
            </a:r>
            <a:r>
              <a:rPr lang="ko-KR" altLang="en-US" sz="2100" dirty="0" smtClean="0"/>
              <a:t>라는 용어가 성립되어 독일ㆍ영국 등 유럽 각국으로 전파되었다</a:t>
            </a:r>
            <a:r>
              <a:rPr lang="en-US" altLang="ko-KR" sz="2100" dirty="0" smtClean="0"/>
              <a:t>. 15C</a:t>
            </a:r>
            <a:r>
              <a:rPr lang="ko-KR" altLang="en-US" sz="2100" dirty="0" smtClean="0"/>
              <a:t>말 프랑스에서 독일로 도입된 경찰권이론은 국민의 공공복리를 위해 강제력을 동원할 수 있는 통치자의 권능을 인정함으로써 절대적 국가권력의 기초를 제공하였다</a:t>
            </a:r>
            <a:r>
              <a:rPr lang="en-US" altLang="ko-KR" sz="2100" dirty="0" smtClean="0"/>
              <a:t>. </a:t>
            </a:r>
            <a:endParaRPr lang="ko-KR" altLang="en-US" sz="2100" dirty="0" smtClean="0"/>
          </a:p>
          <a:p>
            <a:pPr fontAlgn="base">
              <a:buNone/>
            </a:pPr>
            <a:r>
              <a:rPr lang="ko-KR" altLang="en-US" sz="2200" b="1" dirty="0" smtClean="0"/>
              <a:t>    ② 독일</a:t>
            </a:r>
          </a:p>
          <a:p>
            <a:pPr fontAlgn="base">
              <a:lnSpc>
                <a:spcPct val="120000"/>
              </a:lnSpc>
            </a:pPr>
            <a:r>
              <a:rPr lang="en-US" altLang="ko-KR" sz="2100" dirty="0" smtClean="0"/>
              <a:t>16</a:t>
            </a:r>
            <a:r>
              <a:rPr lang="ko-KR" altLang="en-US" sz="2100" dirty="0" smtClean="0"/>
              <a:t>세기인 </a:t>
            </a:r>
            <a:r>
              <a:rPr lang="en-US" altLang="ko-KR" sz="2100" dirty="0" smtClean="0"/>
              <a:t>1530</a:t>
            </a:r>
            <a:r>
              <a:rPr lang="ko-KR" altLang="en-US" sz="2100" dirty="0" smtClean="0"/>
              <a:t>년 독일의 제국경찰법에 의해 공공복지라는 국가목적 내지 그러한 목적을 위하여 행하여지는 국가행정 중 교회가 가지고 있던 교회행정 권한을 제외한 일체의 국가행정을 의미</a:t>
            </a:r>
            <a:r>
              <a:rPr lang="en-US" altLang="ko-KR" sz="2100" dirty="0" smtClean="0"/>
              <a:t>, </a:t>
            </a:r>
            <a:r>
              <a:rPr lang="ko-KR" altLang="en-US" sz="2100" dirty="0" smtClean="0"/>
              <a:t>즉 교회행정을 제외한 일체의 국가행정을 </a:t>
            </a:r>
            <a:r>
              <a:rPr lang="en-US" altLang="ko-KR" sz="2100" dirty="0" smtClean="0"/>
              <a:t>'</a:t>
            </a:r>
            <a:r>
              <a:rPr lang="en-US" altLang="ko-KR" sz="2100" dirty="0" err="1" smtClean="0"/>
              <a:t>polizei</a:t>
            </a:r>
            <a:r>
              <a:rPr lang="en-US" altLang="ko-KR" sz="2100" dirty="0" smtClean="0"/>
              <a:t>'</a:t>
            </a:r>
            <a:r>
              <a:rPr lang="ko-KR" altLang="en-US" sz="2100" dirty="0" smtClean="0"/>
              <a:t>라고 규정되어 경찰의 개념은 세속적인 사회생활의 질서를 공권력에 의해 유지하는 작용으로 축소되었다</a:t>
            </a:r>
            <a:r>
              <a:rPr lang="en-US" altLang="ko-KR" sz="2100" dirty="0" smtClean="0"/>
              <a:t>. </a:t>
            </a:r>
            <a:endParaRPr lang="ko-KR" altLang="en-US" sz="2100" dirty="0" smtClean="0"/>
          </a:p>
          <a:p>
            <a:endParaRPr lang="ko-KR"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quarter" idx="1"/>
          </p:nvPr>
        </p:nvSpPr>
        <p:spPr>
          <a:xfrm>
            <a:off x="357158" y="214290"/>
            <a:ext cx="8501122" cy="6357982"/>
          </a:xfrm>
        </p:spPr>
        <p:txBody>
          <a:bodyPr/>
          <a:lstStyle/>
          <a:p>
            <a:pPr fontAlgn="base">
              <a:buNone/>
            </a:pPr>
            <a:r>
              <a:rPr lang="en-US" altLang="ko-KR" sz="2400" b="1" dirty="0" smtClean="0"/>
              <a:t>    3) </a:t>
            </a:r>
            <a:r>
              <a:rPr lang="ko-KR" altLang="en-US" sz="2400" b="1" dirty="0" smtClean="0"/>
              <a:t>경찰국가시대의 경찰개념</a:t>
            </a:r>
          </a:p>
          <a:p>
            <a:pPr fontAlgn="base">
              <a:lnSpc>
                <a:spcPct val="120000"/>
              </a:lnSpc>
            </a:pPr>
            <a:r>
              <a:rPr lang="ko-KR" altLang="en-US" sz="1800" dirty="0" smtClean="0"/>
              <a:t>중세국가까지는 경찰과 행정이 미분화되었으며</a:t>
            </a:r>
            <a:r>
              <a:rPr lang="en-US" altLang="ko-KR" sz="1800" dirty="0" smtClean="0"/>
              <a:t>, </a:t>
            </a:r>
            <a:r>
              <a:rPr lang="ko-KR" altLang="en-US" sz="1800" dirty="0" smtClean="0"/>
              <a:t>경찰국가에 이르러 경찰과 행정이 분화되었다</a:t>
            </a:r>
            <a:r>
              <a:rPr lang="en-US" altLang="ko-KR" sz="1800" dirty="0" smtClean="0"/>
              <a:t>. 17C </a:t>
            </a:r>
            <a:r>
              <a:rPr lang="ko-KR" altLang="en-US" sz="1800" dirty="0" smtClean="0"/>
              <a:t>경찰국가는 공공의 복지를 목표로</a:t>
            </a:r>
            <a:r>
              <a:rPr lang="en-US" altLang="ko-KR" sz="1800" dirty="0" smtClean="0"/>
              <a:t>, </a:t>
            </a:r>
            <a:r>
              <a:rPr lang="ko-KR" altLang="en-US" sz="1800" dirty="0" smtClean="0"/>
              <a:t>행복주의의 입장에서 개인의 일체의 활동에 국가가 간섭하는 것을 본질로 한다</a:t>
            </a:r>
            <a:r>
              <a:rPr lang="en-US" altLang="ko-KR" sz="1800" dirty="0" smtClean="0"/>
              <a:t>. </a:t>
            </a:r>
            <a:endParaRPr lang="ko-KR" altLang="en-US" sz="1800" dirty="0" smtClean="0"/>
          </a:p>
          <a:p>
            <a:pPr fontAlgn="base">
              <a:lnSpc>
                <a:spcPct val="120000"/>
              </a:lnSpc>
            </a:pPr>
            <a:r>
              <a:rPr lang="ko-KR" altLang="en-US" sz="1800" dirty="0" smtClean="0"/>
              <a:t>이와 같은 성격을 갖는 학문으로서 관방학 또는 경찰학이 발생하게 되었다</a:t>
            </a:r>
            <a:r>
              <a:rPr lang="en-US" altLang="ko-KR" sz="1800" dirty="0" smtClean="0"/>
              <a:t>. </a:t>
            </a:r>
            <a:r>
              <a:rPr lang="ko-KR" altLang="en-US" sz="1800" dirty="0" smtClean="0"/>
              <a:t>이러한 경찰학은 프로이센 절대주의적 국가체제를 뒷받침하는 관방학의 핵심영역으로 존재하던 학문이다</a:t>
            </a:r>
            <a:r>
              <a:rPr lang="en-US" altLang="ko-KR" sz="1800" dirty="0" smtClean="0"/>
              <a:t>. </a:t>
            </a:r>
            <a:endParaRPr lang="ko-KR" altLang="en-US" sz="1800" dirty="0" smtClean="0"/>
          </a:p>
          <a:p>
            <a:pPr fontAlgn="base">
              <a:lnSpc>
                <a:spcPct val="120000"/>
              </a:lnSpc>
            </a:pPr>
            <a:r>
              <a:rPr lang="ko-KR" altLang="en-US" sz="1800" dirty="0" smtClean="0"/>
              <a:t>즉</a:t>
            </a:r>
            <a:r>
              <a:rPr lang="en-US" altLang="ko-KR" sz="1800" dirty="0" smtClean="0"/>
              <a:t>, 16C </a:t>
            </a:r>
            <a:r>
              <a:rPr lang="ko-KR" altLang="en-US" sz="1800" dirty="0" smtClean="0"/>
              <a:t>독일 제국경찰법은 교회활동을 제외한 나머지 모든 국가활동을 경찰개념으로 파악하였다</a:t>
            </a:r>
            <a:r>
              <a:rPr lang="en-US" altLang="ko-KR" sz="1800" dirty="0" smtClean="0"/>
              <a:t>. </a:t>
            </a:r>
            <a:endParaRPr lang="ko-KR" altLang="en-US" sz="1800" dirty="0"/>
          </a:p>
        </p:txBody>
      </p:sp>
      <p:graphicFrame>
        <p:nvGraphicFramePr>
          <p:cNvPr id="4" name="표 3"/>
          <p:cNvGraphicFramePr>
            <a:graphicFrameLocks noGrp="1"/>
          </p:cNvGraphicFramePr>
          <p:nvPr/>
        </p:nvGraphicFramePr>
        <p:xfrm>
          <a:off x="428596" y="3714752"/>
          <a:ext cx="8358246" cy="2231908"/>
        </p:xfrm>
        <a:graphic>
          <a:graphicData uri="http://schemas.openxmlformats.org/drawingml/2006/table">
            <a:tbl>
              <a:tblPr firstRow="1" bandRow="1">
                <a:tableStyleId>{93296810-A885-4BE3-A3E7-6D5BEEA58F35}</a:tableStyleId>
              </a:tblPr>
              <a:tblGrid>
                <a:gridCol w="8358246"/>
              </a:tblGrid>
              <a:tr h="357190">
                <a:tc>
                  <a:txBody>
                    <a:bodyPr/>
                    <a:lstStyle/>
                    <a:p>
                      <a:pPr marL="0" marR="0" indent="0" algn="just" fontAlgn="base" latinLnBrk="1">
                        <a:lnSpc>
                          <a:spcPct val="160000"/>
                        </a:lnSpc>
                        <a:spcBef>
                          <a:spcPts val="0"/>
                        </a:spcBef>
                        <a:spcAft>
                          <a:spcPts val="0"/>
                        </a:spcAft>
                      </a:pPr>
                      <a:r>
                        <a:rPr lang="ko-KR" altLang="en-US" sz="1600" kern="0" spc="0" dirty="0">
                          <a:solidFill>
                            <a:schemeClr val="tx1"/>
                          </a:solidFill>
                        </a:rPr>
                        <a:t>관방학</a:t>
                      </a:r>
                    </a:p>
                  </a:txBody>
                  <a:tcPr marL="17907" marR="17907" marT="17907" marB="17907" anchor="ctr">
                    <a:solidFill>
                      <a:schemeClr val="accent1"/>
                    </a:solidFill>
                  </a:tcPr>
                </a:tc>
              </a:tr>
              <a:tr h="1805950">
                <a:tc>
                  <a:txBody>
                    <a:bodyPr/>
                    <a:lstStyle/>
                    <a:p>
                      <a:pPr marL="0" marR="0" indent="0" algn="just" fontAlgn="base" latinLnBrk="1">
                        <a:lnSpc>
                          <a:spcPct val="160000"/>
                        </a:lnSpc>
                        <a:spcBef>
                          <a:spcPts val="0"/>
                        </a:spcBef>
                        <a:spcAft>
                          <a:spcPts val="0"/>
                        </a:spcAft>
                      </a:pPr>
                      <a:r>
                        <a:rPr lang="ko-KR" altLang="en-US" sz="1600" kern="0" spc="0" dirty="0"/>
                        <a:t>경찰국가는 관방학이론에 기초를 둔 절대군주국가를 생각하면 된다</a:t>
                      </a:r>
                      <a:r>
                        <a:rPr lang="en-US" altLang="ko-KR" sz="1600" kern="0" spc="0" dirty="0"/>
                        <a:t>. </a:t>
                      </a:r>
                      <a:r>
                        <a:rPr lang="ko-KR" altLang="en-US" sz="1600" kern="0" spc="0" dirty="0"/>
                        <a:t>관방학은 </a:t>
                      </a:r>
                      <a:r>
                        <a:rPr lang="en-US" altLang="ko-KR" sz="1600" kern="0" spc="0" dirty="0"/>
                        <a:t>17~18</a:t>
                      </a:r>
                      <a:r>
                        <a:rPr lang="ko-KR" altLang="en-US" sz="1600" kern="0" spc="0" dirty="0"/>
                        <a:t>세기 초 독일</a:t>
                      </a:r>
                      <a:r>
                        <a:rPr lang="en-US" altLang="ko-KR" sz="1600" kern="0" spc="0" dirty="0"/>
                        <a:t>·</a:t>
                      </a:r>
                      <a:r>
                        <a:rPr lang="ko-KR" altLang="en-US" sz="1600" kern="0" spc="0" dirty="0"/>
                        <a:t>오스트리아에서 발달한 행정지식</a:t>
                      </a:r>
                      <a:r>
                        <a:rPr lang="en-US" altLang="ko-KR" sz="1600" kern="0" spc="0" dirty="0"/>
                        <a:t>·</a:t>
                      </a:r>
                      <a:r>
                        <a:rPr lang="ko-KR" altLang="en-US" sz="1600" kern="0" spc="0" dirty="0"/>
                        <a:t>행정기술 등을 집대성한 학문체계를 의미한다</a:t>
                      </a:r>
                      <a:r>
                        <a:rPr lang="en-US" altLang="ko-KR" sz="1600" kern="0" spc="0" dirty="0"/>
                        <a:t>. </a:t>
                      </a:r>
                      <a:r>
                        <a:rPr lang="ko-KR" altLang="en-US" sz="1600" kern="0" spc="0" dirty="0"/>
                        <a:t>오늘날의 </a:t>
                      </a:r>
                      <a:r>
                        <a:rPr lang="ko-KR" altLang="en-US" sz="1600" kern="0" spc="0" dirty="0" err="1"/>
                        <a:t>재정학ㆍ경제학ㆍ행정학ㆍ법학을</a:t>
                      </a:r>
                      <a:r>
                        <a:rPr lang="ko-KR" altLang="en-US" sz="1600" kern="0" spc="0" dirty="0"/>
                        <a:t> 비롯하여 </a:t>
                      </a:r>
                      <a:r>
                        <a:rPr lang="ko-KR" altLang="en-US" sz="1600" kern="0" spc="0" dirty="0" err="1"/>
                        <a:t>기술공예ㆍ농림학ㆍ통계학ㆍ인구론까지</a:t>
                      </a:r>
                      <a:r>
                        <a:rPr lang="ko-KR" altLang="en-US" sz="1600" kern="0" spc="0" dirty="0"/>
                        <a:t> 미치고 있다</a:t>
                      </a:r>
                      <a:r>
                        <a:rPr lang="en-US" altLang="ko-KR" sz="1600" kern="0" spc="0" dirty="0"/>
                        <a:t>.</a:t>
                      </a:r>
                      <a:endParaRPr lang="ko-KR" altLang="en-US" sz="1600" kern="0" spc="0" dirty="0">
                        <a:solidFill>
                          <a:srgbClr val="000000"/>
                        </a:solidFill>
                      </a:endParaRPr>
                    </a:p>
                  </a:txBody>
                  <a:tcPr marL="17907" marR="17907" marT="17907" marB="17907" anchor="c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quarter" idx="1"/>
          </p:nvPr>
        </p:nvSpPr>
        <p:spPr>
          <a:xfrm>
            <a:off x="285720" y="214290"/>
            <a:ext cx="8643998" cy="6429420"/>
          </a:xfrm>
        </p:spPr>
        <p:txBody>
          <a:bodyPr/>
          <a:lstStyle/>
          <a:p>
            <a:pPr fontAlgn="base">
              <a:lnSpc>
                <a:spcPct val="120000"/>
              </a:lnSpc>
            </a:pPr>
            <a:r>
              <a:rPr lang="ko-KR" altLang="en-US" sz="1900" dirty="0" smtClean="0"/>
              <a:t>경찰국가 시대에 이르러 국가작용의 확대 및 분화가 이루어지면서 종래의 경찰개념에서 </a:t>
            </a:r>
            <a:r>
              <a:rPr lang="ko-KR" altLang="en-US" sz="1900" dirty="0" err="1" smtClean="0"/>
              <a:t>외무ㆍ군사ㆍ사법ㆍ재정</a:t>
            </a:r>
            <a:r>
              <a:rPr lang="ko-KR" altLang="en-US" sz="1900" dirty="0" smtClean="0"/>
              <a:t> 등이 분리되어 사회공공질서와 공공복리를 위한 내무행정의 개념으로 양적으로는 축소되면서 질적으로는 강화되었다</a:t>
            </a:r>
            <a:r>
              <a:rPr lang="en-US" altLang="ko-KR" sz="1900" dirty="0" smtClean="0"/>
              <a:t>. </a:t>
            </a:r>
            <a:endParaRPr lang="ko-KR" altLang="en-US" sz="1900" dirty="0" smtClean="0"/>
          </a:p>
          <a:p>
            <a:pPr fontAlgn="base">
              <a:lnSpc>
                <a:spcPct val="120000"/>
              </a:lnSpc>
            </a:pPr>
            <a:r>
              <a:rPr lang="ko-KR" altLang="en-US" sz="1900" dirty="0" smtClean="0"/>
              <a:t>즉</a:t>
            </a:r>
            <a:r>
              <a:rPr lang="en-US" altLang="ko-KR" sz="1900" dirty="0" smtClean="0"/>
              <a:t>, </a:t>
            </a:r>
            <a:r>
              <a:rPr lang="ko-KR" altLang="en-US" sz="1900" dirty="0" smtClean="0"/>
              <a:t>경찰국가시대에는 소극적인 질서유지 뿐만 아니라 적극적인 공공복리를 위해서도 경찰권을 발동할 수 있었다</a:t>
            </a:r>
            <a:r>
              <a:rPr lang="en-US" altLang="ko-KR" sz="1900" dirty="0" smtClean="0"/>
              <a:t>. </a:t>
            </a:r>
            <a:r>
              <a:rPr lang="ko-KR" altLang="en-US" sz="1900" dirty="0" smtClean="0"/>
              <a:t>따라서 이 시기의 경찰은 만능</a:t>
            </a:r>
            <a:r>
              <a:rPr lang="en-US" altLang="ko-KR" sz="1900" dirty="0" smtClean="0"/>
              <a:t>(</a:t>
            </a:r>
            <a:r>
              <a:rPr lang="ko-KR" altLang="en-US" sz="1900" dirty="0" smtClean="0"/>
              <a:t>萬能</a:t>
            </a:r>
            <a:r>
              <a:rPr lang="en-US" altLang="ko-KR" sz="1900" dirty="0" smtClean="0"/>
              <a:t>)</a:t>
            </a:r>
            <a:r>
              <a:rPr lang="ko-KR" altLang="en-US" sz="1900" dirty="0" smtClean="0"/>
              <a:t>의 대명사</a:t>
            </a:r>
            <a:r>
              <a:rPr lang="en-US" altLang="ko-KR" sz="1900" dirty="0" smtClean="0"/>
              <a:t>(</a:t>
            </a:r>
            <a:r>
              <a:rPr lang="ko-KR" altLang="en-US" sz="1900" dirty="0" smtClean="0"/>
              <a:t>代名詞</a:t>
            </a:r>
            <a:r>
              <a:rPr lang="en-US" altLang="ko-KR" sz="1900" dirty="0" smtClean="0"/>
              <a:t>)</a:t>
            </a:r>
            <a:r>
              <a:rPr lang="ko-KR" altLang="en-US" sz="1900" dirty="0" smtClean="0"/>
              <a:t>처럼 생각되었다</a:t>
            </a:r>
            <a:r>
              <a:rPr lang="en-US" altLang="ko-KR" sz="1900" dirty="0" smtClean="0"/>
              <a:t>.</a:t>
            </a:r>
            <a:endParaRPr lang="ko-KR" altLang="en-US" sz="1900" dirty="0" smtClean="0"/>
          </a:p>
          <a:p>
            <a:pPr>
              <a:buNone/>
            </a:pPr>
            <a:endParaRPr lang="ko-KR" altLang="en-US" dirty="0"/>
          </a:p>
        </p:txBody>
      </p:sp>
      <p:graphicFrame>
        <p:nvGraphicFramePr>
          <p:cNvPr id="6" name="표 5"/>
          <p:cNvGraphicFramePr>
            <a:graphicFrameLocks noGrp="1"/>
          </p:cNvGraphicFramePr>
          <p:nvPr/>
        </p:nvGraphicFramePr>
        <p:xfrm>
          <a:off x="500034" y="3071810"/>
          <a:ext cx="8072494" cy="2571768"/>
        </p:xfrm>
        <a:graphic>
          <a:graphicData uri="http://schemas.openxmlformats.org/drawingml/2006/table">
            <a:tbl>
              <a:tblPr firstRow="1" bandRow="1">
                <a:tableStyleId>{5C22544A-7EE6-4342-B048-85BDC9FD1C3A}</a:tableStyleId>
              </a:tblPr>
              <a:tblGrid>
                <a:gridCol w="8072494"/>
              </a:tblGrid>
              <a:tr h="439821">
                <a:tc>
                  <a:txBody>
                    <a:bodyPr/>
                    <a:lstStyle/>
                    <a:p>
                      <a:pPr marL="0" marR="0" indent="0" algn="ctr" fontAlgn="base" latinLnBrk="0">
                        <a:lnSpc>
                          <a:spcPct val="160000"/>
                        </a:lnSpc>
                        <a:spcBef>
                          <a:spcPts val="0"/>
                        </a:spcBef>
                        <a:spcAft>
                          <a:spcPts val="0"/>
                        </a:spcAft>
                      </a:pPr>
                      <a:r>
                        <a:rPr lang="ko-KR" altLang="en-US" sz="1800" kern="0" spc="0" dirty="0">
                          <a:solidFill>
                            <a:srgbClr val="000000"/>
                          </a:solidFill>
                          <a:ea typeface="바탕"/>
                        </a:rPr>
                        <a:t>경찰국가시대의 특징</a:t>
                      </a:r>
                      <a:endParaRPr lang="ko-KR" altLang="en-US" sz="1800" kern="0" spc="0" dirty="0">
                        <a:solidFill>
                          <a:srgbClr val="000000"/>
                        </a:solidFill>
                      </a:endParaRPr>
                    </a:p>
                  </a:txBody>
                  <a:tcPr marL="17907" marR="17907" marT="17907" marB="17907" anchor="ctr">
                    <a:solidFill>
                      <a:schemeClr val="accent1"/>
                    </a:solidFill>
                  </a:tcPr>
                </a:tc>
              </a:tr>
              <a:tr h="2097042">
                <a:tc>
                  <a:txBody>
                    <a:bodyPr/>
                    <a:lstStyle/>
                    <a:p>
                      <a:pPr marL="0" marR="0" indent="0" algn="just" fontAlgn="base" latinLnBrk="1">
                        <a:lnSpc>
                          <a:spcPct val="160000"/>
                        </a:lnSpc>
                        <a:spcBef>
                          <a:spcPts val="0"/>
                        </a:spcBef>
                        <a:spcAft>
                          <a:spcPts val="0"/>
                        </a:spcAft>
                      </a:pPr>
                      <a:r>
                        <a:rPr lang="ko-KR" altLang="en-US" sz="1800" kern="0" spc="0" dirty="0" err="1">
                          <a:solidFill>
                            <a:srgbClr val="000000"/>
                          </a:solidFill>
                          <a:ea typeface="바탕"/>
                        </a:rPr>
                        <a:t>ㆍ적극적인</a:t>
                      </a:r>
                      <a:r>
                        <a:rPr lang="ko-KR" altLang="en-US" sz="1800" kern="0" spc="0" dirty="0">
                          <a:solidFill>
                            <a:srgbClr val="000000"/>
                          </a:solidFill>
                          <a:ea typeface="바탕"/>
                        </a:rPr>
                        <a:t> 공공복리 및 소극적인 질서유지를 위해서 경찰권 발동 가능</a:t>
                      </a:r>
                      <a:endParaRPr lang="ko-KR" altLang="en-US" sz="1800" kern="0" spc="0" dirty="0">
                        <a:solidFill>
                          <a:srgbClr val="000000"/>
                        </a:solidFill>
                      </a:endParaRPr>
                    </a:p>
                    <a:p>
                      <a:pPr marL="0" marR="0" indent="0" algn="just" fontAlgn="base" latinLnBrk="1">
                        <a:lnSpc>
                          <a:spcPct val="160000"/>
                        </a:lnSpc>
                        <a:spcBef>
                          <a:spcPts val="0"/>
                        </a:spcBef>
                        <a:spcAft>
                          <a:spcPts val="0"/>
                        </a:spcAft>
                      </a:pPr>
                      <a:r>
                        <a:rPr lang="ko-KR" altLang="en-US" sz="1800" kern="0" spc="0" dirty="0" err="1">
                          <a:solidFill>
                            <a:srgbClr val="000000"/>
                          </a:solidFill>
                          <a:ea typeface="바탕"/>
                        </a:rPr>
                        <a:t>ㆍ내무행정전반을</a:t>
                      </a:r>
                      <a:r>
                        <a:rPr lang="ko-KR" altLang="en-US" sz="1800" kern="0" spc="0" dirty="0">
                          <a:solidFill>
                            <a:srgbClr val="000000"/>
                          </a:solidFill>
                          <a:ea typeface="바탕"/>
                        </a:rPr>
                        <a:t> 의미</a:t>
                      </a:r>
                      <a:r>
                        <a:rPr lang="en-US" altLang="ko-KR" sz="1800" kern="0" spc="0" dirty="0">
                          <a:solidFill>
                            <a:srgbClr val="000000"/>
                          </a:solidFill>
                          <a:latin typeface="바탕"/>
                        </a:rPr>
                        <a:t>(</a:t>
                      </a:r>
                      <a:r>
                        <a:rPr lang="ko-KR" altLang="en-US" sz="1800" kern="0" spc="0" dirty="0">
                          <a:solidFill>
                            <a:srgbClr val="000000"/>
                          </a:solidFill>
                          <a:ea typeface="바탕"/>
                        </a:rPr>
                        <a:t>외교</a:t>
                      </a:r>
                      <a:r>
                        <a:rPr lang="en-US" altLang="ko-KR" sz="1800" kern="0" spc="0" dirty="0">
                          <a:solidFill>
                            <a:srgbClr val="000000"/>
                          </a:solidFill>
                          <a:latin typeface="바탕"/>
                        </a:rPr>
                        <a:t>, </a:t>
                      </a:r>
                      <a:r>
                        <a:rPr lang="ko-KR" altLang="en-US" sz="1800" kern="0" spc="0" dirty="0">
                          <a:solidFill>
                            <a:srgbClr val="000000"/>
                          </a:solidFill>
                          <a:ea typeface="바탕"/>
                        </a:rPr>
                        <a:t>군사</a:t>
                      </a:r>
                      <a:r>
                        <a:rPr lang="en-US" altLang="ko-KR" sz="1800" kern="0" spc="0" dirty="0">
                          <a:solidFill>
                            <a:srgbClr val="000000"/>
                          </a:solidFill>
                          <a:latin typeface="바탕"/>
                        </a:rPr>
                        <a:t>, </a:t>
                      </a:r>
                      <a:r>
                        <a:rPr lang="ko-KR" altLang="en-US" sz="1800" kern="0" spc="0" dirty="0">
                          <a:solidFill>
                            <a:srgbClr val="000000"/>
                          </a:solidFill>
                          <a:ea typeface="바탕"/>
                        </a:rPr>
                        <a:t>사법</a:t>
                      </a:r>
                      <a:r>
                        <a:rPr lang="en-US" altLang="ko-KR" sz="1800" kern="0" spc="0" dirty="0">
                          <a:solidFill>
                            <a:srgbClr val="000000"/>
                          </a:solidFill>
                          <a:latin typeface="바탕"/>
                        </a:rPr>
                        <a:t>, </a:t>
                      </a:r>
                      <a:r>
                        <a:rPr lang="ko-KR" altLang="en-US" sz="1800" kern="0" spc="0" dirty="0">
                          <a:solidFill>
                            <a:srgbClr val="000000"/>
                          </a:solidFill>
                          <a:ea typeface="바탕"/>
                        </a:rPr>
                        <a:t>재정 분야는 제외</a:t>
                      </a:r>
                      <a:r>
                        <a:rPr lang="en-US" altLang="ko-KR" sz="1800" kern="0" spc="0" dirty="0">
                          <a:solidFill>
                            <a:srgbClr val="000000"/>
                          </a:solidFill>
                          <a:latin typeface="바탕"/>
                        </a:rPr>
                        <a:t>)</a:t>
                      </a:r>
                      <a:endParaRPr lang="ko-KR" altLang="en-US" sz="1800" kern="0" spc="0" dirty="0">
                        <a:solidFill>
                          <a:srgbClr val="000000"/>
                        </a:solidFill>
                      </a:endParaRPr>
                    </a:p>
                    <a:p>
                      <a:pPr marL="0" marR="0" indent="0" algn="just" fontAlgn="base" latinLnBrk="1">
                        <a:lnSpc>
                          <a:spcPct val="160000"/>
                        </a:lnSpc>
                        <a:spcBef>
                          <a:spcPts val="0"/>
                        </a:spcBef>
                        <a:spcAft>
                          <a:spcPts val="0"/>
                        </a:spcAft>
                      </a:pPr>
                      <a:r>
                        <a:rPr lang="ko-KR" altLang="en-US" sz="1800" kern="0" spc="0" dirty="0" err="1">
                          <a:solidFill>
                            <a:srgbClr val="000000"/>
                          </a:solidFill>
                          <a:ea typeface="바탕"/>
                        </a:rPr>
                        <a:t>ㆍ</a:t>
                      </a:r>
                      <a:r>
                        <a:rPr lang="en-US" altLang="ko-KR" sz="1800" kern="0" spc="0" dirty="0">
                          <a:solidFill>
                            <a:srgbClr val="000000"/>
                          </a:solidFill>
                          <a:latin typeface="바탕"/>
                        </a:rPr>
                        <a:t>1648</a:t>
                      </a:r>
                      <a:r>
                        <a:rPr lang="ko-KR" altLang="en-US" sz="1800" kern="0" spc="0" dirty="0">
                          <a:solidFill>
                            <a:srgbClr val="000000"/>
                          </a:solidFill>
                          <a:ea typeface="바탕"/>
                        </a:rPr>
                        <a:t>년 </a:t>
                      </a:r>
                      <a:r>
                        <a:rPr lang="ko-KR" altLang="en-US" sz="1800" kern="0" spc="0" dirty="0" err="1">
                          <a:solidFill>
                            <a:srgbClr val="000000"/>
                          </a:solidFill>
                          <a:ea typeface="바탕"/>
                        </a:rPr>
                        <a:t>웨스트팔리아조약</a:t>
                      </a:r>
                      <a:r>
                        <a:rPr lang="en-US" altLang="ko-KR" sz="1800" kern="0" spc="0" dirty="0">
                          <a:solidFill>
                            <a:srgbClr val="000000"/>
                          </a:solidFill>
                          <a:latin typeface="바탕"/>
                        </a:rPr>
                        <a:t>(Treaty of Westphalia)</a:t>
                      </a:r>
                      <a:r>
                        <a:rPr lang="ko-KR" altLang="en-US" sz="1800" kern="0" spc="0" dirty="0">
                          <a:solidFill>
                            <a:srgbClr val="000000"/>
                          </a:solidFill>
                          <a:ea typeface="바탕"/>
                        </a:rPr>
                        <a:t>에 의해서 사법행정이 경찰에서 분리</a:t>
                      </a:r>
                      <a:endParaRPr lang="ko-KR" altLang="en-US" sz="1800" kern="0" spc="0" dirty="0">
                        <a:solidFill>
                          <a:srgbClr val="000000"/>
                        </a:solidFill>
                      </a:endParaRPr>
                    </a:p>
                  </a:txBody>
                  <a:tcPr marL="17907" marR="17907" marT="17907" marB="17907" anchor="c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1"/>
          <p:cNvSpPr>
            <a:spLocks noGrp="1"/>
          </p:cNvSpPr>
          <p:nvPr>
            <p:ph sz="quarter" idx="1"/>
          </p:nvPr>
        </p:nvSpPr>
        <p:spPr>
          <a:xfrm>
            <a:off x="114300" y="185716"/>
            <a:ext cx="8929718" cy="6457994"/>
          </a:xfrm>
        </p:spPr>
        <p:txBody>
          <a:bodyPr>
            <a:normAutofit/>
          </a:bodyPr>
          <a:lstStyle/>
          <a:p>
            <a:pPr fontAlgn="base">
              <a:buNone/>
            </a:pPr>
            <a:r>
              <a:rPr lang="en-US" altLang="ko-KR" sz="2400" b="1" dirty="0" smtClean="0"/>
              <a:t>    4) </a:t>
            </a:r>
            <a:r>
              <a:rPr lang="ko-KR" altLang="en-US" sz="2400" b="1" dirty="0" smtClean="0"/>
              <a:t>법치국가시대의 경찰개념</a:t>
            </a:r>
          </a:p>
          <a:p>
            <a:pPr fontAlgn="base">
              <a:lnSpc>
                <a:spcPct val="120000"/>
              </a:lnSpc>
            </a:pPr>
            <a:r>
              <a:rPr lang="en-US" altLang="ko-KR" sz="1800" dirty="0" smtClean="0"/>
              <a:t>18C </a:t>
            </a:r>
            <a:r>
              <a:rPr lang="ko-KR" altLang="en-US" sz="1800" dirty="0" smtClean="0"/>
              <a:t>중엽의 계몽기를 거쳐 자연법적 자유주의사상의 영향 아래 실현된 </a:t>
            </a:r>
            <a:r>
              <a:rPr lang="en-US" altLang="ko-KR" sz="1800" dirty="0" smtClean="0"/>
              <a:t>1776</a:t>
            </a:r>
            <a:r>
              <a:rPr lang="ko-KR" altLang="en-US" sz="1800" dirty="0" smtClean="0"/>
              <a:t>년 미국의 독립</a:t>
            </a:r>
            <a:r>
              <a:rPr lang="en-US" altLang="ko-KR" sz="1800" dirty="0" smtClean="0"/>
              <a:t>, 1789</a:t>
            </a:r>
            <a:r>
              <a:rPr lang="ko-KR" altLang="en-US" sz="1800" dirty="0" smtClean="0"/>
              <a:t>년의 프랑스혁명을 계기로 하여 시민적 법치국가가 성립함에 따라 시민의 자유보장을 주안으로 하는 법치국가적 경찰개념이 성립하였다</a:t>
            </a:r>
            <a:r>
              <a:rPr lang="en-US" altLang="ko-KR" sz="1800" dirty="0" smtClean="0"/>
              <a:t>. </a:t>
            </a:r>
            <a:r>
              <a:rPr lang="ko-KR" altLang="en-US" sz="1800" dirty="0" smtClean="0"/>
              <a:t>이러한 법치국가시대에는 경찰국가시대와 비교해서 크게 </a:t>
            </a:r>
            <a:r>
              <a:rPr lang="ko-KR" altLang="en-US" sz="1800" dirty="0" err="1" smtClean="0"/>
              <a:t>두가지</a:t>
            </a:r>
            <a:r>
              <a:rPr lang="ko-KR" altLang="en-US" sz="1800" dirty="0" smtClean="0"/>
              <a:t> 특징을 가지고 있다</a:t>
            </a:r>
            <a:r>
              <a:rPr lang="en-US" altLang="ko-KR" sz="1800" dirty="0" smtClean="0"/>
              <a:t>. </a:t>
            </a:r>
            <a:endParaRPr lang="ko-KR" altLang="en-US" sz="1800" dirty="0" smtClean="0"/>
          </a:p>
          <a:p>
            <a:pPr fontAlgn="base">
              <a:lnSpc>
                <a:spcPct val="120000"/>
              </a:lnSpc>
            </a:pPr>
            <a:r>
              <a:rPr lang="ko-KR" altLang="en-US" sz="1800" dirty="0" smtClean="0"/>
              <a:t>경찰국가를 지양하여 국가목적이 축소됨에 따라 경찰의 임무도 「소극적인 </a:t>
            </a:r>
            <a:r>
              <a:rPr lang="ko-KR" altLang="en-US" sz="1800" dirty="0" err="1" smtClean="0"/>
              <a:t>질서유지ㆍ위해방지ㆍ장해제거</a:t>
            </a:r>
            <a:r>
              <a:rPr lang="ko-KR" altLang="en-US" sz="1800" dirty="0" smtClean="0"/>
              <a:t>」</a:t>
            </a:r>
            <a:r>
              <a:rPr lang="ko-KR" altLang="en-US" sz="1800" dirty="0" err="1" smtClean="0"/>
              <a:t>에만</a:t>
            </a:r>
            <a:r>
              <a:rPr lang="ko-KR" altLang="en-US" sz="1800" dirty="0" smtClean="0"/>
              <a:t> 국한하고</a:t>
            </a:r>
            <a:r>
              <a:rPr lang="en-US" altLang="ko-KR" sz="1800" dirty="0" smtClean="0"/>
              <a:t>, </a:t>
            </a:r>
            <a:r>
              <a:rPr lang="ko-KR" altLang="en-US" sz="1800" dirty="0" smtClean="0"/>
              <a:t>적극적인 복리증진작용은 경찰개념에 포함시키지 않게 되었다</a:t>
            </a:r>
            <a:r>
              <a:rPr lang="en-US" altLang="ko-KR" sz="1800" dirty="0" smtClean="0"/>
              <a:t>. </a:t>
            </a:r>
            <a:r>
              <a:rPr lang="ko-KR" altLang="en-US" sz="1800" dirty="0" err="1" smtClean="0"/>
              <a:t>이와같은</a:t>
            </a:r>
            <a:r>
              <a:rPr lang="ko-KR" altLang="en-US" sz="1800" dirty="0" smtClean="0"/>
              <a:t> 법치국가적 경찰개념이 처음으로 법제화된 것이 </a:t>
            </a:r>
            <a:r>
              <a:rPr lang="en-US" altLang="ko-KR" sz="1800" dirty="0" smtClean="0"/>
              <a:t>1794</a:t>
            </a:r>
            <a:r>
              <a:rPr lang="ko-KR" altLang="en-US" sz="1800" dirty="0" smtClean="0"/>
              <a:t>년의 </a:t>
            </a:r>
            <a:r>
              <a:rPr lang="ko-KR" altLang="en-US" sz="1800" dirty="0" err="1" smtClean="0"/>
              <a:t>프로이센일반란트법과</a:t>
            </a:r>
            <a:r>
              <a:rPr lang="ko-KR" altLang="en-US" sz="1800" dirty="0" smtClean="0"/>
              <a:t> </a:t>
            </a:r>
            <a:r>
              <a:rPr lang="en-US" altLang="ko-KR" sz="1800" dirty="0" smtClean="0"/>
              <a:t>1795</a:t>
            </a:r>
            <a:r>
              <a:rPr lang="ko-KR" altLang="en-US" sz="1800" dirty="0" smtClean="0"/>
              <a:t>년의 프랑스 경죄처벌법전이다</a:t>
            </a:r>
            <a:r>
              <a:rPr lang="en-US" altLang="ko-KR" sz="1800" dirty="0" smtClean="0"/>
              <a:t>. </a:t>
            </a:r>
            <a:endParaRPr lang="ko-KR" altLang="en-US" sz="1800" dirty="0" smtClean="0"/>
          </a:p>
          <a:p>
            <a:pPr>
              <a:buNone/>
            </a:pPr>
            <a:endParaRPr lang="ko-KR" altLang="en-US" dirty="0"/>
          </a:p>
        </p:txBody>
      </p:sp>
      <p:graphicFrame>
        <p:nvGraphicFramePr>
          <p:cNvPr id="6" name="표 5"/>
          <p:cNvGraphicFramePr>
            <a:graphicFrameLocks noGrp="1"/>
          </p:cNvGraphicFramePr>
          <p:nvPr/>
        </p:nvGraphicFramePr>
        <p:xfrm>
          <a:off x="285752" y="3571876"/>
          <a:ext cx="8572528" cy="3027254"/>
        </p:xfrm>
        <a:graphic>
          <a:graphicData uri="http://schemas.openxmlformats.org/drawingml/2006/table">
            <a:tbl>
              <a:tblPr firstRow="1" bandRow="1">
                <a:tableStyleId>{5C22544A-7EE6-4342-B048-85BDC9FD1C3A}</a:tableStyleId>
              </a:tblPr>
              <a:tblGrid>
                <a:gridCol w="2462205"/>
                <a:gridCol w="6110323"/>
              </a:tblGrid>
              <a:tr h="1136833">
                <a:tc>
                  <a:txBody>
                    <a:bodyPr/>
                    <a:lstStyle/>
                    <a:p>
                      <a:pPr marL="0" marR="0" indent="0" algn="ctr" fontAlgn="base" latinLnBrk="0">
                        <a:lnSpc>
                          <a:spcPct val="160000"/>
                        </a:lnSpc>
                        <a:spcBef>
                          <a:spcPts val="0"/>
                        </a:spcBef>
                        <a:spcAft>
                          <a:spcPts val="0"/>
                        </a:spcAft>
                      </a:pPr>
                      <a:r>
                        <a:rPr lang="en-US" altLang="ko-KR" sz="1400" b="1" kern="0" spc="0" dirty="0">
                          <a:solidFill>
                            <a:srgbClr val="000000"/>
                          </a:solidFill>
                          <a:latin typeface="+mn-ea"/>
                          <a:ea typeface="+mn-ea"/>
                        </a:rPr>
                        <a:t>1794</a:t>
                      </a:r>
                      <a:r>
                        <a:rPr lang="ko-KR" altLang="en-US" sz="1400" b="1" kern="0" spc="0" dirty="0">
                          <a:solidFill>
                            <a:srgbClr val="000000"/>
                          </a:solidFill>
                          <a:latin typeface="+mn-ea"/>
                          <a:ea typeface="+mn-ea"/>
                        </a:rPr>
                        <a:t>년의 </a:t>
                      </a:r>
                    </a:p>
                    <a:p>
                      <a:pPr marL="0" marR="0" indent="0" algn="ctr" fontAlgn="base" latinLnBrk="0">
                        <a:lnSpc>
                          <a:spcPct val="160000"/>
                        </a:lnSpc>
                        <a:spcBef>
                          <a:spcPts val="0"/>
                        </a:spcBef>
                        <a:spcAft>
                          <a:spcPts val="0"/>
                        </a:spcAft>
                      </a:pPr>
                      <a:r>
                        <a:rPr lang="ko-KR" altLang="en-US" sz="1400" b="1" kern="0" spc="0" dirty="0" err="1">
                          <a:solidFill>
                            <a:srgbClr val="000000"/>
                          </a:solidFill>
                          <a:latin typeface="+mn-ea"/>
                          <a:ea typeface="+mn-ea"/>
                        </a:rPr>
                        <a:t>프로이센일반란트법</a:t>
                      </a:r>
                      <a:endParaRPr lang="ko-KR" altLang="en-US" sz="1400" b="1" kern="0" spc="0" dirty="0">
                        <a:solidFill>
                          <a:srgbClr val="000000"/>
                        </a:solidFill>
                        <a:latin typeface="+mn-ea"/>
                        <a:ea typeface="+mn-ea"/>
                      </a:endParaRPr>
                    </a:p>
                  </a:txBody>
                  <a:tcPr marL="17907" marR="17907" marT="17907" marB="17907" anchor="ctr">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just" fontAlgn="base" latinLnBrk="1">
                        <a:lnSpc>
                          <a:spcPct val="160000"/>
                        </a:lnSpc>
                        <a:spcBef>
                          <a:spcPts val="0"/>
                        </a:spcBef>
                        <a:spcAft>
                          <a:spcPts val="0"/>
                        </a:spcAft>
                      </a:pPr>
                      <a:r>
                        <a:rPr lang="ko-KR" altLang="en-US" sz="1400" b="0" kern="0" spc="0" dirty="0">
                          <a:solidFill>
                            <a:srgbClr val="000000"/>
                          </a:solidFill>
                          <a:latin typeface="+mn-ea"/>
                          <a:ea typeface="+mn-ea"/>
                        </a:rPr>
                        <a:t>공공의 </a:t>
                      </a:r>
                      <a:r>
                        <a:rPr lang="ko-KR" altLang="en-US" sz="1400" b="0" kern="0" spc="0" dirty="0" err="1">
                          <a:solidFill>
                            <a:srgbClr val="000000"/>
                          </a:solidFill>
                          <a:latin typeface="+mn-ea"/>
                          <a:ea typeface="+mn-ea"/>
                        </a:rPr>
                        <a:t>평온ㆍ안녕ㆍ질서를</a:t>
                      </a:r>
                      <a:r>
                        <a:rPr lang="ko-KR" altLang="en-US" sz="1400" b="0" kern="0" spc="0" dirty="0">
                          <a:solidFill>
                            <a:srgbClr val="000000"/>
                          </a:solidFill>
                          <a:latin typeface="+mn-ea"/>
                          <a:ea typeface="+mn-ea"/>
                        </a:rPr>
                        <a:t> 유지하고 공공 또는 그의 개별적인 구성원에게 발생하는 </a:t>
                      </a:r>
                      <a:r>
                        <a:rPr lang="ko-KR" altLang="en-US" sz="1400" b="0" kern="0" spc="0" dirty="0" err="1">
                          <a:solidFill>
                            <a:srgbClr val="000000"/>
                          </a:solidFill>
                          <a:latin typeface="+mn-ea"/>
                          <a:ea typeface="+mn-ea"/>
                        </a:rPr>
                        <a:t>위해를</a:t>
                      </a:r>
                      <a:r>
                        <a:rPr lang="ko-KR" altLang="en-US" sz="1400" b="0" kern="0" spc="0" dirty="0">
                          <a:solidFill>
                            <a:srgbClr val="000000"/>
                          </a:solidFill>
                          <a:latin typeface="+mn-ea"/>
                          <a:ea typeface="+mn-ea"/>
                        </a:rPr>
                        <a:t> 제거하는데 필요한 수배는 경찰의 직무이다</a:t>
                      </a:r>
                      <a:r>
                        <a:rPr lang="en-US" altLang="ko-KR" sz="1400" b="0" kern="0" spc="0" dirty="0">
                          <a:solidFill>
                            <a:srgbClr val="000000"/>
                          </a:solidFill>
                          <a:latin typeface="+mn-ea"/>
                          <a:ea typeface="+mn-ea"/>
                        </a:rPr>
                        <a:t>.</a:t>
                      </a:r>
                      <a:endParaRPr lang="ko-KR" altLang="en-US" sz="1400" b="0" kern="0" spc="0" dirty="0">
                        <a:solidFill>
                          <a:srgbClr val="000000"/>
                        </a:solidFill>
                        <a:latin typeface="+mn-ea"/>
                        <a:ea typeface="+mn-ea"/>
                      </a:endParaRPr>
                    </a:p>
                  </a:txBody>
                  <a:tcPr marL="17907" marR="17907" marT="17907" marB="17907" anchor="ctr">
                    <a:lnB w="12700" cap="flat" cmpd="sng" algn="ctr">
                      <a:solidFill>
                        <a:schemeClr val="bg1"/>
                      </a:solidFill>
                      <a:prstDash val="solid"/>
                      <a:round/>
                      <a:headEnd type="none" w="med" len="med"/>
                      <a:tailEnd type="none" w="med" len="med"/>
                    </a:lnB>
                    <a:solidFill>
                      <a:schemeClr val="bg2">
                        <a:lumMod val="90000"/>
                      </a:schemeClr>
                    </a:solidFill>
                  </a:tcPr>
                </a:tc>
              </a:tr>
              <a:tr h="1136833">
                <a:tc>
                  <a:txBody>
                    <a:bodyPr/>
                    <a:lstStyle/>
                    <a:p>
                      <a:pPr marL="0" marR="0" indent="0" algn="ctr" fontAlgn="base" latinLnBrk="0">
                        <a:lnSpc>
                          <a:spcPct val="160000"/>
                        </a:lnSpc>
                        <a:spcBef>
                          <a:spcPts val="0"/>
                        </a:spcBef>
                        <a:spcAft>
                          <a:spcPts val="0"/>
                        </a:spcAft>
                      </a:pPr>
                      <a:r>
                        <a:rPr lang="en-US" altLang="ko-KR" sz="1400" b="1" kern="0" spc="0" dirty="0">
                          <a:solidFill>
                            <a:srgbClr val="000000"/>
                          </a:solidFill>
                          <a:latin typeface="+mn-ea"/>
                          <a:ea typeface="+mn-ea"/>
                        </a:rPr>
                        <a:t>1776</a:t>
                      </a:r>
                      <a:r>
                        <a:rPr lang="ko-KR" altLang="en-US" sz="1400" b="1" kern="0" spc="0" dirty="0">
                          <a:solidFill>
                            <a:srgbClr val="000000"/>
                          </a:solidFill>
                          <a:latin typeface="+mn-ea"/>
                          <a:ea typeface="+mn-ea"/>
                        </a:rPr>
                        <a:t>년</a:t>
                      </a:r>
                    </a:p>
                    <a:p>
                      <a:pPr marL="0" marR="0" indent="0" algn="ctr" fontAlgn="base" latinLnBrk="0">
                        <a:lnSpc>
                          <a:spcPct val="160000"/>
                        </a:lnSpc>
                        <a:spcBef>
                          <a:spcPts val="0"/>
                        </a:spcBef>
                        <a:spcAft>
                          <a:spcPts val="0"/>
                        </a:spcAft>
                      </a:pPr>
                      <a:r>
                        <a:rPr lang="ko-KR" altLang="en-US" sz="1400" b="1" kern="0" spc="0" dirty="0" err="1">
                          <a:solidFill>
                            <a:srgbClr val="000000"/>
                          </a:solidFill>
                          <a:latin typeface="+mn-ea"/>
                          <a:ea typeface="+mn-ea"/>
                        </a:rPr>
                        <a:t>퓌터</a:t>
                      </a:r>
                      <a:r>
                        <a:rPr lang="en-US" altLang="ko-KR" sz="1400" b="1" kern="0" spc="0" dirty="0">
                          <a:solidFill>
                            <a:srgbClr val="000000"/>
                          </a:solidFill>
                          <a:latin typeface="+mn-ea"/>
                          <a:ea typeface="+mn-ea"/>
                        </a:rPr>
                        <a:t>(</a:t>
                      </a:r>
                      <a:r>
                        <a:rPr lang="en-US" sz="1400" b="1" kern="0" spc="0" dirty="0">
                          <a:solidFill>
                            <a:srgbClr val="000000"/>
                          </a:solidFill>
                          <a:latin typeface="+mn-ea"/>
                          <a:ea typeface="+mn-ea"/>
                        </a:rPr>
                        <a:t>Johann Stephan Putter)</a:t>
                      </a:r>
                    </a:p>
                  </a:txBody>
                  <a:tcPr marL="17907" marR="17907" marT="17907" marB="17907" anchor="ctr">
                    <a:lnT w="12700" cap="flat" cmpd="sng" algn="ctr">
                      <a:solidFill>
                        <a:schemeClr val="bg1"/>
                      </a:solidFill>
                      <a:prstDash val="solid"/>
                      <a:round/>
                      <a:headEnd type="none" w="med" len="med"/>
                      <a:tailEnd type="none" w="med" len="med"/>
                    </a:lnT>
                    <a:solidFill>
                      <a:schemeClr val="accent1"/>
                    </a:solidFill>
                  </a:tcPr>
                </a:tc>
                <a:tc>
                  <a:txBody>
                    <a:bodyPr/>
                    <a:lstStyle/>
                    <a:p>
                      <a:pPr marL="0" marR="0" indent="0" algn="just" fontAlgn="base" latinLnBrk="1">
                        <a:lnSpc>
                          <a:spcPct val="160000"/>
                        </a:lnSpc>
                        <a:spcBef>
                          <a:spcPts val="0"/>
                        </a:spcBef>
                        <a:spcAft>
                          <a:spcPts val="0"/>
                        </a:spcAft>
                      </a:pPr>
                      <a:r>
                        <a:rPr lang="en-US" altLang="ko-KR" sz="1400" b="0" kern="0" spc="0" dirty="0">
                          <a:solidFill>
                            <a:srgbClr val="000000"/>
                          </a:solidFill>
                          <a:latin typeface="+mn-ea"/>
                          <a:ea typeface="+mn-ea"/>
                        </a:rPr>
                        <a:t>1770</a:t>
                      </a:r>
                      <a:r>
                        <a:rPr lang="ko-KR" altLang="en-US" sz="1400" b="0" kern="0" spc="0" dirty="0">
                          <a:solidFill>
                            <a:srgbClr val="000000"/>
                          </a:solidFill>
                          <a:latin typeface="+mn-ea"/>
                          <a:ea typeface="+mn-ea"/>
                        </a:rPr>
                        <a:t>년에 독일의 공법학자 </a:t>
                      </a:r>
                      <a:r>
                        <a:rPr lang="ko-KR" altLang="en-US" sz="1400" b="0" kern="0" spc="0" dirty="0" err="1">
                          <a:solidFill>
                            <a:srgbClr val="000000"/>
                          </a:solidFill>
                          <a:latin typeface="+mn-ea"/>
                          <a:ea typeface="+mn-ea"/>
                        </a:rPr>
                        <a:t>퓌터는</a:t>
                      </a:r>
                      <a:r>
                        <a:rPr lang="ko-KR" altLang="en-US" sz="1400" b="0" kern="0" spc="0" dirty="0">
                          <a:solidFill>
                            <a:srgbClr val="000000"/>
                          </a:solidFill>
                          <a:latin typeface="+mn-ea"/>
                          <a:ea typeface="+mn-ea"/>
                        </a:rPr>
                        <a:t> 독일공법제요에서 “경찰의 임무는 급박한 위험의 방지이다</a:t>
                      </a:r>
                      <a:r>
                        <a:rPr lang="en-US" altLang="ko-KR" sz="1400" b="0" kern="0" spc="0" dirty="0">
                          <a:solidFill>
                            <a:srgbClr val="000000"/>
                          </a:solidFill>
                          <a:latin typeface="+mn-ea"/>
                          <a:ea typeface="+mn-ea"/>
                        </a:rPr>
                        <a:t>. </a:t>
                      </a:r>
                      <a:r>
                        <a:rPr lang="ko-KR" altLang="en-US" sz="1400" b="0" kern="0" spc="0" dirty="0">
                          <a:solidFill>
                            <a:srgbClr val="000000"/>
                          </a:solidFill>
                          <a:latin typeface="+mn-ea"/>
                          <a:ea typeface="+mn-ea"/>
                        </a:rPr>
                        <a:t>공공복리의 증진은 경찰의 본래의 임무가 아니다”라고 천명했다</a:t>
                      </a:r>
                      <a:r>
                        <a:rPr lang="en-US" altLang="ko-KR" sz="1400" b="0" kern="0" spc="0" dirty="0">
                          <a:solidFill>
                            <a:srgbClr val="000000"/>
                          </a:solidFill>
                          <a:latin typeface="+mn-ea"/>
                          <a:ea typeface="+mn-ea"/>
                        </a:rPr>
                        <a:t>. </a:t>
                      </a:r>
                      <a:endParaRPr lang="ko-KR" altLang="en-US" sz="1400" b="0" kern="0" spc="0" dirty="0">
                        <a:solidFill>
                          <a:srgbClr val="000000"/>
                        </a:solidFill>
                        <a:latin typeface="+mn-ea"/>
                        <a:ea typeface="+mn-ea"/>
                      </a:endParaRPr>
                    </a:p>
                  </a:txBody>
                  <a:tcPr marL="17907" marR="17907" marT="17907" marB="17907" anchor="ctr">
                    <a:lnT w="12700" cap="flat" cmpd="sng" algn="ctr">
                      <a:solidFill>
                        <a:schemeClr val="bg1"/>
                      </a:solidFill>
                      <a:prstDash val="solid"/>
                      <a:round/>
                      <a:headEnd type="none" w="med" len="med"/>
                      <a:tailEnd type="none" w="med" len="med"/>
                    </a:lnT>
                    <a:solidFill>
                      <a:schemeClr val="bg2">
                        <a:lumMod val="90000"/>
                      </a:schemeClr>
                    </a:solidFill>
                  </a:tcPr>
                </a:tc>
              </a:tr>
              <a:tr h="753588">
                <a:tc>
                  <a:txBody>
                    <a:bodyPr/>
                    <a:lstStyle/>
                    <a:p>
                      <a:pPr marL="0" marR="0" indent="0" algn="ctr" fontAlgn="base" latinLnBrk="0">
                        <a:lnSpc>
                          <a:spcPct val="160000"/>
                        </a:lnSpc>
                        <a:spcBef>
                          <a:spcPts val="0"/>
                        </a:spcBef>
                        <a:spcAft>
                          <a:spcPts val="0"/>
                        </a:spcAft>
                      </a:pPr>
                      <a:r>
                        <a:rPr lang="en-US" altLang="ko-KR" sz="1400" b="1" kern="0" spc="0" dirty="0">
                          <a:solidFill>
                            <a:srgbClr val="000000"/>
                          </a:solidFill>
                          <a:latin typeface="+mn-ea"/>
                          <a:ea typeface="+mn-ea"/>
                        </a:rPr>
                        <a:t>1795</a:t>
                      </a:r>
                      <a:r>
                        <a:rPr lang="ko-KR" altLang="en-US" sz="1400" b="1" kern="0" spc="0" dirty="0">
                          <a:solidFill>
                            <a:srgbClr val="000000"/>
                          </a:solidFill>
                          <a:latin typeface="+mn-ea"/>
                          <a:ea typeface="+mn-ea"/>
                        </a:rPr>
                        <a:t>년의 </a:t>
                      </a:r>
                    </a:p>
                    <a:p>
                      <a:pPr marL="0" marR="0" indent="0" algn="ctr" fontAlgn="base" latinLnBrk="0">
                        <a:lnSpc>
                          <a:spcPct val="160000"/>
                        </a:lnSpc>
                        <a:spcBef>
                          <a:spcPts val="0"/>
                        </a:spcBef>
                        <a:spcAft>
                          <a:spcPts val="0"/>
                        </a:spcAft>
                      </a:pPr>
                      <a:r>
                        <a:rPr lang="ko-KR" altLang="en-US" sz="1400" b="1" kern="0" spc="0" dirty="0">
                          <a:solidFill>
                            <a:srgbClr val="000000"/>
                          </a:solidFill>
                          <a:latin typeface="+mn-ea"/>
                          <a:ea typeface="+mn-ea"/>
                        </a:rPr>
                        <a:t>경죄처벌법전</a:t>
                      </a:r>
                    </a:p>
                  </a:txBody>
                  <a:tcPr marL="17907" marR="17907" marT="17907" marB="17907" anchor="ctr">
                    <a:solidFill>
                      <a:schemeClr val="accent1"/>
                    </a:solidFill>
                  </a:tcPr>
                </a:tc>
                <a:tc>
                  <a:txBody>
                    <a:bodyPr/>
                    <a:lstStyle/>
                    <a:p>
                      <a:pPr marL="0" marR="0" indent="0" algn="just" fontAlgn="base" latinLnBrk="1">
                        <a:lnSpc>
                          <a:spcPct val="160000"/>
                        </a:lnSpc>
                        <a:spcBef>
                          <a:spcPts val="0"/>
                        </a:spcBef>
                        <a:spcAft>
                          <a:spcPts val="0"/>
                        </a:spcAft>
                      </a:pPr>
                      <a:r>
                        <a:rPr lang="ko-KR" altLang="en-US" sz="1400" b="0" kern="0" spc="0" dirty="0">
                          <a:solidFill>
                            <a:srgbClr val="000000"/>
                          </a:solidFill>
                          <a:latin typeface="+mn-ea"/>
                          <a:ea typeface="+mn-ea"/>
                        </a:rPr>
                        <a:t>경찰은 공공의 질서</a:t>
                      </a:r>
                      <a:r>
                        <a:rPr lang="en-US" altLang="ko-KR" sz="1400" b="0" kern="0" spc="0" dirty="0">
                          <a:solidFill>
                            <a:srgbClr val="000000"/>
                          </a:solidFill>
                          <a:latin typeface="+mn-ea"/>
                          <a:ea typeface="+mn-ea"/>
                        </a:rPr>
                        <a:t>, </a:t>
                      </a:r>
                      <a:r>
                        <a:rPr lang="ko-KR" altLang="en-US" sz="1400" b="0" kern="0" spc="0" dirty="0">
                          <a:solidFill>
                            <a:srgbClr val="000000"/>
                          </a:solidFill>
                          <a:latin typeface="+mn-ea"/>
                          <a:ea typeface="+mn-ea"/>
                        </a:rPr>
                        <a:t>개인의 </a:t>
                      </a:r>
                      <a:r>
                        <a:rPr lang="ko-KR" altLang="en-US" sz="1400" b="0" kern="0" spc="0" dirty="0" err="1">
                          <a:solidFill>
                            <a:srgbClr val="000000"/>
                          </a:solidFill>
                          <a:latin typeface="+mn-ea"/>
                          <a:ea typeface="+mn-ea"/>
                        </a:rPr>
                        <a:t>자유ㆍ재산ㆍ안전을</a:t>
                      </a:r>
                      <a:r>
                        <a:rPr lang="ko-KR" altLang="en-US" sz="1400" b="0" kern="0" spc="0" dirty="0">
                          <a:solidFill>
                            <a:srgbClr val="000000"/>
                          </a:solidFill>
                          <a:latin typeface="+mn-ea"/>
                          <a:ea typeface="+mn-ea"/>
                        </a:rPr>
                        <a:t> 유지함을 그 임무로 한다</a:t>
                      </a:r>
                      <a:r>
                        <a:rPr lang="en-US" altLang="ko-KR" sz="1400" b="0" kern="0" spc="0" dirty="0">
                          <a:solidFill>
                            <a:srgbClr val="000000"/>
                          </a:solidFill>
                          <a:latin typeface="+mn-ea"/>
                          <a:ea typeface="+mn-ea"/>
                        </a:rPr>
                        <a:t>. </a:t>
                      </a:r>
                      <a:endParaRPr lang="ko-KR" altLang="en-US" sz="1400" b="0" kern="0" spc="0" dirty="0">
                        <a:solidFill>
                          <a:srgbClr val="000000"/>
                        </a:solidFill>
                        <a:latin typeface="+mn-ea"/>
                        <a:ea typeface="+mn-ea"/>
                      </a:endParaRPr>
                    </a:p>
                  </a:txBody>
                  <a:tcPr marL="17907" marR="17907" marT="17907" marB="17907" anchor="c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quarter" idx="1"/>
          </p:nvPr>
        </p:nvSpPr>
        <p:spPr>
          <a:xfrm>
            <a:off x="214282" y="214290"/>
            <a:ext cx="8715436" cy="6429420"/>
          </a:xfrm>
        </p:spPr>
        <p:txBody>
          <a:bodyPr>
            <a:normAutofit/>
          </a:bodyPr>
          <a:lstStyle/>
          <a:p>
            <a:pPr fontAlgn="base">
              <a:lnSpc>
                <a:spcPct val="140000"/>
              </a:lnSpc>
            </a:pPr>
            <a:r>
              <a:rPr lang="ko-KR" altLang="en-US" sz="1800" dirty="0" smtClean="0"/>
              <a:t>특히 경죄처벌법전은 일본의 행정경찰규칙의 모범이 되었다</a:t>
            </a:r>
            <a:r>
              <a:rPr lang="en-US" altLang="ko-KR" sz="1800" dirty="0" smtClean="0"/>
              <a:t>. </a:t>
            </a:r>
            <a:r>
              <a:rPr lang="ko-KR" altLang="en-US" sz="1800" dirty="0" smtClean="0"/>
              <a:t>또한 행정경찰이라는 용어는 프랑스의 </a:t>
            </a:r>
            <a:r>
              <a:rPr lang="en-US" altLang="ko-KR" sz="1800" dirty="0" smtClean="0"/>
              <a:t>3</a:t>
            </a:r>
            <a:r>
              <a:rPr lang="ko-KR" altLang="en-US" sz="1800" dirty="0" err="1" smtClean="0"/>
              <a:t>권분립</a:t>
            </a:r>
            <a:r>
              <a:rPr lang="ko-KR" altLang="en-US" sz="1800" dirty="0" smtClean="0"/>
              <a:t> 사상에 기초하여 구분된 것으로 경죄처벌법전 제</a:t>
            </a:r>
            <a:r>
              <a:rPr lang="en-US" altLang="ko-KR" sz="1800" dirty="0" smtClean="0"/>
              <a:t>18</a:t>
            </a:r>
            <a:r>
              <a:rPr lang="ko-KR" altLang="en-US" sz="1800" dirty="0" smtClean="0"/>
              <a:t>조에서 “행정경찰은 공공질서유지</a:t>
            </a:r>
            <a:r>
              <a:rPr lang="en-US" altLang="ko-KR" sz="1800" dirty="0" smtClean="0"/>
              <a:t>, </a:t>
            </a:r>
            <a:r>
              <a:rPr lang="ko-KR" altLang="en-US" sz="1800" dirty="0" smtClean="0"/>
              <a:t>범죄예방을 목적으로 하고</a:t>
            </a:r>
            <a:r>
              <a:rPr lang="en-US" altLang="ko-KR" sz="1800" dirty="0" smtClean="0"/>
              <a:t>, </a:t>
            </a:r>
            <a:r>
              <a:rPr lang="ko-KR" altLang="en-US" sz="1800" dirty="0" smtClean="0"/>
              <a:t>사법경찰은 범죄의 수사</a:t>
            </a:r>
            <a:r>
              <a:rPr lang="en-US" altLang="ko-KR" sz="1800" dirty="0" smtClean="0"/>
              <a:t>, </a:t>
            </a:r>
            <a:r>
              <a:rPr lang="ko-KR" altLang="en-US" sz="1800" dirty="0" smtClean="0"/>
              <a:t>체포를 목적으로 한다</a:t>
            </a:r>
            <a:r>
              <a:rPr lang="en-US" altLang="ko-KR" sz="1800" dirty="0" smtClean="0"/>
              <a:t>.”</a:t>
            </a:r>
            <a:r>
              <a:rPr lang="ko-KR" altLang="en-US" sz="1800" dirty="0" smtClean="0"/>
              <a:t>고 규정한데서 유래하는 개념이다</a:t>
            </a:r>
            <a:r>
              <a:rPr lang="en-US" altLang="ko-KR" sz="1800" dirty="0" smtClean="0"/>
              <a:t>.</a:t>
            </a:r>
            <a:endParaRPr lang="ko-KR" altLang="en-US" sz="1800" dirty="0" smtClean="0"/>
          </a:p>
          <a:p>
            <a:pPr fontAlgn="base">
              <a:lnSpc>
                <a:spcPct val="140000"/>
              </a:lnSpc>
            </a:pPr>
            <a:r>
              <a:rPr lang="ko-KR" altLang="en-US" sz="1800" dirty="0" smtClean="0"/>
              <a:t>법치국가와의 관계에서 경찰작용은 권력적 </a:t>
            </a:r>
            <a:r>
              <a:rPr lang="ko-KR" altLang="en-US" sz="1800" dirty="0" err="1" smtClean="0"/>
              <a:t>명령ㆍ강제작용으로서</a:t>
            </a:r>
            <a:r>
              <a:rPr lang="ko-KR" altLang="en-US" sz="1800" dirty="0" smtClean="0"/>
              <a:t> 국민의 </a:t>
            </a:r>
            <a:r>
              <a:rPr lang="ko-KR" altLang="en-US" sz="1800" dirty="0" err="1" smtClean="0"/>
              <a:t>권리ㆍ자유를</a:t>
            </a:r>
            <a:r>
              <a:rPr lang="ko-KR" altLang="en-US" sz="1800" dirty="0" smtClean="0"/>
              <a:t> 침해하는 면이 현저하므로</a:t>
            </a:r>
            <a:r>
              <a:rPr lang="en-US" altLang="ko-KR" sz="1800" dirty="0" smtClean="0"/>
              <a:t>, </a:t>
            </a:r>
            <a:r>
              <a:rPr lang="ko-KR" altLang="en-US" sz="1800" dirty="0" smtClean="0"/>
              <a:t>과거의 경찰국가시대와는 달리</a:t>
            </a:r>
            <a:r>
              <a:rPr lang="en-US" altLang="ko-KR" sz="1800" dirty="0" smtClean="0"/>
              <a:t>, </a:t>
            </a:r>
            <a:r>
              <a:rPr lang="ko-KR" altLang="en-US" sz="1800" dirty="0" smtClean="0"/>
              <a:t>「법률에 의한 행정」의 원리가 적용되어 법률 또는 적어도 법률의 수권을 받은 명령에 근거를 두어야 하게 되었으며 여기에 경찰법규의 정비를 가져왔다</a:t>
            </a:r>
            <a:r>
              <a:rPr lang="en-US" altLang="ko-KR" sz="1800" dirty="0" smtClean="0"/>
              <a:t>. </a:t>
            </a:r>
            <a:r>
              <a:rPr lang="ko-KR" altLang="en-US" sz="1800" dirty="0" smtClean="0"/>
              <a:t>또한 열거적으로나마 경찰권에 대한 권리구제의 길이 열렸다</a:t>
            </a:r>
            <a:r>
              <a:rPr lang="en-US" altLang="ko-KR" sz="1800" dirty="0" smtClean="0"/>
              <a:t>. </a:t>
            </a:r>
            <a:endParaRPr lang="ko-KR" altLang="en-US" sz="1800" dirty="0" smtClean="0"/>
          </a:p>
          <a:p>
            <a:pPr fontAlgn="base">
              <a:lnSpc>
                <a:spcPct val="140000"/>
              </a:lnSpc>
            </a:pPr>
            <a:r>
              <a:rPr lang="ko-KR" altLang="en-US" sz="1800" dirty="0" smtClean="0"/>
              <a:t>독일의 경우 </a:t>
            </a:r>
            <a:r>
              <a:rPr lang="en-US" altLang="ko-KR" sz="1800" dirty="0" smtClean="0"/>
              <a:t>18</a:t>
            </a:r>
            <a:r>
              <a:rPr lang="ko-KR" altLang="en-US" sz="1800" dirty="0" smtClean="0"/>
              <a:t>세기에 이르러 칸트 등의 계몽철학이 등장하면서 경찰국가시대가 극복되어</a:t>
            </a:r>
            <a:r>
              <a:rPr lang="en-US" altLang="ko-KR" sz="1800" dirty="0" smtClean="0"/>
              <a:t>, </a:t>
            </a:r>
            <a:r>
              <a:rPr lang="ko-KR" altLang="en-US" sz="1800" dirty="0" smtClean="0"/>
              <a:t>군주의 권력도 법에 구속을 받게 되는 법치국가 시대로 전환되었다</a:t>
            </a:r>
            <a:r>
              <a:rPr lang="en-US" altLang="ko-KR" sz="1800" dirty="0" smtClean="0"/>
              <a:t>. </a:t>
            </a:r>
            <a:r>
              <a:rPr lang="ko-KR" altLang="en-US" sz="1800" dirty="0" smtClean="0"/>
              <a:t>이에 따라 경찰권의 객체에 지나지 않았던 시민이 그 주체성을 회복하고 경찰분야에서도 적극적인 복지경찰 분야는 축소 또는 제외되고</a:t>
            </a:r>
            <a:r>
              <a:rPr lang="en-US" altLang="ko-KR" sz="1800" dirty="0" smtClean="0"/>
              <a:t>, </a:t>
            </a:r>
            <a:r>
              <a:rPr lang="ko-KR" altLang="en-US" sz="1800" dirty="0" smtClean="0"/>
              <a:t>소극적인 위험방지 분야에 한정되게 되었다</a:t>
            </a:r>
            <a:r>
              <a:rPr lang="en-US" altLang="ko-KR" sz="1800" dirty="0" smtClean="0"/>
              <a:t>. </a:t>
            </a:r>
            <a:r>
              <a:rPr lang="ko-KR" altLang="en-US" sz="1800" dirty="0" smtClean="0"/>
              <a:t>즉</a:t>
            </a:r>
            <a:r>
              <a:rPr lang="en-US" altLang="ko-KR" sz="1800" dirty="0" smtClean="0"/>
              <a:t>, </a:t>
            </a:r>
            <a:r>
              <a:rPr lang="ko-KR" altLang="en-US" sz="1800" dirty="0" smtClean="0"/>
              <a:t>독일에서는 칸트 등의 계몽주의와 자연법사상 하에서 </a:t>
            </a:r>
            <a:r>
              <a:rPr lang="en-US" altLang="ko-KR" sz="1800" dirty="0" smtClean="0"/>
              <a:t>1794</a:t>
            </a:r>
            <a:r>
              <a:rPr lang="ko-KR" altLang="en-US" sz="1800" dirty="0" smtClean="0"/>
              <a:t>년 </a:t>
            </a:r>
            <a:r>
              <a:rPr lang="ko-KR" altLang="en-US" sz="1800" dirty="0" err="1" smtClean="0"/>
              <a:t>프로이센일반란트법이</a:t>
            </a:r>
            <a:r>
              <a:rPr lang="ko-KR" altLang="en-US" sz="1800" dirty="0" smtClean="0"/>
              <a:t> 제정되었다</a:t>
            </a:r>
            <a:r>
              <a:rPr lang="en-US" altLang="ko-KR" sz="1800" dirty="0" smtClean="0"/>
              <a:t>. </a:t>
            </a:r>
            <a:endParaRPr lang="ko-KR" altLang="en-US"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sz="quarter" idx="1"/>
          </p:nvPr>
        </p:nvSpPr>
        <p:spPr>
          <a:xfrm>
            <a:off x="214282" y="214290"/>
            <a:ext cx="8686800" cy="6429420"/>
          </a:xfrm>
        </p:spPr>
        <p:txBody>
          <a:bodyPr/>
          <a:lstStyle/>
          <a:p>
            <a:pPr fontAlgn="base">
              <a:lnSpc>
                <a:spcPct val="120000"/>
              </a:lnSpc>
            </a:pPr>
            <a:r>
              <a:rPr lang="ko-KR" altLang="en-US" sz="1800" dirty="0" smtClean="0"/>
              <a:t>또한 </a:t>
            </a:r>
            <a:r>
              <a:rPr lang="en-US" altLang="ko-KR" sz="1800" dirty="0" smtClean="0"/>
              <a:t>1882</a:t>
            </a:r>
            <a:r>
              <a:rPr lang="ko-KR" altLang="en-US" sz="1800" dirty="0" smtClean="0"/>
              <a:t>년의 </a:t>
            </a:r>
            <a:r>
              <a:rPr lang="ko-KR" altLang="en-US" sz="1800" dirty="0" err="1" smtClean="0"/>
              <a:t>크로이쯔베르크</a:t>
            </a:r>
            <a:r>
              <a:rPr lang="ko-KR" altLang="en-US" sz="1800" dirty="0" smtClean="0"/>
              <a:t> 판결은 프로이센 고등행정법원이 베를린의 </a:t>
            </a:r>
            <a:r>
              <a:rPr lang="ko-KR" altLang="en-US" sz="1800" dirty="0" err="1" smtClean="0"/>
              <a:t>크로이쯔베르크</a:t>
            </a:r>
            <a:r>
              <a:rPr lang="ko-KR" altLang="en-US" sz="1800" dirty="0" smtClean="0"/>
              <a:t> 언덕에 있는 전승기념비 조망을 확보하기 위하여 주변 토지에 대한 건축물의 높이를 제한한 베를린 경찰서장의 명령에 대하여 그러한 명령은 심미적 이유로 내려진 것으로 복지의 증진을 목적으로 하는 것이므로 무효라고 함으로써 경찰의 임무는 위험방지에 한정된다는 사상이 </a:t>
            </a:r>
            <a:r>
              <a:rPr lang="ko-KR" altLang="en-US" sz="1800" dirty="0" err="1" smtClean="0"/>
              <a:t>법해석상</a:t>
            </a:r>
            <a:r>
              <a:rPr lang="ko-KR" altLang="en-US" sz="1800" dirty="0" smtClean="0"/>
              <a:t> 확정되는 계기를 만들었다</a:t>
            </a:r>
            <a:r>
              <a:rPr lang="en-US" altLang="ko-KR" sz="1800" dirty="0" smtClean="0"/>
              <a:t>. </a:t>
            </a:r>
            <a:r>
              <a:rPr lang="ko-KR" altLang="en-US" sz="1800" dirty="0" smtClean="0"/>
              <a:t>이러한 </a:t>
            </a:r>
            <a:r>
              <a:rPr lang="ko-KR" altLang="en-US" sz="1800" dirty="0" err="1" smtClean="0"/>
              <a:t>크로이쯔베르크</a:t>
            </a:r>
            <a:r>
              <a:rPr lang="ko-KR" altLang="en-US" sz="1800" dirty="0" smtClean="0"/>
              <a:t> 판결은 법치주의국가시대에도 여전히 적극적인 공공복리를 위해서 경찰권을 발동하던 경찰의 권한을 소극적인 위험방지분야로 한정시키면서 경찰권을 축소시키는 전기를 만들었다</a:t>
            </a:r>
            <a:r>
              <a:rPr lang="en-US" altLang="ko-KR" sz="1800" dirty="0" smtClean="0"/>
              <a:t>. </a:t>
            </a:r>
            <a:r>
              <a:rPr lang="ko-KR" altLang="en-US" sz="1800" dirty="0" smtClean="0"/>
              <a:t>이후 </a:t>
            </a:r>
            <a:r>
              <a:rPr lang="en-US" altLang="ko-KR" sz="1800" dirty="0" smtClean="0"/>
              <a:t>1931</a:t>
            </a:r>
            <a:r>
              <a:rPr lang="ko-KR" altLang="en-US" sz="1800" dirty="0" smtClean="0"/>
              <a:t>년에 프로이센 경찰행정법이 제정되어 소극적 경찰개념을 재확인하였다</a:t>
            </a:r>
            <a:r>
              <a:rPr lang="en-US" altLang="ko-KR" sz="1800" dirty="0" smtClean="0"/>
              <a:t>. </a:t>
            </a:r>
            <a:endParaRPr lang="ko-KR" altLang="en-US" sz="1800" dirty="0" smtClean="0"/>
          </a:p>
          <a:p>
            <a:pPr>
              <a:lnSpc>
                <a:spcPct val="120000"/>
              </a:lnSpc>
            </a:pPr>
            <a:r>
              <a:rPr lang="en-US" altLang="ko-KR" sz="1800" dirty="0" smtClean="0"/>
              <a:t>1937</a:t>
            </a:r>
            <a:r>
              <a:rPr lang="ko-KR" altLang="en-US" sz="1800" dirty="0" smtClean="0"/>
              <a:t>년에는 독일의 나치정권이 각 주에 속해 있던 경찰권을 중앙에 집중하여 국가경찰화하고 보안경찰</a:t>
            </a:r>
            <a:r>
              <a:rPr lang="en-US" altLang="ko-KR" sz="1800" dirty="0" smtClean="0"/>
              <a:t>, </a:t>
            </a:r>
            <a:r>
              <a:rPr lang="ko-KR" altLang="en-US" sz="1800" dirty="0" smtClean="0"/>
              <a:t>질서경찰 및 돌격대를 합쳐 국가치안본부를 설치 운영하던 폐해를 </a:t>
            </a:r>
            <a:r>
              <a:rPr lang="ko-KR" altLang="en-US" sz="1800" dirty="0" err="1" smtClean="0"/>
              <a:t>연합국측이</a:t>
            </a:r>
            <a:r>
              <a:rPr lang="ko-KR" altLang="en-US" sz="1800" dirty="0" smtClean="0"/>
              <a:t> 점령정책의 일환으로 영업경찰</a:t>
            </a:r>
            <a:r>
              <a:rPr lang="en-US" altLang="ko-KR" sz="1800" dirty="0" smtClean="0"/>
              <a:t>, </a:t>
            </a:r>
            <a:r>
              <a:rPr lang="ko-KR" altLang="en-US" sz="1800" dirty="0" smtClean="0"/>
              <a:t>건축경찰</a:t>
            </a:r>
            <a:r>
              <a:rPr lang="en-US" altLang="ko-KR" sz="1800" dirty="0" smtClean="0"/>
              <a:t>, </a:t>
            </a:r>
            <a:r>
              <a:rPr lang="ko-KR" altLang="en-US" sz="1800" dirty="0" smtClean="0"/>
              <a:t>보건경찰 등 기존 경찰사무를 다른 관청의 사무로 이관</a:t>
            </a:r>
            <a:r>
              <a:rPr lang="en-US" altLang="ko-KR" sz="1800" dirty="0" smtClean="0"/>
              <a:t>, </a:t>
            </a:r>
            <a:r>
              <a:rPr lang="ko-KR" altLang="en-US" sz="1800" dirty="0" smtClean="0"/>
              <a:t>질서행정이라는 분야로 관장케 하였는데 이를 </a:t>
            </a:r>
            <a:r>
              <a:rPr lang="ko-KR" altLang="en-US" sz="1800" dirty="0" err="1" smtClean="0"/>
              <a:t>비경찰화라고</a:t>
            </a:r>
            <a:r>
              <a:rPr lang="ko-KR" altLang="en-US" sz="1800" dirty="0" smtClean="0"/>
              <a:t> 한다</a:t>
            </a:r>
            <a:r>
              <a:rPr lang="en-US" altLang="ko-KR" sz="1800" dirty="0" smtClean="0"/>
              <a:t>. </a:t>
            </a:r>
            <a:endParaRPr lang="ko-KR" altLang="en-US" sz="1800" dirty="0" smtClean="0"/>
          </a:p>
          <a:p>
            <a:pPr>
              <a:buNone/>
            </a:pPr>
            <a:endParaRPr lang="ko-KR" altLang="en-US" dirty="0"/>
          </a:p>
        </p:txBody>
      </p:sp>
      <p:graphicFrame>
        <p:nvGraphicFramePr>
          <p:cNvPr id="5" name="표 4"/>
          <p:cNvGraphicFramePr>
            <a:graphicFrameLocks noGrp="1"/>
          </p:cNvGraphicFramePr>
          <p:nvPr/>
        </p:nvGraphicFramePr>
        <p:xfrm>
          <a:off x="357158" y="5000636"/>
          <a:ext cx="8358246" cy="1680972"/>
        </p:xfrm>
        <a:graphic>
          <a:graphicData uri="http://schemas.openxmlformats.org/drawingml/2006/table">
            <a:tbl>
              <a:tblPr firstRow="1" bandRow="1">
                <a:tableStyleId>{5C22544A-7EE6-4342-B048-85BDC9FD1C3A}</a:tableStyleId>
              </a:tblPr>
              <a:tblGrid>
                <a:gridCol w="8358246"/>
              </a:tblGrid>
              <a:tr h="215634">
                <a:tc>
                  <a:txBody>
                    <a:bodyPr/>
                    <a:lstStyle/>
                    <a:p>
                      <a:pPr marL="0" marR="0" indent="0" algn="just" fontAlgn="base" latinLnBrk="1">
                        <a:lnSpc>
                          <a:spcPct val="160000"/>
                        </a:lnSpc>
                        <a:spcBef>
                          <a:spcPts val="0"/>
                        </a:spcBef>
                        <a:spcAft>
                          <a:spcPts val="0"/>
                        </a:spcAft>
                      </a:pPr>
                      <a:r>
                        <a:rPr lang="ko-KR" altLang="en-US" sz="1100" kern="0" spc="0" dirty="0" err="1">
                          <a:solidFill>
                            <a:srgbClr val="000000"/>
                          </a:solidFill>
                          <a:latin typeface="+mn-ea"/>
                          <a:ea typeface="+mn-ea"/>
                        </a:rPr>
                        <a:t>비경찰화</a:t>
                      </a:r>
                      <a:endParaRPr lang="ko-KR" altLang="en-US" sz="1100" kern="0" spc="0" dirty="0">
                        <a:solidFill>
                          <a:srgbClr val="000000"/>
                        </a:solidFill>
                        <a:latin typeface="+mn-ea"/>
                        <a:ea typeface="+mn-ea"/>
                      </a:endParaRPr>
                    </a:p>
                  </a:txBody>
                  <a:tcPr marL="17907" marR="17907" marT="17907" marB="17907" anchor="ctr">
                    <a:solidFill>
                      <a:schemeClr val="accent1"/>
                    </a:solidFill>
                  </a:tcPr>
                </a:tc>
              </a:tr>
              <a:tr h="0">
                <a:tc>
                  <a:txBody>
                    <a:bodyPr/>
                    <a:lstStyle/>
                    <a:p>
                      <a:pPr marL="0" marR="0" indent="0" algn="just" fontAlgn="base" latinLnBrk="1">
                        <a:lnSpc>
                          <a:spcPct val="160000"/>
                        </a:lnSpc>
                        <a:spcBef>
                          <a:spcPts val="0"/>
                        </a:spcBef>
                        <a:spcAft>
                          <a:spcPts val="0"/>
                        </a:spcAft>
                      </a:pPr>
                      <a:r>
                        <a:rPr lang="en-US" altLang="ko-KR" sz="1100" kern="0" spc="0" dirty="0">
                          <a:solidFill>
                            <a:srgbClr val="000000"/>
                          </a:solidFill>
                          <a:latin typeface="+mn-ea"/>
                          <a:ea typeface="+mn-ea"/>
                        </a:rPr>
                        <a:t>1. </a:t>
                      </a:r>
                      <a:r>
                        <a:rPr lang="ko-KR" altLang="en-US" sz="1100" kern="0" spc="0" dirty="0">
                          <a:solidFill>
                            <a:srgbClr val="000000"/>
                          </a:solidFill>
                          <a:latin typeface="+mn-ea"/>
                          <a:ea typeface="+mn-ea"/>
                        </a:rPr>
                        <a:t>의의</a:t>
                      </a:r>
                    </a:p>
                    <a:p>
                      <a:pPr marL="0" marR="0" indent="0" algn="just" fontAlgn="base" latinLnBrk="1">
                        <a:lnSpc>
                          <a:spcPct val="160000"/>
                        </a:lnSpc>
                        <a:spcBef>
                          <a:spcPts val="0"/>
                        </a:spcBef>
                        <a:spcAft>
                          <a:spcPts val="0"/>
                        </a:spcAft>
                      </a:pPr>
                      <a:r>
                        <a:rPr lang="ko-KR" altLang="en-US" sz="1100" kern="0" spc="0" dirty="0">
                          <a:solidFill>
                            <a:srgbClr val="000000"/>
                          </a:solidFill>
                          <a:latin typeface="+mn-ea"/>
                          <a:ea typeface="+mn-ea"/>
                        </a:rPr>
                        <a:t>제</a:t>
                      </a:r>
                      <a:r>
                        <a:rPr lang="en-US" altLang="ko-KR" sz="1100" kern="0" spc="0" dirty="0">
                          <a:solidFill>
                            <a:srgbClr val="000000"/>
                          </a:solidFill>
                          <a:latin typeface="+mn-ea"/>
                          <a:ea typeface="+mn-ea"/>
                        </a:rPr>
                        <a:t>2</a:t>
                      </a:r>
                      <a:r>
                        <a:rPr lang="ko-KR" altLang="en-US" sz="1100" kern="0" spc="0" dirty="0">
                          <a:solidFill>
                            <a:srgbClr val="000000"/>
                          </a:solidFill>
                          <a:latin typeface="+mn-ea"/>
                          <a:ea typeface="+mn-ea"/>
                        </a:rPr>
                        <a:t>차 세계대전 이후 협의의 행정경찰사무</a:t>
                      </a:r>
                      <a:r>
                        <a:rPr lang="en-US" altLang="ko-KR" sz="1100" kern="0" spc="0" dirty="0">
                          <a:solidFill>
                            <a:srgbClr val="000000"/>
                          </a:solidFill>
                          <a:latin typeface="+mn-ea"/>
                          <a:ea typeface="+mn-ea"/>
                        </a:rPr>
                        <a:t>(</a:t>
                      </a:r>
                      <a:r>
                        <a:rPr lang="ko-KR" altLang="en-US" sz="1100" kern="0" spc="0" dirty="0">
                          <a:solidFill>
                            <a:srgbClr val="000000"/>
                          </a:solidFill>
                          <a:latin typeface="+mn-ea"/>
                          <a:ea typeface="+mn-ea"/>
                        </a:rPr>
                        <a:t>영업경찰</a:t>
                      </a:r>
                      <a:r>
                        <a:rPr lang="en-US" altLang="ko-KR" sz="1100" kern="0" spc="0" dirty="0">
                          <a:solidFill>
                            <a:srgbClr val="000000"/>
                          </a:solidFill>
                          <a:latin typeface="+mn-ea"/>
                          <a:ea typeface="+mn-ea"/>
                        </a:rPr>
                        <a:t>, </a:t>
                      </a:r>
                      <a:r>
                        <a:rPr lang="ko-KR" altLang="en-US" sz="1100" kern="0" spc="0" dirty="0">
                          <a:solidFill>
                            <a:srgbClr val="000000"/>
                          </a:solidFill>
                          <a:latin typeface="+mn-ea"/>
                          <a:ea typeface="+mn-ea"/>
                        </a:rPr>
                        <a:t>건축경찰</a:t>
                      </a:r>
                      <a:r>
                        <a:rPr lang="en-US" altLang="ko-KR" sz="1100" kern="0" spc="0" dirty="0">
                          <a:solidFill>
                            <a:srgbClr val="000000"/>
                          </a:solidFill>
                          <a:latin typeface="+mn-ea"/>
                          <a:ea typeface="+mn-ea"/>
                        </a:rPr>
                        <a:t>, </a:t>
                      </a:r>
                      <a:r>
                        <a:rPr lang="ko-KR" altLang="en-US" sz="1100" kern="0" spc="0" dirty="0">
                          <a:solidFill>
                            <a:srgbClr val="000000"/>
                          </a:solidFill>
                          <a:latin typeface="+mn-ea"/>
                          <a:ea typeface="+mn-ea"/>
                        </a:rPr>
                        <a:t>보건경찰 등</a:t>
                      </a:r>
                      <a:r>
                        <a:rPr lang="en-US" altLang="ko-KR" sz="1100" kern="0" spc="0" dirty="0">
                          <a:solidFill>
                            <a:srgbClr val="000000"/>
                          </a:solidFill>
                          <a:latin typeface="+mn-ea"/>
                          <a:ea typeface="+mn-ea"/>
                        </a:rPr>
                        <a:t>)</a:t>
                      </a:r>
                      <a:r>
                        <a:rPr lang="ko-KR" altLang="en-US" sz="1100" kern="0" spc="0" dirty="0">
                          <a:solidFill>
                            <a:srgbClr val="000000"/>
                          </a:solidFill>
                          <a:latin typeface="+mn-ea"/>
                          <a:ea typeface="+mn-ea"/>
                        </a:rPr>
                        <a:t>를 다른 관청의 사무로 이관한 것을 의미한다</a:t>
                      </a:r>
                      <a:r>
                        <a:rPr lang="en-US" altLang="ko-KR" sz="1100" kern="0" spc="0" dirty="0">
                          <a:solidFill>
                            <a:srgbClr val="000000"/>
                          </a:solidFill>
                          <a:latin typeface="+mn-ea"/>
                          <a:ea typeface="+mn-ea"/>
                        </a:rPr>
                        <a:t>. </a:t>
                      </a:r>
                      <a:r>
                        <a:rPr lang="ko-KR" altLang="en-US" sz="1100" kern="0" spc="0" dirty="0">
                          <a:solidFill>
                            <a:srgbClr val="000000"/>
                          </a:solidFill>
                          <a:latin typeface="+mn-ea"/>
                          <a:ea typeface="+mn-ea"/>
                        </a:rPr>
                        <a:t>즉</a:t>
                      </a:r>
                      <a:r>
                        <a:rPr lang="en-US" altLang="ko-KR" sz="1100" kern="0" spc="0" dirty="0">
                          <a:solidFill>
                            <a:srgbClr val="000000"/>
                          </a:solidFill>
                          <a:latin typeface="+mn-ea"/>
                          <a:ea typeface="+mn-ea"/>
                        </a:rPr>
                        <a:t>, </a:t>
                      </a:r>
                      <a:r>
                        <a:rPr lang="ko-KR" altLang="en-US" sz="1100" kern="0" spc="0" dirty="0">
                          <a:solidFill>
                            <a:srgbClr val="000000"/>
                          </a:solidFill>
                          <a:latin typeface="+mn-ea"/>
                          <a:ea typeface="+mn-ea"/>
                        </a:rPr>
                        <a:t>행정경찰의 사무에서 보안경찰의 사무는 그대로 있고 협의의 행정경찰사무가 다른 관청으로 이관된 것이다</a:t>
                      </a:r>
                      <a:r>
                        <a:rPr lang="en-US" altLang="ko-KR" sz="1100" kern="0" spc="0" dirty="0">
                          <a:solidFill>
                            <a:srgbClr val="000000"/>
                          </a:solidFill>
                          <a:latin typeface="+mn-ea"/>
                          <a:ea typeface="+mn-ea"/>
                        </a:rPr>
                        <a:t>. </a:t>
                      </a:r>
                      <a:endParaRPr lang="ko-KR" altLang="en-US" sz="1100" kern="0" spc="0" dirty="0">
                        <a:solidFill>
                          <a:srgbClr val="000000"/>
                        </a:solidFill>
                        <a:latin typeface="+mn-ea"/>
                        <a:ea typeface="+mn-ea"/>
                      </a:endParaRPr>
                    </a:p>
                    <a:p>
                      <a:pPr marL="0" marR="0" indent="0" algn="just" fontAlgn="base" latinLnBrk="1">
                        <a:lnSpc>
                          <a:spcPct val="160000"/>
                        </a:lnSpc>
                        <a:spcBef>
                          <a:spcPts val="0"/>
                        </a:spcBef>
                        <a:spcAft>
                          <a:spcPts val="0"/>
                        </a:spcAft>
                      </a:pPr>
                      <a:r>
                        <a:rPr lang="en-US" altLang="ko-KR" sz="1100" kern="0" spc="0" dirty="0">
                          <a:solidFill>
                            <a:srgbClr val="000000"/>
                          </a:solidFill>
                          <a:latin typeface="+mn-ea"/>
                          <a:ea typeface="+mn-ea"/>
                        </a:rPr>
                        <a:t>2. </a:t>
                      </a:r>
                      <a:r>
                        <a:rPr lang="ko-KR" altLang="en-US" sz="1100" kern="0" spc="0" dirty="0">
                          <a:solidFill>
                            <a:srgbClr val="000000"/>
                          </a:solidFill>
                          <a:latin typeface="+mn-ea"/>
                          <a:ea typeface="+mn-ea"/>
                        </a:rPr>
                        <a:t>실시국가</a:t>
                      </a:r>
                    </a:p>
                    <a:p>
                      <a:pPr marL="0" marR="0" indent="0" algn="just" fontAlgn="base" latinLnBrk="1">
                        <a:lnSpc>
                          <a:spcPct val="160000"/>
                        </a:lnSpc>
                        <a:spcBef>
                          <a:spcPts val="0"/>
                        </a:spcBef>
                        <a:spcAft>
                          <a:spcPts val="0"/>
                        </a:spcAft>
                      </a:pPr>
                      <a:r>
                        <a:rPr lang="ko-KR" altLang="en-US" sz="1100" kern="0" spc="0" dirty="0">
                          <a:solidFill>
                            <a:srgbClr val="000000"/>
                          </a:solidFill>
                          <a:latin typeface="+mn-ea"/>
                          <a:ea typeface="+mn-ea"/>
                        </a:rPr>
                        <a:t>제</a:t>
                      </a:r>
                      <a:r>
                        <a:rPr lang="en-US" altLang="ko-KR" sz="1100" kern="0" spc="0" dirty="0">
                          <a:solidFill>
                            <a:srgbClr val="000000"/>
                          </a:solidFill>
                          <a:latin typeface="+mn-ea"/>
                          <a:ea typeface="+mn-ea"/>
                        </a:rPr>
                        <a:t>2</a:t>
                      </a:r>
                      <a:r>
                        <a:rPr lang="ko-KR" altLang="en-US" sz="1100" kern="0" spc="0" dirty="0">
                          <a:solidFill>
                            <a:srgbClr val="000000"/>
                          </a:solidFill>
                          <a:latin typeface="+mn-ea"/>
                          <a:ea typeface="+mn-ea"/>
                        </a:rPr>
                        <a:t>차 세계대전 후 연합국에 의해 독일과 일본에서 </a:t>
                      </a:r>
                      <a:r>
                        <a:rPr lang="ko-KR" altLang="en-US" sz="1100" kern="0" spc="0" dirty="0" err="1">
                          <a:solidFill>
                            <a:srgbClr val="000000"/>
                          </a:solidFill>
                          <a:latin typeface="+mn-ea"/>
                          <a:ea typeface="+mn-ea"/>
                        </a:rPr>
                        <a:t>비경찰화가</a:t>
                      </a:r>
                      <a:r>
                        <a:rPr lang="ko-KR" altLang="en-US" sz="1100" kern="0" spc="0" dirty="0">
                          <a:solidFill>
                            <a:srgbClr val="000000"/>
                          </a:solidFill>
                          <a:latin typeface="+mn-ea"/>
                          <a:ea typeface="+mn-ea"/>
                        </a:rPr>
                        <a:t> 단행되었으며</a:t>
                      </a:r>
                      <a:r>
                        <a:rPr lang="en-US" altLang="ko-KR" sz="1100" kern="0" spc="0" dirty="0">
                          <a:solidFill>
                            <a:srgbClr val="000000"/>
                          </a:solidFill>
                          <a:latin typeface="+mn-ea"/>
                          <a:ea typeface="+mn-ea"/>
                        </a:rPr>
                        <a:t>, </a:t>
                      </a:r>
                      <a:r>
                        <a:rPr lang="ko-KR" altLang="en-US" sz="1100" kern="0" spc="0" dirty="0">
                          <a:solidFill>
                            <a:srgbClr val="000000"/>
                          </a:solidFill>
                          <a:latin typeface="+mn-ea"/>
                          <a:ea typeface="+mn-ea"/>
                        </a:rPr>
                        <a:t>한국은 미군정기에 단행되었다</a:t>
                      </a:r>
                      <a:r>
                        <a:rPr lang="en-US" altLang="ko-KR" sz="1100" kern="0" spc="0" dirty="0">
                          <a:solidFill>
                            <a:srgbClr val="000000"/>
                          </a:solidFill>
                          <a:latin typeface="+mn-ea"/>
                          <a:ea typeface="+mn-ea"/>
                        </a:rPr>
                        <a:t>.</a:t>
                      </a:r>
                      <a:endParaRPr lang="ko-KR" altLang="en-US" sz="1100" kern="0" spc="0" dirty="0">
                        <a:solidFill>
                          <a:srgbClr val="000000"/>
                        </a:solidFill>
                        <a:latin typeface="+mn-ea"/>
                        <a:ea typeface="+mn-ea"/>
                      </a:endParaRPr>
                    </a:p>
                  </a:txBody>
                  <a:tcPr marL="17907" marR="17907" marT="17907" marB="17907" anchor="c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sz="quarter" idx="1"/>
          </p:nvPr>
        </p:nvSpPr>
        <p:spPr>
          <a:xfrm>
            <a:off x="214282" y="142852"/>
            <a:ext cx="8715375" cy="6500858"/>
          </a:xfrm>
        </p:spPr>
        <p:txBody>
          <a:bodyPr/>
          <a:lstStyle/>
          <a:p>
            <a:pPr algn="ctr">
              <a:buNone/>
            </a:pPr>
            <a:r>
              <a:rPr lang="en-US" altLang="ko-KR" sz="2000" b="1" dirty="0" smtClean="0"/>
              <a:t>&lt;</a:t>
            </a:r>
            <a:r>
              <a:rPr lang="ko-KR" altLang="en-US" sz="2000" b="1" dirty="0" smtClean="0"/>
              <a:t>대륙에서의 시대별 경찰개념의 변천과정</a:t>
            </a:r>
            <a:r>
              <a:rPr lang="en-US" altLang="ko-KR" sz="2000" b="1" dirty="0" smtClean="0"/>
              <a:t>&gt;</a:t>
            </a:r>
          </a:p>
          <a:p>
            <a:pPr algn="ctr">
              <a:buNone/>
            </a:pPr>
            <a:endParaRPr lang="ko-KR" altLang="en-US" sz="2000" b="1" dirty="0" smtClean="0"/>
          </a:p>
          <a:p>
            <a:endParaRPr lang="ko-KR" altLang="en-US" dirty="0"/>
          </a:p>
        </p:txBody>
      </p:sp>
      <p:graphicFrame>
        <p:nvGraphicFramePr>
          <p:cNvPr id="5" name="표 4"/>
          <p:cNvGraphicFramePr>
            <a:graphicFrameLocks noGrp="1"/>
          </p:cNvGraphicFramePr>
          <p:nvPr/>
        </p:nvGraphicFramePr>
        <p:xfrm>
          <a:off x="214281" y="785793"/>
          <a:ext cx="8644000" cy="4569580"/>
        </p:xfrm>
        <a:graphic>
          <a:graphicData uri="http://schemas.openxmlformats.org/drawingml/2006/table">
            <a:tbl>
              <a:tblPr firstRow="1" bandRow="1">
                <a:tableStyleId>{5C22544A-7EE6-4342-B048-85BDC9FD1C3A}</a:tableStyleId>
              </a:tblPr>
              <a:tblGrid>
                <a:gridCol w="1214447"/>
                <a:gridCol w="5286412"/>
                <a:gridCol w="2143141"/>
              </a:tblGrid>
              <a:tr h="248638">
                <a:tc>
                  <a:txBody>
                    <a:bodyPr/>
                    <a:lstStyle/>
                    <a:p>
                      <a:pPr marL="0" marR="0" indent="0" algn="ctr" fontAlgn="base" latinLnBrk="0">
                        <a:lnSpc>
                          <a:spcPct val="130000"/>
                        </a:lnSpc>
                        <a:spcBef>
                          <a:spcPts val="0"/>
                        </a:spcBef>
                        <a:spcAft>
                          <a:spcPts val="0"/>
                        </a:spcAft>
                      </a:pPr>
                      <a:r>
                        <a:rPr lang="ko-KR" altLang="en-US" sz="1800" kern="0" spc="0" dirty="0">
                          <a:solidFill>
                            <a:srgbClr val="000000"/>
                          </a:solidFill>
                          <a:latin typeface="+mn-ea"/>
                          <a:ea typeface="+mn-ea"/>
                        </a:rPr>
                        <a:t>시 대</a:t>
                      </a:r>
                    </a:p>
                  </a:txBody>
                  <a:tcPr marL="17907" marR="17907" marT="17907" marB="17907" anchor="ctr"/>
                </a:tc>
                <a:tc>
                  <a:txBody>
                    <a:bodyPr/>
                    <a:lstStyle/>
                    <a:p>
                      <a:pPr marL="0" marR="0" indent="0" algn="ctr" fontAlgn="base" latinLnBrk="0">
                        <a:lnSpc>
                          <a:spcPct val="130000"/>
                        </a:lnSpc>
                        <a:spcBef>
                          <a:spcPts val="0"/>
                        </a:spcBef>
                        <a:spcAft>
                          <a:spcPts val="0"/>
                        </a:spcAft>
                      </a:pPr>
                      <a:r>
                        <a:rPr lang="ko-KR" altLang="en-US" sz="1800" kern="0" spc="0" dirty="0">
                          <a:solidFill>
                            <a:srgbClr val="000000"/>
                          </a:solidFill>
                          <a:latin typeface="+mn-ea"/>
                          <a:ea typeface="+mn-ea"/>
                        </a:rPr>
                        <a:t>경찰개념</a:t>
                      </a:r>
                    </a:p>
                  </a:txBody>
                  <a:tcPr marL="17907" marR="17907" marT="17907" marB="17907" anchor="ctr"/>
                </a:tc>
                <a:tc>
                  <a:txBody>
                    <a:bodyPr/>
                    <a:lstStyle/>
                    <a:p>
                      <a:pPr marL="0" marR="0" indent="0" algn="ctr" fontAlgn="base" latinLnBrk="0">
                        <a:lnSpc>
                          <a:spcPct val="130000"/>
                        </a:lnSpc>
                        <a:spcBef>
                          <a:spcPts val="0"/>
                        </a:spcBef>
                        <a:spcAft>
                          <a:spcPts val="0"/>
                        </a:spcAft>
                      </a:pPr>
                      <a:r>
                        <a:rPr lang="ko-KR" altLang="en-US" sz="1800" kern="0" spc="0" dirty="0" err="1">
                          <a:solidFill>
                            <a:srgbClr val="000000"/>
                          </a:solidFill>
                          <a:latin typeface="+mn-ea"/>
                          <a:ea typeface="+mn-ea"/>
                        </a:rPr>
                        <a:t>특</a:t>
                      </a:r>
                      <a:r>
                        <a:rPr lang="ko-KR" altLang="en-US" sz="1800" kern="0" spc="0" dirty="0">
                          <a:solidFill>
                            <a:srgbClr val="000000"/>
                          </a:solidFill>
                          <a:latin typeface="+mn-ea"/>
                          <a:ea typeface="+mn-ea"/>
                        </a:rPr>
                        <a:t> 징</a:t>
                      </a:r>
                    </a:p>
                  </a:txBody>
                  <a:tcPr marL="17907" marR="17907" marT="17907" marB="17907" anchor="ctr"/>
                </a:tc>
              </a:tr>
              <a:tr h="539368">
                <a:tc>
                  <a:txBody>
                    <a:bodyPr/>
                    <a:lstStyle/>
                    <a:p>
                      <a:pPr marL="0" marR="0" indent="0" algn="ctr" fontAlgn="base" latinLnBrk="0">
                        <a:lnSpc>
                          <a:spcPct val="130000"/>
                        </a:lnSpc>
                        <a:spcBef>
                          <a:spcPts val="0"/>
                        </a:spcBef>
                        <a:spcAft>
                          <a:spcPts val="0"/>
                        </a:spcAft>
                      </a:pPr>
                      <a:r>
                        <a:rPr lang="ko-KR" altLang="en-US" sz="1800" kern="0" spc="0" dirty="0">
                          <a:solidFill>
                            <a:srgbClr val="000000"/>
                          </a:solidFill>
                          <a:latin typeface="+mn-ea"/>
                          <a:ea typeface="+mn-ea"/>
                        </a:rPr>
                        <a:t>고대국가</a:t>
                      </a:r>
                    </a:p>
                  </a:txBody>
                  <a:tcPr marL="17907" marR="17907" marT="17907" marB="17907" anchor="ctr">
                    <a:solidFill>
                      <a:schemeClr val="bg2">
                        <a:lumMod val="90000"/>
                      </a:schemeClr>
                    </a:solidFill>
                  </a:tcPr>
                </a:tc>
                <a:tc>
                  <a:txBody>
                    <a:bodyPr/>
                    <a:lstStyle/>
                    <a:p>
                      <a:pPr marL="91440" marR="114300" indent="107950" algn="l" fontAlgn="base" latinLnBrk="0">
                        <a:lnSpc>
                          <a:spcPct val="130000"/>
                        </a:lnSpc>
                        <a:spcBef>
                          <a:spcPts val="0"/>
                        </a:spcBef>
                        <a:spcAft>
                          <a:spcPts val="0"/>
                        </a:spcAft>
                      </a:pPr>
                      <a:r>
                        <a:rPr lang="ko-KR" altLang="en-US" sz="1800" kern="0" spc="0" dirty="0">
                          <a:solidFill>
                            <a:srgbClr val="000000"/>
                          </a:solidFill>
                          <a:latin typeface="+mn-ea"/>
                          <a:ea typeface="+mn-ea"/>
                        </a:rPr>
                        <a:t>라틴어 </a:t>
                      </a:r>
                      <a:r>
                        <a:rPr lang="en-US" altLang="ko-KR" sz="1800" kern="0" spc="0" dirty="0" err="1">
                          <a:solidFill>
                            <a:srgbClr val="000000"/>
                          </a:solidFill>
                          <a:latin typeface="+mn-ea"/>
                          <a:ea typeface="+mn-ea"/>
                        </a:rPr>
                        <a:t>politia</a:t>
                      </a:r>
                      <a:r>
                        <a:rPr lang="ko-KR" altLang="en-US" sz="1800" kern="0" spc="0" dirty="0">
                          <a:solidFill>
                            <a:srgbClr val="000000"/>
                          </a:solidFill>
                          <a:latin typeface="+mn-ea"/>
                          <a:ea typeface="+mn-ea"/>
                        </a:rPr>
                        <a:t>에서 유래</a:t>
                      </a:r>
                      <a:r>
                        <a:rPr lang="en-US" altLang="ko-KR" sz="1800" kern="0" spc="0" dirty="0">
                          <a:solidFill>
                            <a:srgbClr val="000000"/>
                          </a:solidFill>
                          <a:latin typeface="+mn-ea"/>
                          <a:ea typeface="+mn-ea"/>
                        </a:rPr>
                        <a:t>, </a:t>
                      </a:r>
                      <a:r>
                        <a:rPr lang="ko-KR" altLang="en-US" sz="1800" kern="0" spc="0" dirty="0">
                          <a:solidFill>
                            <a:srgbClr val="000000"/>
                          </a:solidFill>
                          <a:latin typeface="+mn-ea"/>
                          <a:ea typeface="+mn-ea"/>
                        </a:rPr>
                        <a:t>도시국가에 관한 일체의 정치</a:t>
                      </a:r>
                    </a:p>
                  </a:txBody>
                  <a:tcPr marL="17907" marR="17907" marT="17907" marB="17907" anchor="ctr">
                    <a:solidFill>
                      <a:schemeClr val="bg2">
                        <a:lumMod val="90000"/>
                      </a:schemeClr>
                    </a:solidFill>
                  </a:tcPr>
                </a:tc>
                <a:tc>
                  <a:txBody>
                    <a:bodyPr/>
                    <a:lstStyle/>
                    <a:p>
                      <a:pPr marL="0" marR="0" indent="0" algn="ctr" fontAlgn="base" latinLnBrk="0">
                        <a:lnSpc>
                          <a:spcPct val="130000"/>
                        </a:lnSpc>
                        <a:spcBef>
                          <a:spcPts val="0"/>
                        </a:spcBef>
                        <a:spcAft>
                          <a:spcPts val="0"/>
                        </a:spcAft>
                      </a:pPr>
                      <a:r>
                        <a:rPr lang="ko-KR" altLang="en-US" sz="1800" kern="0" spc="0">
                          <a:solidFill>
                            <a:srgbClr val="000000"/>
                          </a:solidFill>
                          <a:latin typeface="+mn-ea"/>
                          <a:ea typeface="+mn-ea"/>
                        </a:rPr>
                        <a:t>경찰과 행정의 미분화</a:t>
                      </a:r>
                    </a:p>
                  </a:txBody>
                  <a:tcPr marL="17907" marR="17907" marT="17907" marB="17907" anchor="ctr">
                    <a:solidFill>
                      <a:schemeClr val="bg2">
                        <a:lumMod val="90000"/>
                      </a:schemeClr>
                    </a:solidFill>
                  </a:tcPr>
                </a:tc>
              </a:tr>
              <a:tr h="786698">
                <a:tc>
                  <a:txBody>
                    <a:bodyPr/>
                    <a:lstStyle/>
                    <a:p>
                      <a:pPr marL="0" marR="0" indent="0" algn="ctr" fontAlgn="base" latinLnBrk="0">
                        <a:lnSpc>
                          <a:spcPct val="130000"/>
                        </a:lnSpc>
                        <a:spcBef>
                          <a:spcPts val="0"/>
                        </a:spcBef>
                        <a:spcAft>
                          <a:spcPts val="0"/>
                        </a:spcAft>
                      </a:pPr>
                      <a:r>
                        <a:rPr lang="ko-KR" altLang="en-US" sz="1800" kern="0" spc="0">
                          <a:solidFill>
                            <a:srgbClr val="000000"/>
                          </a:solidFill>
                          <a:latin typeface="+mn-ea"/>
                          <a:ea typeface="+mn-ea"/>
                        </a:rPr>
                        <a:t>중세국가</a:t>
                      </a:r>
                    </a:p>
                  </a:txBody>
                  <a:tcPr marL="17907" marR="17907" marT="17907" marB="17907" anchor="ctr">
                    <a:solidFill>
                      <a:schemeClr val="bg2">
                        <a:lumMod val="90000"/>
                      </a:schemeClr>
                    </a:solidFill>
                  </a:tcPr>
                </a:tc>
                <a:tc>
                  <a:txBody>
                    <a:bodyPr/>
                    <a:lstStyle/>
                    <a:p>
                      <a:pPr marL="91440" marR="114300" indent="107950" algn="l" fontAlgn="base" latinLnBrk="0">
                        <a:lnSpc>
                          <a:spcPct val="130000"/>
                        </a:lnSpc>
                        <a:spcBef>
                          <a:spcPts val="0"/>
                        </a:spcBef>
                        <a:spcAft>
                          <a:spcPts val="0"/>
                        </a:spcAft>
                      </a:pPr>
                      <a:r>
                        <a:rPr lang="ko-KR" altLang="en-US" sz="1800" kern="0" spc="0" dirty="0">
                          <a:solidFill>
                            <a:srgbClr val="000000"/>
                          </a:solidFill>
                          <a:latin typeface="+mn-ea"/>
                          <a:ea typeface="+mn-ea"/>
                        </a:rPr>
                        <a:t>국가목적을 위한 모든 국가작용</a:t>
                      </a:r>
                    </a:p>
                    <a:p>
                      <a:pPr marL="91440" marR="114300" indent="107950" algn="l" fontAlgn="base" latinLnBrk="0">
                        <a:lnSpc>
                          <a:spcPct val="130000"/>
                        </a:lnSpc>
                        <a:spcBef>
                          <a:spcPts val="0"/>
                        </a:spcBef>
                        <a:spcAft>
                          <a:spcPts val="0"/>
                        </a:spcAft>
                      </a:pPr>
                      <a:r>
                        <a:rPr lang="ko-KR" altLang="en-US" sz="1800" kern="0" spc="0" dirty="0">
                          <a:solidFill>
                            <a:srgbClr val="000000"/>
                          </a:solidFill>
                          <a:latin typeface="+mn-ea"/>
                          <a:ea typeface="+mn-ea"/>
                        </a:rPr>
                        <a:t>→ 교회행정 권한은 제외</a:t>
                      </a:r>
                    </a:p>
                  </a:txBody>
                  <a:tcPr marL="17907" marR="17907" marT="17907" marB="17907" anchor="ctr">
                    <a:solidFill>
                      <a:schemeClr val="bg2">
                        <a:lumMod val="90000"/>
                      </a:schemeClr>
                    </a:solidFill>
                  </a:tcPr>
                </a:tc>
                <a:tc>
                  <a:txBody>
                    <a:bodyPr/>
                    <a:lstStyle/>
                    <a:p>
                      <a:pPr marL="0" marR="0" indent="0" algn="ctr" fontAlgn="base" latinLnBrk="0">
                        <a:lnSpc>
                          <a:spcPct val="130000"/>
                        </a:lnSpc>
                        <a:spcBef>
                          <a:spcPts val="0"/>
                        </a:spcBef>
                        <a:spcAft>
                          <a:spcPts val="0"/>
                        </a:spcAft>
                      </a:pPr>
                      <a:r>
                        <a:rPr lang="ko-KR" altLang="en-US" sz="1800" kern="0" spc="0">
                          <a:solidFill>
                            <a:srgbClr val="000000"/>
                          </a:solidFill>
                          <a:latin typeface="+mn-ea"/>
                          <a:ea typeface="+mn-ea"/>
                        </a:rPr>
                        <a:t>경찰과 행정의 미분화</a:t>
                      </a:r>
                    </a:p>
                  </a:txBody>
                  <a:tcPr marL="17907" marR="17907" marT="17907" marB="17907" anchor="ctr">
                    <a:solidFill>
                      <a:schemeClr val="bg2">
                        <a:lumMod val="90000"/>
                      </a:schemeClr>
                    </a:solidFill>
                  </a:tcPr>
                </a:tc>
              </a:tr>
              <a:tr h="1034027">
                <a:tc>
                  <a:txBody>
                    <a:bodyPr/>
                    <a:lstStyle/>
                    <a:p>
                      <a:pPr marL="0" marR="0" indent="0" algn="ctr" fontAlgn="base" latinLnBrk="0">
                        <a:lnSpc>
                          <a:spcPct val="130000"/>
                        </a:lnSpc>
                        <a:spcBef>
                          <a:spcPts val="0"/>
                        </a:spcBef>
                        <a:spcAft>
                          <a:spcPts val="0"/>
                        </a:spcAft>
                      </a:pPr>
                      <a:r>
                        <a:rPr lang="ko-KR" altLang="en-US" sz="1800" kern="0" spc="0">
                          <a:solidFill>
                            <a:srgbClr val="000000"/>
                          </a:solidFill>
                          <a:latin typeface="+mn-ea"/>
                          <a:ea typeface="+mn-ea"/>
                        </a:rPr>
                        <a:t>경찰국가</a:t>
                      </a:r>
                    </a:p>
                  </a:txBody>
                  <a:tcPr marL="17907" marR="17907" marT="17907" marB="17907" anchor="ctr">
                    <a:solidFill>
                      <a:schemeClr val="bg2">
                        <a:lumMod val="90000"/>
                      </a:schemeClr>
                    </a:solidFill>
                  </a:tcPr>
                </a:tc>
                <a:tc>
                  <a:txBody>
                    <a:bodyPr/>
                    <a:lstStyle/>
                    <a:p>
                      <a:pPr marL="91440" marR="114300" indent="107950" algn="l" fontAlgn="base" latinLnBrk="0">
                        <a:lnSpc>
                          <a:spcPct val="130000"/>
                        </a:lnSpc>
                        <a:spcBef>
                          <a:spcPts val="0"/>
                        </a:spcBef>
                        <a:spcAft>
                          <a:spcPts val="0"/>
                        </a:spcAft>
                      </a:pPr>
                      <a:r>
                        <a:rPr lang="ko-KR" altLang="en-US" sz="1800" kern="0" spc="0" dirty="0">
                          <a:solidFill>
                            <a:srgbClr val="000000"/>
                          </a:solidFill>
                          <a:latin typeface="+mn-ea"/>
                          <a:ea typeface="+mn-ea"/>
                        </a:rPr>
                        <a:t>외교</a:t>
                      </a:r>
                      <a:r>
                        <a:rPr lang="en-US" altLang="ko-KR" sz="1800" kern="0" spc="0" dirty="0">
                          <a:solidFill>
                            <a:srgbClr val="000000"/>
                          </a:solidFill>
                          <a:latin typeface="+mn-ea"/>
                          <a:ea typeface="+mn-ea"/>
                        </a:rPr>
                        <a:t>, </a:t>
                      </a:r>
                      <a:r>
                        <a:rPr lang="ko-KR" altLang="en-US" sz="1800" kern="0" spc="0" dirty="0">
                          <a:solidFill>
                            <a:srgbClr val="000000"/>
                          </a:solidFill>
                          <a:latin typeface="+mn-ea"/>
                          <a:ea typeface="+mn-ea"/>
                        </a:rPr>
                        <a:t>군사</a:t>
                      </a:r>
                      <a:r>
                        <a:rPr lang="en-US" altLang="ko-KR" sz="1800" kern="0" spc="0" dirty="0">
                          <a:solidFill>
                            <a:srgbClr val="000000"/>
                          </a:solidFill>
                          <a:latin typeface="+mn-ea"/>
                          <a:ea typeface="+mn-ea"/>
                        </a:rPr>
                        <a:t>, </a:t>
                      </a:r>
                      <a:r>
                        <a:rPr lang="ko-KR" altLang="en-US" sz="1800" kern="0" spc="0" dirty="0">
                          <a:solidFill>
                            <a:srgbClr val="000000"/>
                          </a:solidFill>
                          <a:latin typeface="+mn-ea"/>
                          <a:ea typeface="+mn-ea"/>
                        </a:rPr>
                        <a:t>재정</a:t>
                      </a:r>
                      <a:r>
                        <a:rPr lang="en-US" altLang="ko-KR" sz="1800" kern="0" spc="0" dirty="0">
                          <a:solidFill>
                            <a:srgbClr val="000000"/>
                          </a:solidFill>
                          <a:latin typeface="+mn-ea"/>
                          <a:ea typeface="+mn-ea"/>
                        </a:rPr>
                        <a:t>, </a:t>
                      </a:r>
                      <a:r>
                        <a:rPr lang="ko-KR" altLang="en-US" sz="1800" kern="0" spc="0" dirty="0">
                          <a:solidFill>
                            <a:srgbClr val="000000"/>
                          </a:solidFill>
                          <a:latin typeface="+mn-ea"/>
                          <a:ea typeface="+mn-ea"/>
                        </a:rPr>
                        <a:t>사법을 제외한 일체의 내무행정 전반</a:t>
                      </a:r>
                      <a:r>
                        <a:rPr lang="en-US" altLang="ko-KR" sz="1800" kern="0" spc="0" dirty="0">
                          <a:solidFill>
                            <a:srgbClr val="000000"/>
                          </a:solidFill>
                          <a:latin typeface="+mn-ea"/>
                          <a:ea typeface="+mn-ea"/>
                        </a:rPr>
                        <a:t>, </a:t>
                      </a:r>
                      <a:r>
                        <a:rPr lang="ko-KR" altLang="en-US" sz="1800" kern="0" spc="0" dirty="0">
                          <a:solidFill>
                            <a:srgbClr val="000000"/>
                          </a:solidFill>
                          <a:latin typeface="+mn-ea"/>
                          <a:ea typeface="+mn-ea"/>
                        </a:rPr>
                        <a:t>적극적인 공공복리를 위한 경찰권 발동</a:t>
                      </a:r>
                      <a:r>
                        <a:rPr lang="en-US" altLang="ko-KR" sz="1800" kern="0" spc="0" dirty="0">
                          <a:solidFill>
                            <a:srgbClr val="000000"/>
                          </a:solidFill>
                          <a:latin typeface="+mn-ea"/>
                          <a:ea typeface="+mn-ea"/>
                        </a:rPr>
                        <a:t>(</a:t>
                      </a:r>
                      <a:r>
                        <a:rPr lang="ko-KR" altLang="en-US" sz="1800" kern="0" spc="0" dirty="0">
                          <a:solidFill>
                            <a:srgbClr val="000000"/>
                          </a:solidFill>
                          <a:latin typeface="+mn-ea"/>
                          <a:ea typeface="+mn-ea"/>
                        </a:rPr>
                        <a:t>내무행정</a:t>
                      </a:r>
                      <a:r>
                        <a:rPr lang="en-US" altLang="ko-KR" sz="1800" kern="0" spc="0" dirty="0">
                          <a:solidFill>
                            <a:srgbClr val="000000"/>
                          </a:solidFill>
                          <a:latin typeface="+mn-ea"/>
                          <a:ea typeface="+mn-ea"/>
                        </a:rPr>
                        <a:t>)</a:t>
                      </a:r>
                      <a:endParaRPr lang="ko-KR" altLang="en-US" sz="1800" kern="0" spc="0" dirty="0">
                        <a:solidFill>
                          <a:srgbClr val="000000"/>
                        </a:solidFill>
                        <a:latin typeface="+mn-ea"/>
                        <a:ea typeface="+mn-ea"/>
                      </a:endParaRPr>
                    </a:p>
                  </a:txBody>
                  <a:tcPr marL="17907" marR="17907" marT="17907" marB="17907" anchor="ctr">
                    <a:solidFill>
                      <a:schemeClr val="bg2">
                        <a:lumMod val="90000"/>
                      </a:schemeClr>
                    </a:solidFill>
                  </a:tcPr>
                </a:tc>
                <a:tc>
                  <a:txBody>
                    <a:bodyPr/>
                    <a:lstStyle/>
                    <a:p>
                      <a:pPr marL="0" marR="0" indent="0" algn="ctr" fontAlgn="base" latinLnBrk="0">
                        <a:lnSpc>
                          <a:spcPct val="130000"/>
                        </a:lnSpc>
                        <a:spcBef>
                          <a:spcPts val="0"/>
                        </a:spcBef>
                        <a:spcAft>
                          <a:spcPts val="0"/>
                        </a:spcAft>
                      </a:pPr>
                      <a:r>
                        <a:rPr lang="ko-KR" altLang="en-US" sz="1800" kern="0" spc="0" dirty="0">
                          <a:solidFill>
                            <a:srgbClr val="000000"/>
                          </a:solidFill>
                          <a:latin typeface="+mn-ea"/>
                          <a:ea typeface="+mn-ea"/>
                        </a:rPr>
                        <a:t>경찰과 행정의 분화</a:t>
                      </a:r>
                    </a:p>
                  </a:txBody>
                  <a:tcPr marL="17907" marR="17907" marT="17907" marB="17907" anchor="ctr">
                    <a:solidFill>
                      <a:schemeClr val="bg2">
                        <a:lumMod val="90000"/>
                      </a:schemeClr>
                    </a:solidFill>
                  </a:tcPr>
                </a:tc>
              </a:tr>
              <a:tr h="786698">
                <a:tc>
                  <a:txBody>
                    <a:bodyPr/>
                    <a:lstStyle/>
                    <a:p>
                      <a:pPr marL="0" marR="0" indent="0" algn="ctr" fontAlgn="base" latinLnBrk="0">
                        <a:lnSpc>
                          <a:spcPct val="130000"/>
                        </a:lnSpc>
                        <a:spcBef>
                          <a:spcPts val="0"/>
                        </a:spcBef>
                        <a:spcAft>
                          <a:spcPts val="0"/>
                        </a:spcAft>
                      </a:pPr>
                      <a:r>
                        <a:rPr lang="ko-KR" altLang="en-US" sz="1800" kern="0" spc="0">
                          <a:solidFill>
                            <a:srgbClr val="000000"/>
                          </a:solidFill>
                          <a:latin typeface="+mn-ea"/>
                          <a:ea typeface="+mn-ea"/>
                        </a:rPr>
                        <a:t>법치국가</a:t>
                      </a:r>
                    </a:p>
                  </a:txBody>
                  <a:tcPr marL="17907" marR="17907" marT="17907" marB="17907" anchor="ctr">
                    <a:solidFill>
                      <a:schemeClr val="bg2">
                        <a:lumMod val="90000"/>
                      </a:schemeClr>
                    </a:solidFill>
                  </a:tcPr>
                </a:tc>
                <a:tc>
                  <a:txBody>
                    <a:bodyPr/>
                    <a:lstStyle/>
                    <a:p>
                      <a:pPr marL="91440" marR="114300" indent="107950" algn="l" fontAlgn="base" latinLnBrk="0">
                        <a:lnSpc>
                          <a:spcPct val="130000"/>
                        </a:lnSpc>
                        <a:spcBef>
                          <a:spcPts val="0"/>
                        </a:spcBef>
                        <a:spcAft>
                          <a:spcPts val="0"/>
                        </a:spcAft>
                      </a:pPr>
                      <a:r>
                        <a:rPr lang="ko-KR" altLang="en-US" sz="1800" kern="0" spc="0" dirty="0">
                          <a:solidFill>
                            <a:srgbClr val="000000"/>
                          </a:solidFill>
                          <a:latin typeface="+mn-ea"/>
                          <a:ea typeface="+mn-ea"/>
                        </a:rPr>
                        <a:t>적극적 복지경찰 분야를 제외한 소극적 위험방지 분야에 한정</a:t>
                      </a:r>
                      <a:r>
                        <a:rPr lang="en-US" altLang="ko-KR" sz="1800" kern="0" spc="0" dirty="0">
                          <a:solidFill>
                            <a:srgbClr val="000000"/>
                          </a:solidFill>
                          <a:latin typeface="+mn-ea"/>
                          <a:ea typeface="+mn-ea"/>
                        </a:rPr>
                        <a:t>(</a:t>
                      </a:r>
                      <a:r>
                        <a:rPr lang="ko-KR" altLang="en-US" sz="1800" kern="0" spc="0" dirty="0">
                          <a:solidFill>
                            <a:srgbClr val="000000"/>
                          </a:solidFill>
                          <a:latin typeface="+mn-ea"/>
                          <a:ea typeface="+mn-ea"/>
                        </a:rPr>
                        <a:t>내무행정 중 치안행정</a:t>
                      </a:r>
                      <a:r>
                        <a:rPr lang="en-US" altLang="ko-KR" sz="1800" kern="0" spc="0" dirty="0">
                          <a:solidFill>
                            <a:srgbClr val="000000"/>
                          </a:solidFill>
                          <a:latin typeface="+mn-ea"/>
                          <a:ea typeface="+mn-ea"/>
                        </a:rPr>
                        <a:t>)</a:t>
                      </a:r>
                      <a:endParaRPr lang="ko-KR" altLang="en-US" sz="1800" kern="0" spc="0" dirty="0">
                        <a:solidFill>
                          <a:srgbClr val="000000"/>
                        </a:solidFill>
                        <a:latin typeface="+mn-ea"/>
                        <a:ea typeface="+mn-ea"/>
                      </a:endParaRPr>
                    </a:p>
                  </a:txBody>
                  <a:tcPr marL="17907" marR="17907" marT="17907" marB="17907" anchor="ctr">
                    <a:solidFill>
                      <a:schemeClr val="bg2">
                        <a:lumMod val="90000"/>
                      </a:schemeClr>
                    </a:solidFill>
                  </a:tcPr>
                </a:tc>
                <a:tc>
                  <a:txBody>
                    <a:bodyPr/>
                    <a:lstStyle/>
                    <a:p>
                      <a:pPr marL="0" marR="0" indent="0" algn="ctr" fontAlgn="base" latinLnBrk="0">
                        <a:lnSpc>
                          <a:spcPct val="130000"/>
                        </a:lnSpc>
                        <a:spcBef>
                          <a:spcPts val="0"/>
                        </a:spcBef>
                        <a:spcAft>
                          <a:spcPts val="0"/>
                        </a:spcAft>
                      </a:pPr>
                      <a:r>
                        <a:rPr lang="ko-KR" altLang="en-US" sz="1800" kern="0" spc="0" dirty="0">
                          <a:solidFill>
                            <a:srgbClr val="000000"/>
                          </a:solidFill>
                          <a:latin typeface="+mn-ea"/>
                          <a:ea typeface="+mn-ea"/>
                        </a:rPr>
                        <a:t>경찰과 행정의 분화</a:t>
                      </a:r>
                    </a:p>
                  </a:txBody>
                  <a:tcPr marL="17907" marR="17907" marT="17907" marB="17907" anchor="ctr">
                    <a:solidFill>
                      <a:schemeClr val="bg2">
                        <a:lumMod val="90000"/>
                      </a:schemeClr>
                    </a:solidFill>
                  </a:tcPr>
                </a:tc>
              </a:tr>
              <a:tr h="539368">
                <a:tc>
                  <a:txBody>
                    <a:bodyPr/>
                    <a:lstStyle/>
                    <a:p>
                      <a:pPr marL="0" marR="0" indent="0" algn="ctr" fontAlgn="base" latinLnBrk="0">
                        <a:lnSpc>
                          <a:spcPct val="130000"/>
                        </a:lnSpc>
                        <a:spcBef>
                          <a:spcPts val="0"/>
                        </a:spcBef>
                        <a:spcAft>
                          <a:spcPts val="0"/>
                        </a:spcAft>
                      </a:pPr>
                      <a:r>
                        <a:rPr lang="ko-KR" altLang="en-US" sz="1800" kern="0" spc="0">
                          <a:solidFill>
                            <a:srgbClr val="000000"/>
                          </a:solidFill>
                          <a:latin typeface="+mn-ea"/>
                          <a:ea typeface="+mn-ea"/>
                        </a:rPr>
                        <a:t>현대국가</a:t>
                      </a:r>
                    </a:p>
                  </a:txBody>
                  <a:tcPr marL="17907" marR="17907" marT="17907" marB="17907" anchor="ctr">
                    <a:solidFill>
                      <a:schemeClr val="bg2">
                        <a:lumMod val="90000"/>
                      </a:schemeClr>
                    </a:solidFill>
                  </a:tcPr>
                </a:tc>
                <a:tc>
                  <a:txBody>
                    <a:bodyPr/>
                    <a:lstStyle/>
                    <a:p>
                      <a:pPr marL="91440" marR="114300" indent="107950" algn="l" fontAlgn="base" latinLnBrk="0">
                        <a:lnSpc>
                          <a:spcPct val="130000"/>
                        </a:lnSpc>
                        <a:spcBef>
                          <a:spcPts val="0"/>
                        </a:spcBef>
                        <a:spcAft>
                          <a:spcPts val="0"/>
                        </a:spcAft>
                      </a:pPr>
                      <a:r>
                        <a:rPr lang="ko-KR" altLang="en-US" sz="1800" kern="0" spc="0" dirty="0">
                          <a:solidFill>
                            <a:srgbClr val="000000"/>
                          </a:solidFill>
                          <a:latin typeface="+mn-ea"/>
                          <a:ea typeface="+mn-ea"/>
                        </a:rPr>
                        <a:t>소극적인 위험방지 분야와 적극적인 서비스</a:t>
                      </a:r>
                      <a:r>
                        <a:rPr lang="en-US" altLang="ko-KR" sz="1800" kern="0" spc="0" dirty="0">
                          <a:solidFill>
                            <a:srgbClr val="000000"/>
                          </a:solidFill>
                          <a:latin typeface="+mn-ea"/>
                          <a:ea typeface="+mn-ea"/>
                        </a:rPr>
                        <a:t>(</a:t>
                      </a:r>
                      <a:r>
                        <a:rPr lang="ko-KR" altLang="en-US" sz="1800" kern="0" spc="0" dirty="0">
                          <a:solidFill>
                            <a:srgbClr val="000000"/>
                          </a:solidFill>
                          <a:latin typeface="+mn-ea"/>
                          <a:ea typeface="+mn-ea"/>
                        </a:rPr>
                        <a:t>보안경찰</a:t>
                      </a:r>
                      <a:r>
                        <a:rPr lang="en-US" altLang="ko-KR" sz="1800" kern="0" spc="0" dirty="0">
                          <a:solidFill>
                            <a:srgbClr val="000000"/>
                          </a:solidFill>
                          <a:latin typeface="+mn-ea"/>
                          <a:ea typeface="+mn-ea"/>
                        </a:rPr>
                        <a:t>)</a:t>
                      </a:r>
                      <a:endParaRPr lang="ko-KR" altLang="en-US" sz="1800" kern="0" spc="0" dirty="0">
                        <a:solidFill>
                          <a:srgbClr val="000000"/>
                        </a:solidFill>
                        <a:latin typeface="+mn-ea"/>
                        <a:ea typeface="+mn-ea"/>
                      </a:endParaRPr>
                    </a:p>
                  </a:txBody>
                  <a:tcPr marL="17907" marR="17907" marT="17907" marB="17907" anchor="ctr">
                    <a:solidFill>
                      <a:schemeClr val="bg2">
                        <a:lumMod val="90000"/>
                      </a:schemeClr>
                    </a:solidFill>
                  </a:tcPr>
                </a:tc>
                <a:tc>
                  <a:txBody>
                    <a:bodyPr/>
                    <a:lstStyle/>
                    <a:p>
                      <a:pPr marL="0" marR="0" indent="0" algn="ctr" fontAlgn="base" latinLnBrk="0">
                        <a:lnSpc>
                          <a:spcPct val="130000"/>
                        </a:lnSpc>
                        <a:spcBef>
                          <a:spcPts val="0"/>
                        </a:spcBef>
                        <a:spcAft>
                          <a:spcPts val="0"/>
                        </a:spcAft>
                      </a:pPr>
                      <a:r>
                        <a:rPr lang="ko-KR" altLang="en-US" sz="1800" kern="0" spc="0" dirty="0">
                          <a:solidFill>
                            <a:srgbClr val="000000"/>
                          </a:solidFill>
                          <a:latin typeface="+mn-ea"/>
                          <a:ea typeface="+mn-ea"/>
                        </a:rPr>
                        <a:t>경찰과 행정의 분화</a:t>
                      </a:r>
                    </a:p>
                  </a:txBody>
                  <a:tcPr marL="17907" marR="17907" marT="17907" marB="17907" anchor="ctr">
                    <a:solidFill>
                      <a:schemeClr val="bg2">
                        <a:lumMod val="90000"/>
                      </a:schemeClr>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균형">
  <a:themeElements>
    <a:clrScheme name="고려청자">
      <a:dk1>
        <a:sysClr val="windowText" lastClr="000000"/>
      </a:dk1>
      <a:lt1>
        <a:sysClr val="window" lastClr="FFFFFF"/>
      </a:lt1>
      <a:dk2>
        <a:srgbClr val="005466"/>
      </a:dk2>
      <a:lt2>
        <a:srgbClr val="D9F3F4"/>
      </a:lt2>
      <a:accent1>
        <a:srgbClr val="3F949A"/>
      </a:accent1>
      <a:accent2>
        <a:srgbClr val="4764B0"/>
      </a:accent2>
      <a:accent3>
        <a:srgbClr val="4FADD1"/>
      </a:accent3>
      <a:accent4>
        <a:srgbClr val="85B692"/>
      </a:accent4>
      <a:accent5>
        <a:srgbClr val="6B94E2"/>
      </a:accent5>
      <a:accent6>
        <a:srgbClr val="819BAB"/>
      </a:accent6>
      <a:hlink>
        <a:srgbClr val="7C0808"/>
      </a:hlink>
      <a:folHlink>
        <a:srgbClr val="0D356F"/>
      </a:folHlink>
    </a:clrScheme>
    <a:fontScheme name="균형">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균형">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982</TotalTime>
  <Words>1651</Words>
  <Application>Microsoft Office PowerPoint</Application>
  <PresentationFormat>화면 슬라이드 쇼(4:3)</PresentationFormat>
  <Paragraphs>104</Paragraphs>
  <Slides>14</Slides>
  <Notes>0</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균형</vt:lpstr>
      <vt:lpstr>경찰과  사회</vt:lpstr>
      <vt:lpstr>2. 경찰개념의 변천과정</vt:lpstr>
      <vt:lpstr>슬라이드 3</vt:lpstr>
      <vt:lpstr>슬라이드 4</vt:lpstr>
      <vt:lpstr>슬라이드 5</vt:lpstr>
      <vt:lpstr>슬라이드 6</vt:lpstr>
      <vt:lpstr>슬라이드 7</vt:lpstr>
      <vt:lpstr>슬라이드 8</vt:lpstr>
      <vt:lpstr>슬라이드 9</vt:lpstr>
      <vt:lpstr>슬라이드 10</vt:lpstr>
      <vt:lpstr>슬라이드 11</vt:lpstr>
      <vt:lpstr>슬라이드 12</vt:lpstr>
      <vt:lpstr>슬라이드 13</vt:lpstr>
      <vt:lpstr>슬라이드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경찰과  사회</dc:title>
  <dc:creator>XNOTE</dc:creator>
  <cp:lastModifiedBy>User</cp:lastModifiedBy>
  <cp:revision>87</cp:revision>
  <dcterms:created xsi:type="dcterms:W3CDTF">2012-12-30T10:59:52Z</dcterms:created>
  <dcterms:modified xsi:type="dcterms:W3CDTF">2013-01-08T09:45:25Z</dcterms:modified>
</cp:coreProperties>
</file>