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400" r:id="rId2"/>
    <p:sldId id="277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46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1384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61F78-34D5-4BE1-92C4-77051DFBB65B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8F2ED-EFAB-4BAF-9F34-96B6169E2A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00628" y="5643578"/>
            <a:ext cx="3857620" cy="657228"/>
          </a:xfrm>
        </p:spPr>
        <p:txBody>
          <a:bodyPr/>
          <a:lstStyle/>
          <a:p>
            <a:r>
              <a:rPr lang="ko-KR" altLang="en-US" dirty="0" smtClean="0"/>
              <a:t>신라대학교 김순석 교수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6600" b="1" dirty="0" smtClean="0"/>
              <a:t>경찰과  사회</a:t>
            </a:r>
            <a:endParaRPr lang="ko-KR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500" b="1" dirty="0" smtClean="0"/>
              <a:t>6. </a:t>
            </a:r>
            <a:r>
              <a:rPr lang="ko-KR" altLang="en-US" sz="3500" b="1" dirty="0" smtClean="0"/>
              <a:t>국가경찰과 자치체경찰</a:t>
            </a:r>
          </a:p>
          <a:p>
            <a:pPr fontAlgn="base"/>
            <a:r>
              <a:rPr lang="ko-KR" altLang="en-US" sz="1600" dirty="0" smtClean="0"/>
              <a:t>경찰권 내지 경찰임무에 있어서 권한의 책임과 소재에 따른 구분이다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경찰권을 국가에 귀속시키고 경찰조직을 국가의 행정조직으로 하는 것이 국가경찰이고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경찰권을 지방자치단체에 귀속시키고 경찰조직을 지방자치단체의 행정조직으로 하는 것이 자치체경찰이다</a:t>
            </a:r>
            <a:r>
              <a:rPr lang="en-US" altLang="ko-KR" sz="1600" dirty="0" smtClean="0"/>
              <a:t>. </a:t>
            </a:r>
            <a:endParaRPr lang="ko-KR" altLang="en-US" sz="1600" dirty="0" smtClean="0"/>
          </a:p>
          <a:p>
            <a:pPr fontAlgn="base"/>
            <a:r>
              <a:rPr lang="ko-KR" altLang="en-US" sz="1600" dirty="0" smtClean="0"/>
              <a:t>자치체경찰을 지방경찰이라고 부르는 경우도 있으나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지방경찰은 국가경찰의 지역단위조직을 말하는 것이므로 구별할 필요가 있다</a:t>
            </a:r>
            <a:r>
              <a:rPr lang="en-US" altLang="ko-KR" sz="1600" dirty="0" smtClean="0"/>
              <a:t>. </a:t>
            </a:r>
            <a:endParaRPr lang="ko-KR" altLang="en-US" sz="1600" dirty="0" smtClean="0"/>
          </a:p>
          <a:p>
            <a:pPr fontAlgn="base"/>
            <a:r>
              <a:rPr lang="ko-KR" altLang="en-US" sz="1600" dirty="0" smtClean="0"/>
              <a:t>한국은 정부수립 이래 국가경찰 일원주의를 채택하여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경찰권을 국가의 권한으로 하고 경찰조직을 국가에 소속시켜 왔다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따라서 한국은 현행법상 자치체경찰은 존재하지 않는다</a:t>
            </a:r>
            <a:r>
              <a:rPr lang="en-US" altLang="ko-KR" sz="1600" dirty="0" smtClean="0"/>
              <a:t>. </a:t>
            </a:r>
            <a:endParaRPr lang="ko-KR" altLang="en-US" sz="1600" dirty="0" smtClean="0"/>
          </a:p>
          <a:p>
            <a:pPr fontAlgn="base"/>
            <a:r>
              <a:rPr lang="ko-KR" altLang="en-US" sz="1600" dirty="0" smtClean="0"/>
              <a:t>다만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지방경찰의 소속은 </a:t>
            </a:r>
            <a:r>
              <a:rPr lang="ko-KR" altLang="en-US" sz="1600" dirty="0" err="1" smtClean="0"/>
              <a:t>시ㆍ도지사의</a:t>
            </a:r>
            <a:r>
              <a:rPr lang="ko-KR" altLang="en-US" sz="1600" dirty="0" smtClean="0"/>
              <a:t> 소속으로 하고 있으며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소방사무는 지방자치단체인 </a:t>
            </a:r>
            <a:r>
              <a:rPr lang="ko-KR" altLang="en-US" sz="1600" dirty="0" err="1" smtClean="0"/>
              <a:t>시ㆍ도의</a:t>
            </a:r>
            <a:r>
              <a:rPr lang="ko-KR" altLang="en-US" sz="1600" dirty="0" smtClean="0"/>
              <a:t> 사무로 되어 있다는 점에 유의할 필요가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즉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지방자치단체의 자치권에 의하여 행하여지는 경찰작용은 소방뿐이다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14282" y="3571876"/>
          <a:ext cx="8643999" cy="3133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80"/>
                <a:gridCol w="810381"/>
                <a:gridCol w="3973105"/>
                <a:gridCol w="2881333"/>
              </a:tblGrid>
              <a:tr h="317452">
                <a:tc gridSpan="2"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 분</a:t>
                      </a:r>
                    </a:p>
                  </a:txBody>
                  <a:tcPr marL="17907" marR="17907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 가 경 찰</a:t>
                      </a: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 치 제 경 찰</a:t>
                      </a:r>
                    </a:p>
                  </a:txBody>
                  <a:tcPr marL="17907" marR="17907" marT="17907" marB="17907" anchor="ctr"/>
                </a:tc>
              </a:tr>
              <a:tr h="339847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준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권한과 책임의 소재</a:t>
                      </a:r>
                    </a:p>
                  </a:txBody>
                  <a:tcPr marL="17907" marR="17907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253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 </a:t>
                      </a: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념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국가가 설립하고 관리하는 경찰</a:t>
                      </a: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지방자치단체가 설립하여 관리하는 경찰</a:t>
                      </a:r>
                    </a:p>
                  </a:txBody>
                  <a:tcPr marL="17907" marR="17907" marT="17907" marB="17907" anchor="ctr"/>
                </a:tc>
              </a:tr>
              <a:tr h="674328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고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장점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조직의 통일적 운영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경찰활동의 능률성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타행정부문과의 긴밀한 협조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조정의 원활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전국적인 통계자료의 정확성</a:t>
                      </a: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지방특성에 적합한 경찰행정활동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민주성 보장으로 주민의 지지획득 용이</a:t>
                      </a:r>
                    </a:p>
                  </a:txBody>
                  <a:tcPr marL="17907" marR="17907" marT="17907" marB="17907" anchor="ctr"/>
                </a:tc>
              </a:tr>
              <a:tr h="6081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단점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국민을 위한 봉사기능의 저하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지방의 특수성 간과 </a:t>
                      </a: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광역적 활동에 부적합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다른 경찰기관과의 협조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응원체제 곤란</a:t>
                      </a:r>
                    </a:p>
                  </a:txBody>
                  <a:tcPr marL="17907" marR="17907" marT="17907" marB="17907" anchor="ctr"/>
                </a:tc>
              </a:tr>
              <a:tr h="608119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 타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현행 경찰법상으로는 중앙집권적 국가경찰만 인정되고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자치제경찰은 인정되지 않는다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단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소방경찰은 특별시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광역시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도의 사무이므로 부분적으로 자치단체경찰이 인정되고 있다고 할 수 있다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715436" cy="6500858"/>
          </a:xfrm>
        </p:spPr>
        <p:txBody>
          <a:bodyPr/>
          <a:lstStyle/>
          <a:p>
            <a:pPr fontAlgn="base">
              <a:buNone/>
            </a:pPr>
            <a:r>
              <a:rPr lang="en-US" altLang="ko-KR" dirty="0" smtClean="0"/>
              <a:t>    </a:t>
            </a:r>
            <a:r>
              <a:rPr lang="en-US" altLang="ko-KR" sz="3200" b="1" dirty="0" smtClean="0"/>
              <a:t>7. </a:t>
            </a:r>
            <a:r>
              <a:rPr lang="ko-KR" altLang="en-US" sz="3200" b="1" dirty="0" smtClean="0"/>
              <a:t>평시경찰과 비상경찰</a:t>
            </a:r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평시경찰은 일반경찰기관이 일반경찰법규에 의하여 수행하는 경찰을 말한다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비상경찰은 비상시에 있어서 일반경찰기관 이외의 기관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특히 군대가 치안의 임무를 수행하는 것을 말한다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비상경찰은 헌법적 근거를 필요로 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현행 헌법상 계엄이 선포된 경우에 계엄사령관이 휘하의 병력으로써 공공의 안녕과 질서를 유지하는 경우가 이에 해당한다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2857496"/>
          <a:ext cx="8286808" cy="2247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164"/>
                <a:gridCol w="3112197"/>
                <a:gridCol w="3847447"/>
              </a:tblGrid>
              <a:tr h="387980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 분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평 시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 상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0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 준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위해정도 및 담당기관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3830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 </a:t>
                      </a:r>
                      <a:r>
                        <a:rPr lang="ko-KR" altLang="en-US" sz="1800" b="1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념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평온한 상태에서 일반 경찰법규에 의하여 보통경찰기관이 행하는 경찰작용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전국 또는 어느 한 지방에 비상사태가 발생하여 계엄이 선포될 경우 군대가 병력으로 계엄법에 따라 행하는 경찰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sz="quarter" idx="1"/>
          </p:nvPr>
        </p:nvSpPr>
        <p:spPr>
          <a:xfrm>
            <a:off x="214313" y="285750"/>
            <a:ext cx="8697912" cy="573405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200" b="1" dirty="0" smtClean="0"/>
              <a:t>   </a:t>
            </a:r>
            <a:r>
              <a:rPr lang="en-US" altLang="ko-KR" sz="4600" b="1" dirty="0" smtClean="0"/>
              <a:t> </a:t>
            </a:r>
            <a:r>
              <a:rPr lang="en-US" altLang="ko-KR" sz="3200" b="1" dirty="0" smtClean="0"/>
              <a:t>8. </a:t>
            </a:r>
            <a:r>
              <a:rPr lang="ko-KR" altLang="en-US" sz="3200" b="1" dirty="0" smtClean="0"/>
              <a:t>고등경찰과 보통경찰</a:t>
            </a:r>
            <a:endParaRPr lang="en-US" altLang="ko-KR" sz="3200" b="1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900" dirty="0" err="1" smtClean="0"/>
              <a:t>프랑스법에서</a:t>
            </a:r>
            <a:r>
              <a:rPr lang="ko-KR" altLang="en-US" sz="1900" dirty="0" smtClean="0"/>
              <a:t> 유래한 것으로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경찰에 의하여 보호되는 법익을 기준으로 한 구별이다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원래 고등경찰은 사회적으로 보다 우월한 가치를 지닌 법익을 보호하기 위한 경찰활동을 의미하였으나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나중에는 </a:t>
            </a:r>
            <a:r>
              <a:rPr lang="ko-KR" altLang="en-US" sz="1900" dirty="0" err="1" smtClean="0"/>
              <a:t>사상ㆍ종교ㆍ집회ㆍ결사ㆍ언론의</a:t>
            </a:r>
            <a:r>
              <a:rPr lang="ko-KR" altLang="en-US" sz="1900" dirty="0" smtClean="0"/>
              <a:t> 자유에 대한 </a:t>
            </a:r>
            <a:r>
              <a:rPr lang="ko-KR" altLang="en-US" sz="1900" dirty="0" err="1" smtClean="0"/>
              <a:t>정보수집ㆍ단속과</a:t>
            </a:r>
            <a:r>
              <a:rPr lang="ko-KR" altLang="en-US" sz="1900" dirty="0" smtClean="0"/>
              <a:t> 같은 국가의 존립과 유지를 보장하기 위하여 국가적 기관 및 제도에 대한 </a:t>
            </a:r>
            <a:r>
              <a:rPr lang="ko-KR" altLang="en-US" sz="1900" dirty="0" err="1" smtClean="0"/>
              <a:t>위해를</a:t>
            </a:r>
            <a:r>
              <a:rPr lang="ko-KR" altLang="en-US" sz="1900" dirty="0" smtClean="0"/>
              <a:t> 방지하는 활동을 의미하게 되었다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900" dirty="0" smtClean="0"/>
              <a:t>이에 대하여 교통의 안전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풍속의 유지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범죄의 </a:t>
            </a:r>
            <a:r>
              <a:rPr lang="ko-KR" altLang="en-US" sz="1900" dirty="0" err="1" smtClean="0"/>
              <a:t>예방ㆍ진압과</a:t>
            </a:r>
            <a:r>
              <a:rPr lang="ko-KR" altLang="en-US" sz="1900" dirty="0" smtClean="0"/>
              <a:t> 같이 일반사회의 안녕과 질서유지를 목적으로 하는 활동을 보통경찰이라고 한다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현재 제도적으로도 일반경찰기관이 함께 관장하고 있다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900" dirty="0" smtClean="0"/>
              <a:t>경찰청과 그 소속기관 등 직제에 보면 경찰청 </a:t>
            </a:r>
            <a:r>
              <a:rPr lang="ko-KR" altLang="en-US" sz="1900" dirty="0" err="1" smtClean="0"/>
              <a:t>정보과</a:t>
            </a:r>
            <a:r>
              <a:rPr lang="ko-KR" altLang="en-US" sz="1900" dirty="0" smtClean="0"/>
              <a:t> 및 </a:t>
            </a:r>
            <a:r>
              <a:rPr lang="ko-KR" altLang="en-US" sz="1900" dirty="0" err="1" smtClean="0"/>
              <a:t>외사과의</a:t>
            </a:r>
            <a:r>
              <a:rPr lang="ko-KR" altLang="en-US" sz="1900" dirty="0" smtClean="0"/>
              <a:t> 분장사무로서 대공정보의 </a:t>
            </a:r>
            <a:r>
              <a:rPr lang="ko-KR" altLang="en-US" sz="1900" dirty="0" err="1" smtClean="0"/>
              <a:t>수집ㆍ분석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반국가적 범죄의 수사 및 수사지도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외사정보의 </a:t>
            </a:r>
            <a:r>
              <a:rPr lang="ko-KR" altLang="en-US" sz="1900" dirty="0" err="1" smtClean="0"/>
              <a:t>수집ㆍ분석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외사사범의 수사 및 수사지도와 같은 고등경찰사무를 규정하고 있으며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정부조직법과 </a:t>
            </a:r>
            <a:r>
              <a:rPr lang="ko-KR" altLang="en-US" sz="1900" dirty="0" err="1" smtClean="0"/>
              <a:t>국가정보원법에은</a:t>
            </a:r>
            <a:r>
              <a:rPr lang="ko-KR" altLang="en-US" sz="1900" dirty="0" smtClean="0"/>
              <a:t> 일반적인 고등경찰기관으로서 국가정보원을 두고 있다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pPr fontAlgn="base">
              <a:buNone/>
            </a:pPr>
            <a:endParaRPr lang="ko-KR" alt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71480" y="214290"/>
            <a:ext cx="8758238" cy="6357982"/>
          </a:xfrm>
        </p:spPr>
        <p:txBody>
          <a:bodyPr/>
          <a:lstStyle/>
          <a:p>
            <a:pPr fontAlgn="base">
              <a:buNone/>
            </a:pPr>
            <a:r>
              <a:rPr lang="en-US" altLang="ko-KR" dirty="0" smtClean="0"/>
              <a:t>    </a:t>
            </a:r>
            <a:r>
              <a:rPr lang="en-US" altLang="ko-KR" sz="3200" b="1" dirty="0" smtClean="0"/>
              <a:t>9. </a:t>
            </a:r>
            <a:r>
              <a:rPr lang="ko-KR" altLang="en-US" sz="3200" b="1" dirty="0" smtClean="0"/>
              <a:t>봉사경찰과 질서경찰</a:t>
            </a:r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경찰의 수단 내지 경찰서비스의 구체적 내용 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경찰서비스의 질과 내용에 따라서 질서경찰과 봉사경찰로 구분한다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권력적 </a:t>
            </a:r>
            <a:r>
              <a:rPr lang="ko-KR" altLang="en-US" sz="2000" dirty="0" err="1" smtClean="0"/>
              <a:t>명령ㆍ강제를</a:t>
            </a:r>
            <a:r>
              <a:rPr lang="ko-KR" altLang="en-US" sz="2000" dirty="0" smtClean="0"/>
              <a:t> 수단으로 하는 </a:t>
            </a:r>
            <a:r>
              <a:rPr lang="ko-KR" altLang="en-US" sz="2000" dirty="0" err="1" smtClean="0"/>
              <a:t>범죄수사ㆍ진압ㆍ경범죄처벌ㆍ범칙금부과ㆍ즉시강제</a:t>
            </a:r>
            <a:r>
              <a:rPr lang="ko-KR" altLang="en-US" sz="2000" dirty="0" smtClean="0"/>
              <a:t> 등의 활동을 질서경찰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여기에는 사법경찰에 속한 작용도 포함</a:t>
            </a:r>
            <a:r>
              <a:rPr lang="en-US" altLang="ko-KR" sz="2000" dirty="0" smtClean="0"/>
              <a:t>), </a:t>
            </a:r>
            <a:r>
              <a:rPr lang="ko-KR" altLang="en-US" sz="2000" dirty="0" smtClean="0"/>
              <a:t>질서유지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위해방지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를 목적으로 하면서도 </a:t>
            </a:r>
            <a:r>
              <a:rPr lang="ko-KR" altLang="en-US" sz="2000" dirty="0" err="1" smtClean="0"/>
              <a:t>비권력적인</a:t>
            </a:r>
            <a:r>
              <a:rPr lang="ko-KR" altLang="en-US" sz="2000" dirty="0" smtClean="0"/>
              <a:t> 수단을 사용하여 행해지는 활동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청소년선도ㆍ교통안내ㆍ방범순찰ㆍ재난구호</a:t>
            </a:r>
            <a:r>
              <a:rPr lang="ko-KR" altLang="en-US" sz="2000" dirty="0" smtClean="0"/>
              <a:t> 등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을 봉사경찰이라고 한다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14282" y="3357562"/>
          <a:ext cx="8715436" cy="228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350"/>
                <a:gridCol w="4005941"/>
                <a:gridCol w="2905145"/>
              </a:tblGrid>
              <a:tr h="460364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 분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질 서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봉 사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 준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형식적 의미의 경찰 중에서 경찰활동의 질과 내용을 기준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념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보통경찰조직의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직무범위중에서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강제력을 수단으로 공공의 안녕과 질서유지를 위한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법집행을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주로 하는 경찰활동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강제력이 아닌 서비스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계몽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지도 등을 통하여 경찰직무를 수행하는 경찰활동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 고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범죄수사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진압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즉시강제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교통위반자에 대한 처분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교통통고처분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방범지도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청소년 선도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교통정보의 제공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방범순찰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수난구호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200" b="1" dirty="0" smtClean="0"/>
              <a:t>    10. </a:t>
            </a:r>
            <a:r>
              <a:rPr lang="ko-KR" altLang="en-US" sz="3200" b="1" dirty="0" smtClean="0"/>
              <a:t>예방경찰과 진압경찰</a:t>
            </a:r>
          </a:p>
          <a:p>
            <a:pPr fontAlgn="base">
              <a:lnSpc>
                <a:spcPct val="140000"/>
              </a:lnSpc>
            </a:pPr>
            <a:r>
              <a:rPr lang="ko-KR" altLang="en-US" sz="1900" dirty="0" smtClean="0"/>
              <a:t>경찰권 발동의 시간을 기준으로 한 분류이며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행정경찰과 사법경찰의 분류와 거의 일치한다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예방경찰은 사전에 범죄의 발생을 방지하기 위한 권력적 작용으로 행정경찰보다는 좁다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예컨대 </a:t>
            </a:r>
            <a:r>
              <a:rPr lang="ko-KR" altLang="en-US" sz="1900" dirty="0" err="1" smtClean="0"/>
              <a:t>정신착란자ㆍ주취자의</a:t>
            </a:r>
            <a:r>
              <a:rPr lang="ko-KR" altLang="en-US" sz="1900" dirty="0" smtClean="0"/>
              <a:t> 보호조치 등이 예방경찰의 예이다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진압경찰은 이미 발생한 범죄를 </a:t>
            </a:r>
            <a:r>
              <a:rPr lang="ko-KR" altLang="en-US" sz="1900" dirty="0" err="1" smtClean="0"/>
              <a:t>제지ㆍ진압ㆍ수사하고</a:t>
            </a:r>
            <a:r>
              <a:rPr lang="ko-KR" altLang="en-US" sz="1900" dirty="0" smtClean="0"/>
              <a:t> 피의자를 체포하는 권력작용으로 사법경찰과 일치한다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pPr fontAlgn="base">
              <a:buNone/>
            </a:pPr>
            <a:endParaRPr lang="en-US" altLang="ko-KR" dirty="0" smtClean="0"/>
          </a:p>
          <a:p>
            <a:pPr fontAlgn="base">
              <a:buNone/>
            </a:pPr>
            <a:endParaRPr lang="en-US" altLang="ko-KR" dirty="0" smtClean="0"/>
          </a:p>
          <a:p>
            <a:pPr fontAlgn="base">
              <a:buNone/>
            </a:pPr>
            <a:endParaRPr lang="en-US" altLang="ko-KR" dirty="0" smtClean="0"/>
          </a:p>
          <a:p>
            <a:pPr fontAlgn="base">
              <a:buNone/>
            </a:pPr>
            <a:endParaRPr lang="en-US" altLang="ko-KR" dirty="0" smtClean="0"/>
          </a:p>
          <a:p>
            <a:pPr fontAlgn="base">
              <a:buNone/>
            </a:pPr>
            <a:endParaRPr lang="en-US" altLang="ko-KR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14282" y="3214686"/>
          <a:ext cx="8572560" cy="2787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849"/>
                <a:gridCol w="3063766"/>
                <a:gridCol w="3934945"/>
              </a:tblGrid>
              <a:tr h="500066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 분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예 방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진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압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109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 준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경찰권 발동의 시점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35214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 </a:t>
                      </a:r>
                      <a:r>
                        <a:rPr lang="ko-KR" altLang="en-US" sz="1600" b="1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념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경찰상의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위해발생을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방지하기 위한 작용으로 행정경찰작용보다 좁은 개념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이미 발생된 범죄의 수사를 위한 권력적 작용으로 사법경찰과 일치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35214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 고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정신착란자에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대한 보호조치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총포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화약류의 취급제한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사법경찰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범죄의 제지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수사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피의자의 체포 등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sz="quarter" idx="1"/>
          </p:nvPr>
        </p:nvSpPr>
        <p:spPr>
          <a:xfrm>
            <a:off x="357188" y="214313"/>
            <a:ext cx="8329612" cy="5805487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dirty="0" smtClean="0"/>
              <a:t>    </a:t>
            </a:r>
            <a:r>
              <a:rPr lang="en-US" altLang="ko-KR" sz="3500" b="1" dirty="0" smtClean="0"/>
              <a:t>11. </a:t>
            </a:r>
            <a:r>
              <a:rPr lang="ko-KR" altLang="en-US" sz="3500" b="1" dirty="0" smtClean="0"/>
              <a:t>의원경찰과 법정경찰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altLang="ko-KR" dirty="0" smtClean="0"/>
              <a:t>    </a:t>
            </a:r>
            <a:r>
              <a:rPr lang="en-US" altLang="ko-KR" b="1" dirty="0" smtClean="0"/>
              <a:t>1) </a:t>
            </a:r>
            <a:r>
              <a:rPr lang="ko-KR" altLang="en-US" b="1" dirty="0" smtClean="0"/>
              <a:t>의원경찰 </a:t>
            </a:r>
          </a:p>
          <a:p>
            <a:pPr fontAlgn="base">
              <a:lnSpc>
                <a:spcPct val="120000"/>
              </a:lnSpc>
            </a:pPr>
            <a:r>
              <a:rPr lang="ko-KR" altLang="en-US" sz="1900" dirty="0" smtClean="0"/>
              <a:t>국회의 원내 질서를 유지하기 위하여 국회의장이 국회의원이나 방청인 기타 원내에 있는 자에 대하여 실력으로써 명령</a:t>
            </a:r>
            <a:r>
              <a:rPr lang="en-US" altLang="ko-KR" sz="1900" dirty="0" smtClean="0"/>
              <a:t>․</a:t>
            </a:r>
            <a:r>
              <a:rPr lang="ko-KR" altLang="en-US" sz="1900" dirty="0" smtClean="0"/>
              <a:t>강제하는 작용이다</a:t>
            </a:r>
            <a:r>
              <a:rPr lang="en-US" altLang="ko-KR" sz="1900" dirty="0" smtClean="0"/>
              <a:t>.(</a:t>
            </a:r>
            <a:r>
              <a:rPr lang="ko-KR" altLang="en-US" sz="1900" dirty="0" smtClean="0"/>
              <a:t>국회법제</a:t>
            </a:r>
            <a:r>
              <a:rPr lang="en-US" altLang="ko-KR" sz="1900" dirty="0" smtClean="0"/>
              <a:t>143</a:t>
            </a:r>
            <a:r>
              <a:rPr lang="ko-KR" altLang="en-US" sz="1900" dirty="0" smtClean="0"/>
              <a:t>조</a:t>
            </a:r>
            <a:r>
              <a:rPr lang="en-US" altLang="ko-KR" sz="1900" dirty="0" smtClean="0"/>
              <a:t>)</a:t>
            </a:r>
            <a:endParaRPr lang="ko-KR" altLang="en-US" sz="19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dirty="0" smtClean="0"/>
              <a:t>    </a:t>
            </a:r>
            <a:r>
              <a:rPr lang="en-US" altLang="ko-KR" b="1" dirty="0" smtClean="0"/>
              <a:t>2) </a:t>
            </a:r>
            <a:r>
              <a:rPr lang="ko-KR" altLang="en-US" b="1" dirty="0" smtClean="0"/>
              <a:t>법정경찰 </a:t>
            </a:r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법원 또는 법관이 법정의 질서를 유지하기 위하여 법정 내에 있는 사람에 대하여 행하는 명령</a:t>
            </a:r>
            <a:r>
              <a:rPr lang="en-US" altLang="ko-KR" sz="1800" dirty="0" smtClean="0"/>
              <a:t>․</a:t>
            </a:r>
            <a:r>
              <a:rPr lang="ko-KR" altLang="en-US" sz="1800" dirty="0" smtClean="0"/>
              <a:t>강제작용이다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법원조직법 제</a:t>
            </a:r>
            <a:r>
              <a:rPr lang="en-US" altLang="ko-KR" sz="1800" dirty="0" smtClean="0"/>
              <a:t>58</a:t>
            </a:r>
            <a:r>
              <a:rPr lang="ko-KR" altLang="en-US" sz="1800" dirty="0" smtClean="0"/>
              <a:t>조</a:t>
            </a:r>
            <a:r>
              <a:rPr lang="en-US" altLang="ko-KR" sz="1800" dirty="0" smtClean="0"/>
              <a:t>). </a:t>
            </a:r>
            <a:r>
              <a:rPr lang="ko-KR" altLang="en-US" sz="1800" dirty="0" smtClean="0"/>
              <a:t>그러나 이는 경찰작용이 아니라 재판작용이라 할 것이다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이들은 모두 경찰이라는 말로 불려지지만 경찰작용은 아니고 ‘</a:t>
            </a:r>
            <a:r>
              <a:rPr lang="ko-KR" altLang="en-US" sz="1800" dirty="0" err="1" smtClean="0"/>
              <a:t>비경찰</a:t>
            </a:r>
            <a:r>
              <a:rPr lang="ko-KR" altLang="en-US" sz="1800" dirty="0" smtClean="0"/>
              <a:t>’ 이라 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즉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국회의장의 국회경호권한이나 법정경찰권은 일반통치권을 전제로 하지 않고 부분사회의 내부질서를 꾀하려는 목적이므로 경찰작용에 해당되지 아니한다고 보아야 할 것이다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000" b="1" dirty="0" smtClean="0"/>
              <a:t>&lt;</a:t>
            </a:r>
            <a:r>
              <a:rPr lang="ko-KR" altLang="en-US" sz="2000" b="1" dirty="0" smtClean="0"/>
              <a:t> 경찰의 분류</a:t>
            </a:r>
            <a:r>
              <a:rPr lang="en-US" altLang="ko-KR" sz="2000" b="1" dirty="0" smtClean="0"/>
              <a:t>&gt;</a:t>
            </a:r>
            <a:endParaRPr lang="ko-KR" altLang="en-US" sz="2000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14280" y="500043"/>
          <a:ext cx="8786876" cy="6166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19"/>
                <a:gridCol w="2196719"/>
                <a:gridCol w="3036114"/>
                <a:gridCol w="1357324"/>
              </a:tblGrid>
              <a:tr h="2320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기 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분 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내 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비 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a typeface="한양신명조"/>
                        </a:rPr>
                        <a:t>국가안전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고등경찰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국가의 존립과 유지를 보장하기 위한 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0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보통경찰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일반사회 공공의 안녕과 질서유지 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  <a:tr h="21306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3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a typeface="한양신명조"/>
                        </a:rPr>
                        <a:t>권분립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 사상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행정경찰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공공질서 유지 및 범죄예방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30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사법경찰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형사사법권의 보조적 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  <a:tr h="2703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경찰권 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발동시점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예방경찰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위해발생를 방지하기 위한 권력적 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0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진압경찰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발생된 범죄수사를 위한 권력적 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  <a:tr h="38298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업무의 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독자성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보안경찰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a typeface="한양신명조"/>
                        </a:rPr>
                        <a:t>다른 행정영역과 무관한 독립적 경찰작용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풍속경찰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교통경찰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34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협의의 행정경찰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다른 행정영역과 관련하여 행하여지는 경찰작용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산림경찰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위생경찰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경제경찰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  <a:tr h="2703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권한과 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책임의 소재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국가경찰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국가가 설립하고 관리하는 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29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자치체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자치단체가 설립하고 관리하는 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  <a:tr h="39438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위해정도 및 담당기관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평시경찰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평온한 상태에서 일반경찰법규에 의하여 보통경찰기관이 행하는 경찰작용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0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비상경찰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국가비상시에 군대가 일반치안을 담당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군대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  <a:tr h="56343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경찰활동의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질과 내용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질서경찰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강제력을 수단으로 법집행을 하는 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40">
                          <a:solidFill>
                            <a:srgbClr val="000000"/>
                          </a:solidFill>
                          <a:ea typeface="한양신명조"/>
                        </a:rPr>
                        <a:t>범죄수사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40">
                          <a:solidFill>
                            <a:srgbClr val="000000"/>
                          </a:solidFill>
                          <a:ea typeface="한양신명조"/>
                        </a:rPr>
                        <a:t>다중범죄진압 교통통고처분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34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봉사경찰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a typeface="한양신명조"/>
                        </a:rPr>
                        <a:t>비권력적 수단으로 직무를 수행하는 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40">
                          <a:solidFill>
                            <a:srgbClr val="000000"/>
                          </a:solidFill>
                          <a:ea typeface="한양신명조"/>
                        </a:rPr>
                        <a:t>방범지도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40">
                          <a:solidFill>
                            <a:srgbClr val="000000"/>
                          </a:solidFill>
                          <a:ea typeface="한양신명조"/>
                        </a:rPr>
                        <a:t>청소년지도 교통정보제공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  <a:tr h="32762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특별권력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관계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의원경찰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바탕"/>
                        </a:rPr>
                        <a:t>국회의 원내 질서를 유지하기 위한 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6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법정경찰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a typeface="바탕"/>
                        </a:rPr>
                        <a:t>법원 또는 법관이 법정의 질서를 유지하기 위한 작용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-885371" y="725714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1428760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3. </a:t>
            </a:r>
            <a:r>
              <a:rPr lang="ko-KR" altLang="en-US" b="1" dirty="0" err="1" smtClean="0">
                <a:latin typeface="HY견명조" pitchFamily="18" charset="-127"/>
                <a:ea typeface="HY견명조" pitchFamily="18" charset="-127"/>
              </a:rPr>
              <a:t>형식적의미와</a:t>
            </a: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 실질적 의미의 경찰이란 무엇인가</a:t>
            </a: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?</a:t>
            </a:r>
            <a:endParaRPr lang="ko-KR" altLang="en-US" b="1" dirty="0"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58204" cy="519591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200" b="1" dirty="0" smtClean="0"/>
              <a:t>    1. </a:t>
            </a:r>
            <a:r>
              <a:rPr lang="ko-KR" altLang="en-US" sz="3200" b="1" dirty="0" smtClean="0"/>
              <a:t>형식적 의미의 경찰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2400" b="1" dirty="0" smtClean="0"/>
              <a:t>    1) </a:t>
            </a:r>
            <a:r>
              <a:rPr lang="ko-KR" altLang="en-US" sz="2400" b="1" dirty="0" smtClean="0"/>
              <a:t>의의</a:t>
            </a:r>
          </a:p>
          <a:p>
            <a:pPr fontAlgn="base">
              <a:lnSpc>
                <a:spcPct val="120000"/>
              </a:lnSpc>
            </a:pPr>
            <a:r>
              <a:rPr lang="ko-KR" altLang="en-US" sz="1900" dirty="0" smtClean="0"/>
              <a:t>형식적 의미의 경찰이란 보통경찰기관에 분배되어 있는 임무를 달성하기 위하여 행하여지는 경찰활동을 의미한다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즉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경찰관서에서 하는 일체의 경찰작용을 의미한다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900" dirty="0" smtClean="0"/>
              <a:t>형식적 의미의 경찰개념은 실정법상 보통경찰기관에 분배되어 있는 임무를 달성하기 위한 경찰활동이다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즉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형식적 의미의 경찰은 경찰기관의 담당권한에 의한 개념이다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이는 제도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법령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상의 개념이며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보통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일반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경찰기관의 권한에 속하는 모든 작용이며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그 작용의 성질여하를 불문한다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286544"/>
          </a:xfrm>
        </p:spPr>
        <p:txBody>
          <a:bodyPr/>
          <a:lstStyle/>
          <a:p>
            <a:pPr fontAlgn="base">
              <a:buNone/>
            </a:pPr>
            <a:r>
              <a:rPr lang="en-US" altLang="ko-KR" sz="1800" dirty="0" smtClean="0"/>
              <a:t>    2) </a:t>
            </a:r>
            <a:r>
              <a:rPr lang="ko-KR" altLang="en-US" sz="1800" dirty="0" smtClean="0"/>
              <a:t>특징</a:t>
            </a:r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제도적 의미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형식적 의미의 경찰은 그 작용의 성질여하를 불문하고 제도상의 일반경찰기관의 권한에 속하는 모든 작용을 의미한다</a:t>
            </a:r>
            <a:r>
              <a:rPr lang="en-US" altLang="ko-KR" sz="1800" dirty="0" smtClean="0"/>
              <a:t>.(</a:t>
            </a:r>
            <a:r>
              <a:rPr lang="ko-KR" altLang="en-US" sz="1800" dirty="0" err="1" smtClean="0"/>
              <a:t>역사적ㆍ제도적</a:t>
            </a:r>
            <a:r>
              <a:rPr lang="ko-KR" altLang="en-US" sz="1800" dirty="0" smtClean="0"/>
              <a:t> 측면에서 정립된 개념</a:t>
            </a:r>
            <a:r>
              <a:rPr lang="en-US" altLang="ko-KR" sz="1800" dirty="0" smtClean="0"/>
              <a:t>)</a:t>
            </a:r>
            <a:endParaRPr lang="ko-KR" altLang="en-US" sz="1800" dirty="0" smtClean="0"/>
          </a:p>
          <a:p>
            <a:pPr fontAlgn="base"/>
            <a:r>
              <a:rPr lang="ko-KR" altLang="en-US" sz="1800" dirty="0" smtClean="0"/>
              <a:t>기능중심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형식적 의미의 경찰은 실질적 의미의 경찰에서 정의하고 있는 경찰의 </a:t>
            </a:r>
            <a:r>
              <a:rPr lang="ko-KR" altLang="en-US" sz="1800" dirty="0" err="1" smtClean="0"/>
              <a:t>기능중에서</a:t>
            </a:r>
            <a:r>
              <a:rPr lang="ko-KR" altLang="en-US" sz="1800" dirty="0" smtClean="0"/>
              <a:t> 제도상의 경찰기관이 관장하고 있는 기능을 중심으로 개념규정을 시도하고 있는 것이다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/>
            <a:r>
              <a:rPr lang="ko-KR" altLang="en-US" sz="1800" dirty="0" smtClean="0"/>
              <a:t>조직중심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형식적 의미의 경찰의 범위는 각국의 전통이나 현실적 환경에 따라서 다르다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즉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실질적 의미의 경찰작용 중 어디까지를 보통경찰기관의 권한으로 할 것인가는 그 나라의 입법정책의 문제인 것이다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r>
              <a:rPr lang="ko-KR" altLang="en-US" sz="1800" dirty="0" smtClean="0"/>
              <a:t>한국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경찰법 제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조와 </a:t>
            </a:r>
            <a:r>
              <a:rPr lang="ko-KR" altLang="en-US" sz="1800" dirty="0" err="1" smtClean="0"/>
              <a:t>경직법</a:t>
            </a:r>
            <a:r>
              <a:rPr lang="ko-KR" altLang="en-US" sz="1800" dirty="0" smtClean="0"/>
              <a:t> 제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조 등 경찰법규의 규정에 있는 모든 사항을 그 책무로 하고 있다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57158" y="4143380"/>
          <a:ext cx="8486838" cy="247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725"/>
                <a:gridCol w="4089113"/>
              </a:tblGrid>
              <a:tr h="3868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4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경찰관직무집행법 제</a:t>
                      </a:r>
                      <a:r>
                        <a:rPr lang="en-US" altLang="ko-KR" sz="1400" b="1" kern="0" spc="-4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-4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조의 직무의 범위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경찰법 제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조의 경찰임무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59364">
                <a:tc gridSpan="2">
                  <a:txBody>
                    <a:bodyPr/>
                    <a:lstStyle/>
                    <a:p>
                      <a:pPr marL="0" marR="0" indent="635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국민의 생명 신체 및 재산 보호</a:t>
                      </a:r>
                    </a:p>
                    <a:p>
                      <a:pPr marL="0" marR="0" indent="635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범죄의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예방ㆍ진압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및 수사</a:t>
                      </a:r>
                    </a:p>
                    <a:p>
                      <a:pPr marL="0" marR="0" indent="635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경비ㆍ요인경호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및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대간첩작전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수행</a:t>
                      </a:r>
                    </a:p>
                    <a:p>
                      <a:pPr marL="0" marR="0" indent="635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치안정보의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수집ㆍ작성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및 배포</a:t>
                      </a:r>
                    </a:p>
                    <a:p>
                      <a:pPr marL="0" marR="0" indent="635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교통의 단속과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위해의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방지</a:t>
                      </a:r>
                    </a:p>
                    <a:p>
                      <a:pPr marL="0" marR="0" indent="635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기타 공공의 안녕과 질서유지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357142"/>
            <a:ext cx="8715436" cy="6500858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3500" b="1" dirty="0" smtClean="0"/>
              <a:t>    2. </a:t>
            </a:r>
            <a:r>
              <a:rPr lang="ko-KR" altLang="en-US" sz="3500" b="1" dirty="0" smtClean="0"/>
              <a:t>실질적 의미의 경찰</a:t>
            </a:r>
            <a:r>
              <a:rPr lang="en-US" altLang="ko-KR" sz="3500" b="1" dirty="0" smtClean="0"/>
              <a:t>(</a:t>
            </a:r>
            <a:r>
              <a:rPr lang="ko-KR" altLang="en-US" sz="3500" b="1" dirty="0" smtClean="0"/>
              <a:t>행정경찰</a:t>
            </a:r>
            <a:r>
              <a:rPr lang="en-US" altLang="ko-KR" sz="3500" b="1" dirty="0" smtClean="0"/>
              <a:t>)</a:t>
            </a:r>
            <a:endParaRPr lang="ko-KR" altLang="en-US" sz="3500" b="1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b="1" dirty="0" smtClean="0"/>
              <a:t>      1) </a:t>
            </a:r>
            <a:r>
              <a:rPr lang="ko-KR" altLang="en-US" b="1" dirty="0" smtClean="0"/>
              <a:t>의의 </a:t>
            </a:r>
          </a:p>
          <a:p>
            <a:pPr fontAlgn="base">
              <a:lnSpc>
                <a:spcPct val="120000"/>
              </a:lnSpc>
            </a:pPr>
            <a:r>
              <a:rPr lang="ko-KR" altLang="en-US" sz="2100" dirty="0" err="1" smtClean="0"/>
              <a:t>실질적의미의</a:t>
            </a:r>
            <a:r>
              <a:rPr lang="ko-KR" altLang="en-US" sz="2100" dirty="0" smtClean="0"/>
              <a:t> 경찰이란 일반적으로 사회공공의 안녕과 질서를 유지하기 위하여 일반통치권에 의거 국민에게 명령</a:t>
            </a:r>
            <a:r>
              <a:rPr lang="en-US" altLang="ko-KR" sz="2100" dirty="0" smtClean="0"/>
              <a:t>· </a:t>
            </a:r>
            <a:r>
              <a:rPr lang="ko-KR" altLang="en-US" sz="2100" dirty="0" smtClean="0"/>
              <a:t>강제하는 권력적 작용이다</a:t>
            </a:r>
            <a:r>
              <a:rPr lang="en-US" altLang="ko-KR" sz="2100" dirty="0" smtClean="0"/>
              <a:t>.</a:t>
            </a:r>
            <a:endParaRPr lang="ko-KR" altLang="en-US" sz="21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2100" dirty="0" smtClean="0"/>
              <a:t>      2) </a:t>
            </a:r>
            <a:r>
              <a:rPr lang="ko-KR" altLang="en-US" sz="2100" dirty="0" smtClean="0"/>
              <a:t>특징</a:t>
            </a:r>
          </a:p>
          <a:p>
            <a:pPr fontAlgn="base">
              <a:lnSpc>
                <a:spcPct val="120000"/>
              </a:lnSpc>
            </a:pPr>
            <a:r>
              <a:rPr lang="ko-KR" altLang="en-US" sz="2100" dirty="0" smtClean="0"/>
              <a:t>학문적 의미</a:t>
            </a:r>
            <a:r>
              <a:rPr lang="en-US" altLang="ko-KR" sz="2100" dirty="0" smtClean="0"/>
              <a:t>: </a:t>
            </a:r>
            <a:r>
              <a:rPr lang="ko-KR" altLang="en-US" sz="2100" dirty="0" smtClean="0"/>
              <a:t>실질적 의미의 경찰개념은 학문상으로 정립된 개념이며 작용을 중심으로 파악한 개념으로 독일행정학에서 유래한다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이는 사회공공의 안녕과 질서를 유지하기 위해 국가의 일반통치권에 기하여 국민에게 명령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강제하는 작용이다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따라서 실질적 의미의 경찰은 경찰조직이 아닌 다른 국가기관의 권력작용도 함께 포함된다</a:t>
            </a:r>
            <a:r>
              <a:rPr lang="en-US" altLang="ko-KR" sz="2100" dirty="0" smtClean="0"/>
              <a:t>.(</a:t>
            </a:r>
            <a:r>
              <a:rPr lang="ko-KR" altLang="en-US" sz="2100" dirty="0" err="1" smtClean="0"/>
              <a:t>이론적ㆍ학문적</a:t>
            </a:r>
            <a:r>
              <a:rPr lang="ko-KR" altLang="en-US" sz="2100" dirty="0" smtClean="0"/>
              <a:t> 측면에서 정립된 개념</a:t>
            </a:r>
            <a:r>
              <a:rPr lang="en-US" altLang="ko-KR" sz="2100" dirty="0" smtClean="0"/>
              <a:t>)</a:t>
            </a:r>
            <a:endParaRPr lang="ko-KR" altLang="en-US" sz="21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100" dirty="0" smtClean="0"/>
              <a:t>작용중심</a:t>
            </a:r>
            <a:r>
              <a:rPr lang="en-US" altLang="ko-KR" sz="2100" dirty="0" smtClean="0"/>
              <a:t>: </a:t>
            </a:r>
            <a:r>
              <a:rPr lang="ko-KR" altLang="en-US" sz="2100" dirty="0" smtClean="0"/>
              <a:t>즉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경찰작용의 성질에 따른 것이다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예컨대</a:t>
            </a:r>
            <a:r>
              <a:rPr lang="en-US" altLang="ko-KR" sz="2100" dirty="0" smtClean="0"/>
              <a:t>, </a:t>
            </a:r>
            <a:r>
              <a:rPr lang="ko-KR" altLang="en-US" sz="2100" dirty="0" err="1" smtClean="0"/>
              <a:t>보건ㆍ의료ㆍ세무ㆍ산림ㆍ문화ㆍ환경</a:t>
            </a:r>
            <a:r>
              <a:rPr lang="ko-KR" altLang="en-US" sz="2100" dirty="0" smtClean="0"/>
              <a:t> 등을 담당하는 국가기관</a:t>
            </a:r>
            <a:r>
              <a:rPr lang="en-US" altLang="ko-KR" sz="2100" dirty="0" smtClean="0"/>
              <a:t>(</a:t>
            </a:r>
            <a:r>
              <a:rPr lang="ko-KR" altLang="en-US" sz="2100" dirty="0" smtClean="0"/>
              <a:t>특별사법경찰기관</a:t>
            </a:r>
            <a:r>
              <a:rPr lang="en-US" altLang="ko-KR" sz="2100" dirty="0" smtClean="0"/>
              <a:t>)</a:t>
            </a:r>
            <a:r>
              <a:rPr lang="ko-KR" altLang="en-US" sz="2100" dirty="0" smtClean="0"/>
              <a:t>의 권력작용을 비롯하여 지방자치단체</a:t>
            </a:r>
            <a:r>
              <a:rPr lang="en-US" altLang="ko-KR" sz="2100" dirty="0" smtClean="0"/>
              <a:t>(</a:t>
            </a:r>
            <a:r>
              <a:rPr lang="ko-KR" altLang="en-US" sz="2100" dirty="0" smtClean="0"/>
              <a:t>특별시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광역시</a:t>
            </a:r>
            <a:r>
              <a:rPr lang="en-US" altLang="ko-KR" sz="2100" dirty="0" smtClean="0"/>
              <a:t>, </a:t>
            </a:r>
            <a:r>
              <a:rPr lang="ko-KR" altLang="en-US" sz="2100" dirty="0" err="1" smtClean="0"/>
              <a:t>시ㆍ군ㆍ구</a:t>
            </a:r>
            <a:r>
              <a:rPr lang="en-US" altLang="ko-KR" sz="2100" dirty="0" smtClean="0"/>
              <a:t>)</a:t>
            </a:r>
            <a:r>
              <a:rPr lang="ko-KR" altLang="en-US" sz="2100" dirty="0" smtClean="0"/>
              <a:t>의 권력작용도 경찰로 간주된다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반면에 현실적으로 경찰이 수행하고 있어도 국민에게 명령 혹은 강제하는 것이 아니면 경찰의 개념에서 배제된다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그러므로 현대경찰의 주된 기능인 보호 및 봉사활동은 실질적 의미의 경찰개념에 포함되지 않는다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예를 들면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경찰관의 불심검문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경찰강제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경찰허가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경찰하명 등과 같은 것은 일반경찰기관이 행하는 실질적 의미의 경찰이다</a:t>
            </a:r>
            <a:r>
              <a:rPr lang="en-US" altLang="ko-KR" sz="2100" dirty="0" smtClean="0"/>
              <a:t>. </a:t>
            </a:r>
            <a:endParaRPr lang="ko-KR" altLang="en-US" sz="21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</a:pPr>
            <a:r>
              <a:rPr lang="ko-KR" altLang="en-US" sz="1900" dirty="0" smtClean="0"/>
              <a:t>사회목적적 작용</a:t>
            </a:r>
            <a:r>
              <a:rPr lang="en-US" altLang="ko-KR" sz="1900" dirty="0" smtClean="0"/>
              <a:t>: </a:t>
            </a:r>
            <a:r>
              <a:rPr lang="ko-KR" altLang="en-US" sz="1900" dirty="0" smtClean="0"/>
              <a:t>실질적 의미의 경찰은 사회공공의 안녕과 질서를 유지하기 위한 사회 목적적 작용으로서 외교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재정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군사 등의 작용과 같이 국가의 조직 또는 존립을 직접 목적으로 하는 국가목적적 작용과는 구별된다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행정조직의 일부로서가 아니라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사회공공의 안녕과 질서유지라는 작용을 중심으로 파악한 개념이다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900" dirty="0" smtClean="0"/>
              <a:t>일반통치권에 기초</a:t>
            </a:r>
            <a:r>
              <a:rPr lang="en-US" altLang="ko-KR" sz="1900" dirty="0" smtClean="0"/>
              <a:t>: </a:t>
            </a:r>
            <a:r>
              <a:rPr lang="ko-KR" altLang="en-US" sz="1900" dirty="0" smtClean="0"/>
              <a:t>실질적 의미의 경찰은 국가의 일반통치권에 기초하여 일반사회의 질서유지를 위한 작용인데 비하여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내부의 질서유지를 위한 특별권력 관계에 기초한 </a:t>
            </a:r>
            <a:r>
              <a:rPr lang="ko-KR" altLang="en-US" sz="1900" dirty="0" err="1" smtClean="0"/>
              <a:t>명령ㆍ강제</a:t>
            </a:r>
            <a:r>
              <a:rPr lang="ko-KR" altLang="en-US" sz="1900" dirty="0" smtClean="0"/>
              <a:t> 작용과는 구별된다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따라서 특별권력관계에 기초하는 의원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국회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경찰과 법정경찰은 실질적 의미의 경찰이 아니다</a:t>
            </a:r>
            <a:r>
              <a:rPr lang="en-US" altLang="ko-KR" sz="1900" dirty="0" smtClean="0"/>
              <a:t>.</a:t>
            </a:r>
            <a:endParaRPr lang="ko-KR" altLang="en-US" sz="19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900" dirty="0" smtClean="0"/>
              <a:t>경찰조직이 아닌 다른 국가기관의 권력작용도 포함한다</a:t>
            </a:r>
            <a:r>
              <a:rPr lang="en-US" altLang="ko-KR" sz="1900" dirty="0" smtClean="0"/>
              <a:t>.</a:t>
            </a:r>
            <a:endParaRPr lang="ko-KR" altLang="en-US" sz="19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en-US" altLang="ko-KR" sz="2000" dirty="0" smtClean="0"/>
              <a:t>     </a:t>
            </a:r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양자의 구별</a:t>
            </a:r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형식적 의미의 경찰과 실질적 의미의 경찰은 반드시 일치하는 것은 아니며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각국의 </a:t>
            </a:r>
            <a:r>
              <a:rPr lang="ko-KR" altLang="en-US" sz="2000" dirty="0" err="1" smtClean="0"/>
              <a:t>역사적ㆍ제도적</a:t>
            </a:r>
            <a:r>
              <a:rPr lang="ko-KR" altLang="en-US" sz="2000" dirty="0" smtClean="0"/>
              <a:t> 환경에 따라서 모두 상이하다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실질적 의미의 경찰에는 속하지만 형식적 의미의 경찰에는 속하지 않는 것도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다른 일반행정기관의 행정작용 중에도 실질적 의미의 경찰작용이 있다</a:t>
            </a:r>
            <a:r>
              <a:rPr lang="en-US" altLang="ko-KR" sz="2000" dirty="0" smtClean="0"/>
              <a:t>(ex: </a:t>
            </a:r>
            <a:r>
              <a:rPr lang="ko-KR" altLang="en-US" sz="2000" dirty="0" smtClean="0"/>
              <a:t>건축허가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위생감찰 등</a:t>
            </a:r>
            <a:r>
              <a:rPr lang="en-US" altLang="ko-KR" sz="2000" dirty="0" smtClean="0"/>
              <a:t>). </a:t>
            </a:r>
            <a:r>
              <a:rPr lang="ko-KR" altLang="en-US" sz="2000" dirty="0" smtClean="0"/>
              <a:t>일반적으로 행정경찰은 실질적 의미의 경찰에 해당하며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보안경찰은 형식적 의미의 경찰에 해당한다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그리고 협의의 행정경찰은 실질적 의미의 경찰에 속하며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형식적 의미의 경찰이 아니다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실질적 의미의 경찰에는 속하지 않고 형식적 의미의 경찰에만 속하는 것도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정보경찰과 사법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수사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경찰이 포함된다</a:t>
            </a:r>
            <a:r>
              <a:rPr lang="en-US" altLang="ko-KR" sz="2000" dirty="0" smtClean="0"/>
              <a:t>(ex: </a:t>
            </a:r>
            <a:r>
              <a:rPr lang="ko-KR" altLang="en-US" sz="2000" dirty="0" smtClean="0"/>
              <a:t>정보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보안활동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경찰의 수사활동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경찰의 서비스활동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방범지도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순찰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지리안내</a:t>
            </a:r>
            <a:r>
              <a:rPr lang="en-US" altLang="ko-KR" sz="2000" dirty="0" smtClean="0"/>
              <a:t>). </a:t>
            </a:r>
            <a:r>
              <a:rPr lang="ko-KR" altLang="en-US" sz="2000" dirty="0" smtClean="0"/>
              <a:t>특히 사법경찰은 실질적 의미의 경찰이 아니고 형식적 의미의 경찰에만 해당한다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실질적 의미의 경찰과 형식적 의미의 경찰에 모두 속하는 것도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불심검문과 풍속경찰은 양자에 속하는 가장 대표적인 경우이다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>
              <a:lnSpc>
                <a:spcPct val="120000"/>
              </a:lnSpc>
            </a:pP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sz="quarter" idx="1"/>
          </p:nvPr>
        </p:nvSpPr>
        <p:spPr>
          <a:xfrm>
            <a:off x="285750" y="500087"/>
            <a:ext cx="8572500" cy="650081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dirty="0" smtClean="0"/>
              <a:t>    </a:t>
            </a:r>
            <a:r>
              <a:rPr lang="en-US" altLang="ko-KR" sz="3200" b="1" dirty="0" smtClean="0"/>
              <a:t>4. </a:t>
            </a:r>
            <a:r>
              <a:rPr lang="ko-KR" altLang="en-US" sz="3200" b="1" dirty="0" smtClean="0"/>
              <a:t>행정경찰과 사법경찰</a:t>
            </a:r>
          </a:p>
          <a:p>
            <a:pPr fontAlgn="base"/>
            <a:r>
              <a:rPr lang="ko-KR" altLang="en-US" sz="2100" dirty="0" smtClean="0"/>
              <a:t>경찰은 목적에 따라 행정경찰과 사법경찰로 구분된다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사법경찰은 경찰기관이 관장하는 </a:t>
            </a:r>
            <a:r>
              <a:rPr lang="ko-KR" altLang="en-US" sz="2100" dirty="0" err="1" smtClean="0"/>
              <a:t>작용중에서</a:t>
            </a:r>
            <a:r>
              <a:rPr lang="ko-KR" altLang="en-US" sz="2100" dirty="0" smtClean="0"/>
              <a:t> 범죄수사작용을 말하며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실질적 의미에서는 형사사법작용에 속한다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행정경찰은 행정작용의 일종인 경찰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즉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공공의 안녕과 질서유지를 유지하기 위하여 </a:t>
            </a:r>
            <a:r>
              <a:rPr lang="ko-KR" altLang="en-US" sz="2100" dirty="0" err="1" smtClean="0"/>
              <a:t>위해를</a:t>
            </a:r>
            <a:r>
              <a:rPr lang="ko-KR" altLang="en-US" sz="2100" dirty="0" smtClean="0"/>
              <a:t> 방지하는 작용을 말한다</a:t>
            </a:r>
            <a:r>
              <a:rPr lang="en-US" altLang="ko-KR" sz="2100" dirty="0" smtClean="0"/>
              <a:t>. </a:t>
            </a:r>
            <a:endParaRPr lang="ko-KR" altLang="en-US" sz="2100" dirty="0" smtClean="0"/>
          </a:p>
          <a:p>
            <a:pPr fontAlgn="base"/>
            <a:r>
              <a:rPr lang="ko-KR" altLang="en-US" sz="2100" dirty="0" smtClean="0"/>
              <a:t>행정경찰과 사법경찰의 구분은 </a:t>
            </a:r>
            <a:r>
              <a:rPr lang="en-US" altLang="ko-KR" sz="2100" dirty="0" smtClean="0"/>
              <a:t>3</a:t>
            </a:r>
            <a:r>
              <a:rPr lang="ko-KR" altLang="en-US" sz="2100" dirty="0" err="1" smtClean="0"/>
              <a:t>권분립의</a:t>
            </a:r>
            <a:r>
              <a:rPr lang="ko-KR" altLang="en-US" sz="2100" dirty="0" smtClean="0"/>
              <a:t> 전통이 강했던 프랑스의 죄와 형벌법전</a:t>
            </a:r>
            <a:r>
              <a:rPr lang="en-US" altLang="ko-KR" sz="2100" dirty="0" smtClean="0"/>
              <a:t>(</a:t>
            </a:r>
            <a:r>
              <a:rPr lang="ko-KR" altLang="en-US" sz="2100" dirty="0" smtClean="0"/>
              <a:t>경죄처벌법전</a:t>
            </a:r>
            <a:r>
              <a:rPr lang="en-US" altLang="ko-KR" sz="2100" dirty="0" smtClean="0"/>
              <a:t>) </a:t>
            </a:r>
            <a:r>
              <a:rPr lang="ko-KR" altLang="en-US" sz="2100" dirty="0" smtClean="0"/>
              <a:t>제</a:t>
            </a:r>
            <a:r>
              <a:rPr lang="en-US" altLang="ko-KR" sz="2100" dirty="0" smtClean="0"/>
              <a:t>18</a:t>
            </a:r>
            <a:r>
              <a:rPr lang="ko-KR" altLang="en-US" sz="2100" dirty="0" smtClean="0"/>
              <a:t>조에서 유래했다</a:t>
            </a:r>
            <a:r>
              <a:rPr lang="en-US" altLang="ko-KR" sz="2100" dirty="0" smtClean="0"/>
              <a:t>. </a:t>
            </a:r>
            <a:endParaRPr lang="ko-KR" altLang="en-US" sz="2100" dirty="0" smtClean="0"/>
          </a:p>
          <a:p>
            <a:pPr fontAlgn="base"/>
            <a:r>
              <a:rPr lang="ko-KR" altLang="en-US" sz="2100" dirty="0" smtClean="0"/>
              <a:t>사법경찰은 일반경찰기관 외에도 ‘사법경찰관리의 직무를 행할 자와 그 직무범위에 관한 법률’이 정하는 다양한 행정기관에 의하여 수행된다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이에 반하여 행정경찰은 실질적 의미의 행정의 일종으로서 통설에 의하면 사회공공의 안녕과 질서를 유지하기 위하여 </a:t>
            </a:r>
            <a:r>
              <a:rPr lang="ko-KR" altLang="en-US" sz="2100" dirty="0" err="1" smtClean="0"/>
              <a:t>위해를</a:t>
            </a:r>
            <a:r>
              <a:rPr lang="ko-KR" altLang="en-US" sz="2100" dirty="0" smtClean="0"/>
              <a:t> 방지하는 작용을 의미한다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실질적 의미의 경찰이 이에 해당한다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행정경찰은 다시 담당기관에 따라 일반경찰기관이 행하는 보안경찰과 그 밖의 행정기관이 행하는 협의의 행정경찰로 구분하는 것이 보통이다</a:t>
            </a:r>
            <a:r>
              <a:rPr lang="en-US" altLang="ko-KR" sz="2100" dirty="0" smtClean="0"/>
              <a:t>.</a:t>
            </a:r>
            <a:endParaRPr lang="ko-KR" altLang="en-US" sz="21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214282" y="285750"/>
          <a:ext cx="8715406" cy="219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3095637"/>
                <a:gridCol w="2905125"/>
              </a:tblGrid>
              <a:tr h="71435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                                  담당기관   </a:t>
                      </a:r>
                      <a:r>
                        <a:rPr lang="ko-KR" altLang="en-US" sz="1200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           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목적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일반경찰기관</a:t>
                      </a: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기타의 행정기관</a:t>
                      </a:r>
                    </a:p>
                  </a:txBody>
                  <a:tcPr marL="17907" marR="17907" marT="17907" marB="17907" anchor="ctr"/>
                </a:tc>
              </a:tr>
              <a:tr h="7381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공공의 안녕과 질서유지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보안경찰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B(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협의의 행정경찰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381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범죄수사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C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D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직선 연결선 5"/>
          <p:cNvCxnSpPr/>
          <p:nvPr/>
        </p:nvCxnSpPr>
        <p:spPr>
          <a:xfrm>
            <a:off x="214282" y="285728"/>
            <a:ext cx="2714644" cy="714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0034" y="285749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14282" y="2643182"/>
            <a:ext cx="857256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SzTx/>
              <a:buFont typeface="Arial" pitchFamily="34" charset="0"/>
              <a:buChar char="•"/>
              <a:tabLst/>
            </a:pPr>
            <a:r>
              <a:rPr kumimoji="1" 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위 표에서 보는 것처럼 행정경찰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=A+B,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사법경찰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=C+D,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형식적 의미의 경찰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=A+C,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실질적 의미의 경찰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=A+B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로 구분될 수 있을 것이다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.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이처럼 행정경찰과 사법경찰은 그 성질과 목적이 전혀 다르지만 일반경찰기관이 양자를 함께 담당하게 하는 것이 한국 뿐만 아니라 세계적이 추세이다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. 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285720" y="3929066"/>
          <a:ext cx="8572560" cy="2782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3929090"/>
                <a:gridCol w="2857520"/>
              </a:tblGrid>
              <a:tr h="428073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 분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광의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행 정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 법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073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 준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삼 권 분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사 상</a:t>
                      </a:r>
                    </a:p>
                  </a:txBody>
                  <a:tcPr marL="17907" marR="17907" marT="17907" marB="1790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8073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 </a:t>
                      </a: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념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공공질서유지 및 범죄예방 활동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형사사법권의 보조적 작용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92210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 고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① 실질적 의미의 경찰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② 행정법규 적용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③ 경찰청장의 지휘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감독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④ 현재 및 장래의 사태에 대해 발동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① 형식적 의미의 경찰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② 형사소송법 적용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③ 검사의 지휘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감독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④ 과거의 사태에 대한 작용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6776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 타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① 프랑스 경죄처벌법전 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18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조에서 유래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② 한국의 경우 보통경찰기관이 양 사무를 모두 담당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조직법상 미분화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sz="quarter" idx="1"/>
          </p:nvPr>
        </p:nvSpPr>
        <p:spPr>
          <a:xfrm>
            <a:off x="142875" y="214313"/>
            <a:ext cx="8786813" cy="6429375"/>
          </a:xfrm>
        </p:spPr>
        <p:txBody>
          <a:bodyPr/>
          <a:lstStyle/>
          <a:p>
            <a:pPr fontAlgn="base">
              <a:lnSpc>
                <a:spcPct val="120000"/>
              </a:lnSpc>
              <a:buNone/>
            </a:pPr>
            <a:r>
              <a:rPr lang="en-US" altLang="ko-KR" sz="3200" b="1" dirty="0" smtClean="0"/>
              <a:t>   5. </a:t>
            </a:r>
            <a:r>
              <a:rPr lang="ko-KR" altLang="en-US" sz="3200" b="1" dirty="0" smtClean="0"/>
              <a:t>보안경찰과 협의의 행정경찰</a:t>
            </a:r>
            <a:endParaRPr lang="ko-KR" altLang="en-US" sz="1800" b="1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행정경찰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즉 실질적 의미의 경찰은 담당기관에 따라 보안경찰과 협의의 행정경차로 구분하여 왔다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보안경찰은 공공의 안녕과 질서를 유지하기 위하여 다른 종류의 행정작용에 수반됨이 없이 그것 자체가 독립하여 행하여지는 경찰작용이다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즉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업무의 독자성이 있다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협의의 행정경찰은 고유의 행정임무를 가진 일반행정기관이 그 임무에 관련하여 그가 관장하는 행정영역에서 </a:t>
            </a:r>
            <a:r>
              <a:rPr lang="ko-KR" altLang="en-US" sz="1800" dirty="0" err="1" smtClean="0"/>
              <a:t>위해를</a:t>
            </a:r>
            <a:r>
              <a:rPr lang="ko-KR" altLang="en-US" sz="1800" dirty="0" smtClean="0"/>
              <a:t> 방지하는 작용을 말한다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건축행정기관이 건축으로 인한 </a:t>
            </a:r>
            <a:r>
              <a:rPr lang="ko-KR" altLang="en-US" sz="1800" dirty="0" err="1" smtClean="0"/>
              <a:t>위해를</a:t>
            </a:r>
            <a:r>
              <a:rPr lang="ko-KR" altLang="en-US" sz="1800" dirty="0" smtClean="0"/>
              <a:t> 방지하는 작용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건축경찰</a:t>
            </a:r>
            <a:r>
              <a:rPr lang="en-US" altLang="ko-KR" sz="1800" dirty="0" smtClean="0"/>
              <a:t>), </a:t>
            </a:r>
            <a:r>
              <a:rPr lang="ko-KR" altLang="en-US" sz="1800" dirty="0" smtClean="0"/>
              <a:t>위생행정기관이 위생상의 </a:t>
            </a:r>
            <a:r>
              <a:rPr lang="ko-KR" altLang="en-US" sz="1800" dirty="0" err="1" smtClean="0"/>
              <a:t>위해를</a:t>
            </a:r>
            <a:r>
              <a:rPr lang="ko-KR" altLang="en-US" sz="1800" dirty="0" smtClean="0"/>
              <a:t> 방지하는 작용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위생경찰</a:t>
            </a:r>
            <a:r>
              <a:rPr lang="en-US" altLang="ko-KR" sz="1800" dirty="0" smtClean="0"/>
              <a:t>), </a:t>
            </a:r>
            <a:r>
              <a:rPr lang="ko-KR" altLang="en-US" sz="1800" dirty="0" smtClean="0"/>
              <a:t>공물관리기관이 공물로 인한 </a:t>
            </a:r>
            <a:r>
              <a:rPr lang="ko-KR" altLang="en-US" sz="1800" dirty="0" err="1" smtClean="0"/>
              <a:t>위해를</a:t>
            </a:r>
            <a:r>
              <a:rPr lang="ko-KR" altLang="en-US" sz="1800" dirty="0" smtClean="0"/>
              <a:t> 방지하는 작용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공물경찰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등이 그 예이다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28596" y="4071942"/>
          <a:ext cx="8358248" cy="2610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3714776"/>
                <a:gridCol w="3714778"/>
              </a:tblGrid>
              <a:tr h="563077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 분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보 안 경 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협의의 행정경찰</a:t>
                      </a:r>
                    </a:p>
                  </a:txBody>
                  <a:tcPr marL="17907" marR="17907" marT="17907" marB="17907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573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 준</a:t>
                      </a:r>
                    </a:p>
                  </a:txBody>
                  <a:tcPr marL="17907" marR="17907" marT="17907" marB="1790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업무의 독자성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83464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 </a:t>
                      </a: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념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경찰청의 분장사무처럼 사회공공의 안녕과 질서 유지를 위하여 다른 행정작용에 부수하여 수행되지 않고 그 자체로서 독립하여 행해지는 경찰작용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타행정작용에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부수하여 그 행정작용과 관련해서 발생하는 위험을 방지하기 위해 행해지는 경찰작용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6893"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 고</a:t>
                      </a: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① 풍속경찰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② 교통경찰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① 산림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위생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‧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경제경찰</a:t>
                      </a:r>
                    </a:p>
                    <a:p>
                      <a:pPr marL="63500" marR="635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②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비경찰화와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관련</a:t>
                      </a: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982</TotalTime>
  <Words>1955</Words>
  <Application>Microsoft Office PowerPoint</Application>
  <PresentationFormat>화면 슬라이드 쇼(4:3)</PresentationFormat>
  <Paragraphs>221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균형</vt:lpstr>
      <vt:lpstr>경찰과  사회</vt:lpstr>
      <vt:lpstr>3. 형식적의미와 실질적 의미의 경찰이란 무엇인가?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경찰과  사회</dc:title>
  <dc:creator>XNOTE</dc:creator>
  <cp:lastModifiedBy>User</cp:lastModifiedBy>
  <cp:revision>87</cp:revision>
  <dcterms:created xsi:type="dcterms:W3CDTF">2012-12-30T10:59:52Z</dcterms:created>
  <dcterms:modified xsi:type="dcterms:W3CDTF">2013-01-08T09:46:12Z</dcterms:modified>
</cp:coreProperties>
</file>