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72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33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73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4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01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64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9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74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0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19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CB36-D4B1-428C-97BD-7346419BC0D9}" type="datetimeFigureOut">
              <a:rPr lang="ko-KR" altLang="en-US" smtClean="0"/>
              <a:t>2011-11-08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97DB-1DE4-44FB-965F-04FBC1A7F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57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 eaLnBrk="0" latinLnBrk="0" hangingPunct="0">
              <a:spcBef>
                <a:spcPct val="0"/>
              </a:spcBef>
            </a:pPr>
            <a:r>
              <a:rPr kumimoji="0" lang="ko-KR" altLang="en-US" sz="1200"/>
              <a:t>통계자료의 탐색적 분석</a:t>
            </a:r>
            <a:r>
              <a:rPr kumimoji="0" lang="en-US" altLang="ko-KR" sz="1200"/>
              <a:t>(EDA)</a:t>
            </a:r>
            <a:endParaRPr kumimoji="0" lang="en-US" altLang="ko-KR" sz="24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1066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ko-KR" altLang="en-US" sz="3200"/>
              <a:t>제 </a:t>
            </a:r>
            <a:r>
              <a:rPr lang="en-US" altLang="ko-KR" sz="3200"/>
              <a:t>1 </a:t>
            </a:r>
            <a:r>
              <a:rPr lang="ko-KR" altLang="en-US" sz="3200"/>
              <a:t>장        서   론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1981200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2000"/>
              <a:t>1. </a:t>
            </a:r>
            <a:r>
              <a:rPr lang="ko-KR" altLang="en-US" sz="2000"/>
              <a:t>탐색적 자료분석 </a:t>
            </a:r>
            <a:r>
              <a:rPr lang="en-US" altLang="ko-KR" sz="2000"/>
              <a:t>- EDA-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14400" y="2438400"/>
            <a:ext cx="78486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9144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3716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8288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2860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1600" b="0"/>
              <a:t>◈  </a:t>
            </a:r>
            <a:r>
              <a:rPr lang="en-US" altLang="ko-KR" sz="1600"/>
              <a:t>EDA(Exploratory Data Analysis) </a:t>
            </a:r>
            <a:r>
              <a:rPr lang="ko-KR" altLang="en-US" sz="1600"/>
              <a:t>란</a:t>
            </a:r>
            <a:r>
              <a:rPr lang="en-US" altLang="ko-KR" sz="1600"/>
              <a:t>?</a:t>
            </a:r>
          </a:p>
          <a:p>
            <a:pPr>
              <a:spcBef>
                <a:spcPct val="50000"/>
              </a:spcBef>
            </a:pPr>
            <a:r>
              <a:rPr lang="en-US" altLang="ko-KR" sz="1600"/>
              <a:t>  </a:t>
            </a:r>
            <a:r>
              <a:rPr lang="ko-KR" altLang="en-US" sz="1600"/>
              <a:t>데이터의 특징과 내재하는 구조적관계를 알아내기 위한 기법들을 총칭</a:t>
            </a:r>
            <a:r>
              <a:rPr lang="ko-KR" altLang="en-US" sz="1600" b="0"/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600" b="0"/>
              <a:t>◈  </a:t>
            </a:r>
            <a:r>
              <a:rPr lang="ko-KR" altLang="en-US" sz="1600"/>
              <a:t>자료분석의 제단계</a:t>
            </a:r>
          </a:p>
          <a:p>
            <a:pPr>
              <a:spcBef>
                <a:spcPct val="50000"/>
              </a:spcBef>
            </a:pPr>
            <a:r>
              <a:rPr lang="ko-KR" altLang="en-US" sz="1600" b="0"/>
              <a:t>   </a:t>
            </a:r>
            <a:r>
              <a:rPr lang="ko-KR" altLang="en-US" sz="1600"/>
              <a:t>자료분석            탐색단계와 확증단계로 구분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탐색적 자료분석</a:t>
            </a:r>
            <a:r>
              <a:rPr lang="en-US" altLang="ko-KR" sz="1600"/>
              <a:t>(EDA) </a:t>
            </a:r>
          </a:p>
          <a:p>
            <a:pPr>
              <a:spcBef>
                <a:spcPct val="50000"/>
              </a:spcBef>
            </a:pPr>
            <a:r>
              <a:rPr lang="en-US" altLang="ko-KR" sz="1600"/>
              <a:t>   </a:t>
            </a:r>
            <a:r>
              <a:rPr lang="ko-KR" altLang="en-US" sz="1400"/>
              <a:t>데이터의 구조와 특징을 파악하며 여기서 얻은 정보를 바탕으로 통계모형을 만드는 단계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확증적 자료분석</a:t>
            </a:r>
            <a:r>
              <a:rPr lang="en-US" altLang="ko-KR" sz="1600"/>
              <a:t>(CDA : Confirmatory Data Analysis)</a:t>
            </a:r>
          </a:p>
          <a:p>
            <a:pPr>
              <a:spcBef>
                <a:spcPct val="50000"/>
              </a:spcBef>
            </a:pPr>
            <a:r>
              <a:rPr lang="en-US" altLang="ko-KR" sz="1600"/>
              <a:t>   </a:t>
            </a:r>
            <a:r>
              <a:rPr lang="ko-KR" altLang="en-US" sz="1400"/>
              <a:t>관측된 형태나 효과의 재현성 평가</a:t>
            </a:r>
            <a:r>
              <a:rPr lang="en-US" altLang="ko-KR" sz="1400"/>
              <a:t>, </a:t>
            </a:r>
            <a:r>
              <a:rPr lang="ko-KR" altLang="en-US" sz="1400"/>
              <a:t>유의성 검정</a:t>
            </a:r>
            <a:r>
              <a:rPr lang="en-US" altLang="ko-KR" sz="1400"/>
              <a:t>, </a:t>
            </a:r>
            <a:r>
              <a:rPr lang="ko-KR" altLang="en-US" sz="1400"/>
              <a:t>신뢰구간 추정 등 통계적 추론을 하는 단계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 </a:t>
            </a:r>
            <a:r>
              <a:rPr lang="en-US" altLang="ko-KR" sz="1400"/>
              <a:t>(1) </a:t>
            </a:r>
            <a:r>
              <a:rPr lang="ko-KR" altLang="en-US" sz="1400"/>
              <a:t>관련된 다른 자료분석에서 얻어진 정보를 적절히 배려하는 일</a:t>
            </a:r>
          </a:p>
          <a:p>
            <a:pPr>
              <a:spcBef>
                <a:spcPct val="50000"/>
              </a:spcBef>
            </a:pPr>
            <a:r>
              <a:rPr lang="ko-KR" altLang="en-US" sz="1400"/>
              <a:t>    </a:t>
            </a:r>
            <a:r>
              <a:rPr lang="en-US" altLang="ko-KR" sz="1400"/>
              <a:t>(2) </a:t>
            </a:r>
            <a:r>
              <a:rPr lang="ko-KR" altLang="en-US" sz="1400"/>
              <a:t>새로 수집된 자료가 앞서의 분석결과에 의한 예측과 얼마나 일치하는가를 평가하는 일  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2209800" y="3644900"/>
            <a:ext cx="533400" cy="152400"/>
          </a:xfrm>
          <a:prstGeom prst="notched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46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ko-KR" altLang="en-US" sz="1200"/>
              <a:t>통계자료의 탐색적 분석</a:t>
            </a:r>
            <a:r>
              <a:rPr lang="en-US" altLang="ko-KR" sz="1200"/>
              <a:t>(EDA)</a:t>
            </a:r>
            <a:endParaRPr lang="en-US" altLang="ko-KR" sz="24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47700" y="1066800"/>
            <a:ext cx="78486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ko-KR"/>
          </a:p>
          <a:p>
            <a:pPr algn="ctr"/>
            <a:endParaRPr lang="en-US" altLang="ko-KR"/>
          </a:p>
          <a:p>
            <a:r>
              <a:rPr lang="en-US" altLang="ko-KR"/>
              <a:t>   </a:t>
            </a:r>
            <a:r>
              <a:rPr lang="ko-KR" altLang="en-US"/>
              <a:t>죤 튜키</a:t>
            </a:r>
            <a:r>
              <a:rPr lang="en-US" altLang="ko-KR"/>
              <a:t>(John W. Tukey : 1977</a:t>
            </a:r>
            <a:r>
              <a:rPr lang="ko-KR" altLang="en-US"/>
              <a:t>년</a:t>
            </a:r>
            <a:r>
              <a:rPr lang="en-US" altLang="ko-KR"/>
              <a:t>) </a:t>
            </a:r>
            <a:r>
              <a:rPr lang="ko-KR" altLang="en-US"/>
              <a:t>의 첫 저서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/>
              <a:t>탐색적 자료분석</a:t>
            </a:r>
            <a:r>
              <a:rPr lang="en-US" altLang="ko-KR"/>
              <a:t>(EDA)</a:t>
            </a:r>
            <a:r>
              <a:rPr lang="en-US" altLang="ko-KR">
                <a:latin typeface="Times New Roman"/>
              </a:rPr>
              <a:t>”</a:t>
            </a:r>
            <a:endParaRPr lang="en-US" altLang="ko-KR"/>
          </a:p>
          <a:p>
            <a:r>
              <a:rPr lang="en-US" altLang="ko-KR"/>
              <a:t>   </a:t>
            </a:r>
            <a:r>
              <a:rPr lang="ko-KR" altLang="en-US"/>
              <a:t>자료가 무엇을 말하려 하는가를 보기 위한 것</a:t>
            </a:r>
          </a:p>
          <a:p>
            <a:r>
              <a:rPr lang="ko-KR" altLang="en-US"/>
              <a:t>                  단순한 계산과 그리기 쉬운 그림에 집중</a:t>
            </a:r>
          </a:p>
          <a:p>
            <a:r>
              <a:rPr lang="ko-KR" altLang="en-US" b="0"/>
              <a:t>   </a:t>
            </a:r>
            <a:r>
              <a:rPr lang="ko-KR" altLang="en-US"/>
              <a:t>추론통계학이 아닌 </a:t>
            </a:r>
            <a:r>
              <a:rPr lang="ko-KR" altLang="en-US">
                <a:solidFill>
                  <a:srgbClr val="FF3300"/>
                </a:solidFill>
              </a:rPr>
              <a:t>기술통계학</a:t>
            </a:r>
            <a:r>
              <a:rPr lang="en-US" altLang="ko-KR"/>
              <a:t>(descriptive statistics)</a:t>
            </a:r>
            <a:r>
              <a:rPr lang="ko-KR" altLang="en-US"/>
              <a:t>의 중요성을 강조   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47700" y="3810000"/>
            <a:ext cx="7848600" cy="223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2000"/>
              <a:t>2. </a:t>
            </a:r>
            <a:r>
              <a:rPr lang="ko-KR" altLang="en-US" sz="2000"/>
              <a:t>탐색적 자료분석의 네 가지 주제</a:t>
            </a:r>
          </a:p>
          <a:p>
            <a:pPr>
              <a:buFontTx/>
              <a:buChar char="•"/>
            </a:pPr>
            <a:r>
              <a:rPr lang="ko-KR" altLang="en-US"/>
              <a:t> </a:t>
            </a:r>
            <a:r>
              <a:rPr lang="en-US" altLang="ko-KR"/>
              <a:t>EDA</a:t>
            </a:r>
            <a:r>
              <a:rPr lang="ko-KR" altLang="en-US"/>
              <a:t>의 네가지 주제</a:t>
            </a:r>
          </a:p>
          <a:p>
            <a:r>
              <a:rPr lang="ko-KR" altLang="en-US"/>
              <a:t>  </a:t>
            </a:r>
            <a:r>
              <a:rPr lang="en-US" altLang="ko-KR"/>
              <a:t>1. </a:t>
            </a:r>
            <a:r>
              <a:rPr lang="ko-KR" altLang="en-US"/>
              <a:t>저항성</a:t>
            </a:r>
            <a:r>
              <a:rPr lang="en-US" altLang="ko-KR"/>
              <a:t>(resistance) </a:t>
            </a:r>
            <a:r>
              <a:rPr lang="ko-KR" altLang="en-US"/>
              <a:t>의 강조            </a:t>
            </a:r>
          </a:p>
          <a:p>
            <a:r>
              <a:rPr lang="ko-KR" altLang="en-US"/>
              <a:t>  </a:t>
            </a:r>
            <a:r>
              <a:rPr lang="en-US" altLang="ko-KR"/>
              <a:t>2. </a:t>
            </a:r>
            <a:r>
              <a:rPr lang="ko-KR" altLang="en-US"/>
              <a:t>잔차</a:t>
            </a:r>
            <a:r>
              <a:rPr lang="en-US" altLang="ko-KR"/>
              <a:t>(residual) </a:t>
            </a:r>
            <a:r>
              <a:rPr lang="ko-KR" altLang="en-US"/>
              <a:t>계산</a:t>
            </a:r>
          </a:p>
          <a:p>
            <a:r>
              <a:rPr lang="ko-KR" altLang="en-US"/>
              <a:t>  </a:t>
            </a:r>
            <a:r>
              <a:rPr lang="en-US" altLang="ko-KR"/>
              <a:t>3. </a:t>
            </a:r>
            <a:r>
              <a:rPr lang="ko-KR" altLang="en-US"/>
              <a:t>자료변수의 재표현</a:t>
            </a:r>
            <a:r>
              <a:rPr lang="en-US" altLang="ko-KR"/>
              <a:t>(</a:t>
            </a:r>
            <a:r>
              <a:rPr lang="ko-KR" altLang="en-US"/>
              <a:t>변수변환 </a:t>
            </a:r>
            <a:r>
              <a:rPr lang="en-US" altLang="ko-KR"/>
              <a:t>: re-expression)</a:t>
            </a:r>
            <a:r>
              <a:rPr lang="ko-KR" altLang="en-US"/>
              <a:t>을 통한 다각적 시도</a:t>
            </a:r>
          </a:p>
          <a:p>
            <a:r>
              <a:rPr lang="ko-KR" altLang="en-US"/>
              <a:t>  </a:t>
            </a:r>
            <a:r>
              <a:rPr lang="en-US" altLang="ko-KR"/>
              <a:t>4. </a:t>
            </a:r>
            <a:r>
              <a:rPr lang="ko-KR" altLang="en-US"/>
              <a:t>그래프를 통한 현시성</a:t>
            </a:r>
            <a:r>
              <a:rPr lang="en-US" altLang="ko-KR"/>
              <a:t>(revelation)    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38200" y="1143000"/>
            <a:ext cx="2209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ko-KR"/>
              <a:t>EDA</a:t>
            </a:r>
            <a:r>
              <a:rPr lang="ko-KR" altLang="en-US"/>
              <a:t>의 역사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2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990600" y="2565400"/>
            <a:ext cx="762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850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ko-KR" altLang="en-US" sz="1200"/>
              <a:t>통계자료의 탐색적 분석</a:t>
            </a:r>
            <a:r>
              <a:rPr lang="en-US" altLang="ko-KR" sz="1200"/>
              <a:t>(EDA)</a:t>
            </a:r>
            <a:endParaRPr lang="en-US" altLang="ko-KR" sz="240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8229600" cy="556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9144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3716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8288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2860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600"/>
              <a:t>1) </a:t>
            </a:r>
            <a:r>
              <a:rPr lang="ko-KR" altLang="en-US" sz="1600"/>
              <a:t>저항성의 강조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    탐색적 자료분석은 일부자료의 파손에 관한 저항성을 가져야 한다</a:t>
            </a:r>
            <a:r>
              <a:rPr lang="en-US" altLang="ko-KR" sz="1600"/>
              <a:t>.</a:t>
            </a:r>
          </a:p>
          <a:p>
            <a:pPr>
              <a:spcBef>
                <a:spcPct val="50000"/>
              </a:spcBef>
            </a:pPr>
            <a:r>
              <a:rPr lang="en-US" altLang="ko-KR" sz="1600"/>
              <a:t>      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ko-KR" sz="1600"/>
              <a:t>       </a:t>
            </a:r>
            <a:r>
              <a:rPr lang="ko-KR" altLang="en-US" sz="1600"/>
              <a:t>산술평균 </a:t>
            </a:r>
            <a:r>
              <a:rPr lang="en-US" altLang="ko-KR" sz="1600"/>
              <a:t>(Mean) = 15.8                   </a:t>
            </a:r>
            <a:r>
              <a:rPr lang="ko-KR" altLang="en-US" sz="1600"/>
              <a:t>중위수</a:t>
            </a:r>
            <a:r>
              <a:rPr lang="en-US" altLang="ko-KR" sz="1600"/>
              <a:t>(median) = 15</a:t>
            </a:r>
          </a:p>
          <a:p>
            <a:pPr>
              <a:spcBef>
                <a:spcPct val="50000"/>
              </a:spcBef>
            </a:pPr>
            <a:endParaRPr lang="en-US" altLang="ko-KR" sz="1600"/>
          </a:p>
          <a:p>
            <a:pPr>
              <a:spcBef>
                <a:spcPct val="50000"/>
              </a:spcBef>
            </a:pPr>
            <a:r>
              <a:rPr lang="en-US" altLang="ko-KR" sz="1600"/>
              <a:t># </a:t>
            </a:r>
            <a:r>
              <a:rPr lang="ko-KR" altLang="en-US" sz="1600"/>
              <a:t>자료의 마지막 값 </a:t>
            </a:r>
            <a:r>
              <a:rPr lang="en-US" altLang="ko-KR" sz="1600"/>
              <a:t>31</a:t>
            </a:r>
            <a:r>
              <a:rPr lang="ko-KR" altLang="en-US" sz="1600"/>
              <a:t>이 </a:t>
            </a:r>
            <a:r>
              <a:rPr lang="en-US" altLang="ko-KR" sz="1600"/>
              <a:t>310</a:t>
            </a:r>
            <a:r>
              <a:rPr lang="ko-KR" altLang="en-US" sz="1600"/>
              <a:t>으로 변경된 경우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   산술평균 </a:t>
            </a:r>
            <a:r>
              <a:rPr lang="en-US" altLang="ko-KR" sz="1600"/>
              <a:t>(Mean) = 41.2                    </a:t>
            </a:r>
            <a:r>
              <a:rPr lang="ko-KR" altLang="en-US" sz="1600"/>
              <a:t>중위수</a:t>
            </a:r>
            <a:r>
              <a:rPr lang="en-US" altLang="ko-KR" sz="1600"/>
              <a:t>(median) = 15</a:t>
            </a:r>
          </a:p>
          <a:p>
            <a:pPr>
              <a:spcBef>
                <a:spcPct val="50000"/>
              </a:spcBef>
            </a:pPr>
            <a:endParaRPr lang="en-US" altLang="ko-KR" sz="1600"/>
          </a:p>
          <a:p>
            <a:pPr>
              <a:spcBef>
                <a:spcPct val="50000"/>
              </a:spcBef>
            </a:pPr>
            <a:r>
              <a:rPr lang="en-US" altLang="ko-KR" sz="1600"/>
              <a:t># </a:t>
            </a:r>
            <a:r>
              <a:rPr lang="ko-KR" altLang="en-US" sz="1600"/>
              <a:t>문제의 관측값 </a:t>
            </a:r>
            <a:r>
              <a:rPr lang="en-US" altLang="ko-KR" sz="1600"/>
              <a:t>31</a:t>
            </a:r>
            <a:r>
              <a:rPr lang="ko-KR" altLang="en-US" sz="1600"/>
              <a:t>을 </a:t>
            </a:r>
            <a:r>
              <a:rPr lang="en-US" altLang="ko-KR" sz="1600"/>
              <a:t>x</a:t>
            </a:r>
            <a:r>
              <a:rPr lang="ko-KR" altLang="en-US" sz="1600"/>
              <a:t>로 대체되는 경우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   산술평균</a:t>
            </a:r>
            <a:r>
              <a:rPr lang="en-US" altLang="ko-KR" sz="1600"/>
              <a:t>(x) (Mean(x)) = (143+x)/11 = 13+(1/11)x</a:t>
            </a:r>
          </a:p>
          <a:p>
            <a:pPr>
              <a:spcBef>
                <a:spcPct val="50000"/>
              </a:spcBef>
            </a:pPr>
            <a:r>
              <a:rPr lang="en-US" altLang="ko-KR" sz="1600"/>
              <a:t>      </a:t>
            </a:r>
            <a:r>
              <a:rPr lang="ko-KR" altLang="en-US" sz="1600"/>
              <a:t>중위수</a:t>
            </a:r>
            <a:r>
              <a:rPr lang="en-US" altLang="ko-KR" sz="1600"/>
              <a:t>(x) (Median(x)) =      11 ,    x≦ 11</a:t>
            </a:r>
            <a:r>
              <a:rPr lang="ko-KR" altLang="en-US" sz="1600"/>
              <a:t>인 경우 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                                           </a:t>
            </a:r>
            <a:r>
              <a:rPr lang="en-US" altLang="ko-KR" sz="1600"/>
              <a:t>x ,    11&lt;x≦15</a:t>
            </a:r>
            <a:r>
              <a:rPr lang="ko-KR" altLang="en-US" sz="1600"/>
              <a:t>인 경우 </a:t>
            </a:r>
          </a:p>
          <a:p>
            <a:pPr>
              <a:spcBef>
                <a:spcPct val="50000"/>
              </a:spcBef>
            </a:pPr>
            <a:r>
              <a:rPr lang="ko-KR" altLang="en-US" sz="1600"/>
              <a:t>                                             </a:t>
            </a:r>
            <a:r>
              <a:rPr lang="en-US" altLang="ko-KR" sz="1600"/>
              <a:t>15 ,    x&gt;15</a:t>
            </a:r>
            <a:r>
              <a:rPr lang="ko-KR" altLang="en-US" sz="1600"/>
              <a:t>인 경우</a:t>
            </a:r>
          </a:p>
          <a:p>
            <a:pPr>
              <a:spcBef>
                <a:spcPct val="50000"/>
              </a:spcBef>
            </a:pPr>
            <a:r>
              <a:rPr lang="ko-KR" altLang="en-US" sz="2000"/>
              <a:t>***</a:t>
            </a:r>
            <a:r>
              <a:rPr lang="ko-KR" altLang="en-US" sz="1600"/>
              <a:t> </a:t>
            </a:r>
            <a:r>
              <a:rPr lang="en-US" altLang="ko-KR" sz="1600"/>
              <a:t>EDA</a:t>
            </a:r>
            <a:r>
              <a:rPr lang="ko-KR" altLang="en-US" sz="1600"/>
              <a:t>의 관점에서는 평균보다는 일부자료의 파손</a:t>
            </a:r>
            <a:r>
              <a:rPr lang="en-US" altLang="ko-KR" sz="1600"/>
              <a:t>(</a:t>
            </a:r>
            <a:r>
              <a:rPr lang="ko-KR" altLang="en-US" sz="1600"/>
              <a:t>변형</a:t>
            </a:r>
            <a:r>
              <a:rPr lang="en-US" altLang="ko-KR" sz="1600"/>
              <a:t>)</a:t>
            </a:r>
            <a:r>
              <a:rPr lang="ko-KR" altLang="en-US" sz="1600"/>
              <a:t>에</a:t>
            </a:r>
          </a:p>
          <a:p>
            <a:pPr>
              <a:spcBef>
                <a:spcPct val="50000"/>
              </a:spcBef>
            </a:pPr>
            <a:r>
              <a:rPr lang="ko-KR" altLang="en-US" sz="1600" b="0"/>
              <a:t>      </a:t>
            </a:r>
            <a:r>
              <a:rPr lang="ko-KR" altLang="en-US" sz="1600"/>
              <a:t>저항적인 </a:t>
            </a:r>
            <a:r>
              <a:rPr lang="ko-KR" altLang="en-US" sz="1600">
                <a:solidFill>
                  <a:srgbClr val="FF3300"/>
                </a:solidFill>
              </a:rPr>
              <a:t>중위수</a:t>
            </a:r>
            <a:r>
              <a:rPr lang="ko-KR" altLang="en-US" sz="1600"/>
              <a:t>가 바람직한 </a:t>
            </a:r>
            <a:r>
              <a:rPr lang="ko-KR" altLang="en-US" sz="1600">
                <a:solidFill>
                  <a:srgbClr val="FF3300"/>
                </a:solidFill>
              </a:rPr>
              <a:t>대표값의 측도로  선호된다</a:t>
            </a:r>
            <a:r>
              <a:rPr lang="en-US" altLang="ko-KR" sz="1600">
                <a:solidFill>
                  <a:srgbClr val="FF3300"/>
                </a:solidFill>
              </a:rPr>
              <a:t>. 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95400" y="1676400"/>
            <a:ext cx="541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ko-KR"/>
              <a:t>05, 08, 09, 10, 11, 15, 16, 19, 21, 29, 31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581400" y="49530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429000" y="4953000"/>
            <a:ext cx="0" cy="990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581400" y="5943600"/>
            <a:ext cx="685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>
            <a:off x="3429000" y="47244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3025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ko-KR" altLang="en-US" sz="1200"/>
              <a:t>통계자료의 탐색적 분석</a:t>
            </a:r>
            <a:r>
              <a:rPr lang="en-US" altLang="ko-KR" sz="1200"/>
              <a:t>(EDA)</a:t>
            </a:r>
            <a:endParaRPr lang="en-US" altLang="ko-KR" sz="24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822960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/>
              <a:t>2) </a:t>
            </a:r>
            <a:r>
              <a:rPr lang="ko-KR" altLang="en-US"/>
              <a:t>잔차 계산</a:t>
            </a:r>
          </a:p>
          <a:p>
            <a:r>
              <a:rPr lang="ko-KR" altLang="en-US"/>
              <a:t>       </a:t>
            </a:r>
            <a:r>
              <a:rPr lang="ko-KR" altLang="en-US" sz="1400"/>
              <a:t>잔차는 각 개별 관측값이 자료의 주경향</a:t>
            </a:r>
            <a:r>
              <a:rPr lang="en-US" altLang="ko-KR" sz="1400"/>
              <a:t>(main trend)</a:t>
            </a:r>
            <a:r>
              <a:rPr lang="ko-KR" altLang="en-US" sz="1400"/>
              <a:t>으로 부터 얼마나 벗어났는지를 나타냄</a:t>
            </a:r>
          </a:p>
          <a:p>
            <a:r>
              <a:rPr lang="ko-KR" altLang="en-US" sz="1400"/>
              <a:t>        중위수 </a:t>
            </a:r>
            <a:r>
              <a:rPr lang="en-US" altLang="ko-KR" sz="1400"/>
              <a:t>15</a:t>
            </a:r>
            <a:r>
              <a:rPr lang="ko-KR" altLang="en-US" sz="1400"/>
              <a:t>로부터의 잔차</a:t>
            </a:r>
          </a:p>
          <a:p>
            <a:endParaRPr lang="ko-KR" altLang="en-US" sz="1400"/>
          </a:p>
          <a:p>
            <a:endParaRPr lang="ko-KR" altLang="en-US" sz="1400"/>
          </a:p>
          <a:p>
            <a:endParaRPr lang="ko-KR" altLang="en-US" sz="1400"/>
          </a:p>
          <a:p>
            <a:r>
              <a:rPr lang="ko-KR" altLang="en-US" sz="1400"/>
              <a:t>     왜 이렇게 큰 잔차 </a:t>
            </a:r>
            <a:r>
              <a:rPr lang="en-US" altLang="ko-KR" sz="1400"/>
              <a:t>295</a:t>
            </a:r>
            <a:r>
              <a:rPr lang="ko-KR" altLang="en-US" sz="1400"/>
              <a:t>가 주어졌는가           의문을 풀어보자 </a:t>
            </a:r>
            <a:r>
              <a:rPr lang="en-US" altLang="ko-KR" sz="1400"/>
              <a:t>(EDA</a:t>
            </a:r>
            <a:r>
              <a:rPr lang="ko-KR" altLang="en-US" sz="1400"/>
              <a:t>의 입장</a:t>
            </a:r>
            <a:r>
              <a:rPr lang="en-US" altLang="ko-KR" sz="1400"/>
              <a:t>)</a:t>
            </a:r>
          </a:p>
          <a:p>
            <a:endParaRPr lang="en-US" altLang="ko-KR"/>
          </a:p>
          <a:p>
            <a:r>
              <a:rPr lang="en-US" altLang="ko-KR"/>
              <a:t>3) </a:t>
            </a:r>
            <a:r>
              <a:rPr lang="ko-KR" altLang="en-US"/>
              <a:t>자료변수의 재표현</a:t>
            </a:r>
            <a:r>
              <a:rPr lang="en-US" altLang="ko-KR"/>
              <a:t>(</a:t>
            </a:r>
            <a:r>
              <a:rPr lang="ko-KR" altLang="en-US"/>
              <a:t>변수변환</a:t>
            </a:r>
            <a:r>
              <a:rPr lang="en-US" altLang="ko-KR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/>
              <a:t>       </a:t>
            </a:r>
            <a:r>
              <a:rPr lang="ko-KR" altLang="en-US"/>
              <a:t>자료의 변환으로</a:t>
            </a:r>
            <a:r>
              <a:rPr lang="en-US" altLang="ko-KR"/>
              <a:t>(</a:t>
            </a:r>
            <a:r>
              <a:rPr lang="ko-KR" altLang="en-US"/>
              <a:t>측정측도를 적당히 다른 척도로 재표현</a:t>
            </a:r>
            <a:r>
              <a:rPr lang="en-US" altLang="ko-KR"/>
              <a:t>) </a:t>
            </a:r>
            <a:r>
              <a:rPr lang="ko-KR" altLang="en-US"/>
              <a:t>분포의 대칭성</a:t>
            </a:r>
            <a:r>
              <a:rPr lang="en-US" altLang="ko-KR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/>
              <a:t>      </a:t>
            </a:r>
            <a:r>
              <a:rPr lang="ko-KR" altLang="en-US"/>
              <a:t>관계의 선형성</a:t>
            </a:r>
            <a:r>
              <a:rPr lang="en-US" altLang="ko-KR"/>
              <a:t>(</a:t>
            </a:r>
            <a:r>
              <a:rPr lang="ko-KR" altLang="en-US"/>
              <a:t>직선화</a:t>
            </a:r>
            <a:r>
              <a:rPr lang="en-US" altLang="ko-KR"/>
              <a:t>), </a:t>
            </a:r>
            <a:r>
              <a:rPr lang="ko-KR" altLang="en-US"/>
              <a:t>분산의 균일성</a:t>
            </a:r>
            <a:r>
              <a:rPr lang="en-US" altLang="ko-KR"/>
              <a:t>, </a:t>
            </a:r>
            <a:r>
              <a:rPr lang="ko-KR" altLang="en-US"/>
              <a:t>관련변수의 가법성등에 도움이 된다</a:t>
            </a:r>
            <a:r>
              <a:rPr lang="en-US" altLang="ko-KR"/>
              <a:t>.  </a:t>
            </a:r>
          </a:p>
          <a:p>
            <a:endParaRPr lang="en-US" altLang="ko-KR"/>
          </a:p>
          <a:p>
            <a:r>
              <a:rPr lang="en-US" altLang="ko-KR"/>
              <a:t>4) </a:t>
            </a:r>
            <a:r>
              <a:rPr lang="ko-KR" altLang="en-US"/>
              <a:t>그래프를 이용한 현시성</a:t>
            </a:r>
            <a:r>
              <a:rPr lang="en-US" altLang="ko-KR"/>
              <a:t>(revelation)</a:t>
            </a:r>
          </a:p>
          <a:p>
            <a:r>
              <a:rPr lang="en-US" altLang="ko-KR"/>
              <a:t>       </a:t>
            </a:r>
            <a:r>
              <a:rPr lang="ko-KR" altLang="en-US"/>
              <a:t>그래프 표현이 자료안에 숨겨진 정보를 보여주는 효율적인 수단이 된다</a:t>
            </a:r>
            <a:r>
              <a:rPr lang="en-US" altLang="ko-KR"/>
              <a:t>.</a:t>
            </a:r>
          </a:p>
          <a:p>
            <a:r>
              <a:rPr lang="en-US" altLang="ko-KR"/>
              <a:t>       </a:t>
            </a:r>
            <a:r>
              <a:rPr lang="ko-KR" altLang="en-US"/>
              <a:t>탐색적 자료분석에서는 다양한 그래프 작성 기법들이 사용된다</a:t>
            </a:r>
            <a:r>
              <a:rPr lang="en-US" altLang="ko-KR"/>
              <a:t>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81200" y="2514600"/>
            <a:ext cx="6019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ko-KR"/>
              <a:t>       -10,  -7,  -6,  -5,  -4,   0,   1,   4,    6,   14,  295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19200" y="18288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95400" y="1905000"/>
            <a:ext cx="495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114800" y="2819400"/>
            <a:ext cx="228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0386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981200" y="2057400"/>
            <a:ext cx="6019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ko-KR"/>
              <a:t>05,  08,  09, 10,  11,  15,  16,  19,  21,  29,  310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524000" y="2286000"/>
            <a:ext cx="381000" cy="457200"/>
          </a:xfrm>
          <a:prstGeom prst="curvedRightArrow">
            <a:avLst>
              <a:gd name="adj1" fmla="val 24000"/>
              <a:gd name="adj2" fmla="val 4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590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ko-KR" altLang="en-US" sz="1200"/>
              <a:t>통계자료의 탐색적 분석</a:t>
            </a:r>
            <a:r>
              <a:rPr lang="en-US" altLang="ko-KR" sz="1200"/>
              <a:t>(EDA)</a:t>
            </a:r>
            <a:endParaRPr lang="en-US" altLang="ko-KR" sz="24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2296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/>
              <a:t>3. </a:t>
            </a:r>
            <a:r>
              <a:rPr lang="ko-KR" altLang="en-US"/>
              <a:t>그래프의 유용성</a:t>
            </a:r>
          </a:p>
          <a:p>
            <a:r>
              <a:rPr lang="ko-KR" altLang="en-US"/>
              <a:t>    수치 데이터              추상적인 개념</a:t>
            </a:r>
          </a:p>
          <a:p>
            <a:r>
              <a:rPr lang="ko-KR" altLang="en-US"/>
              <a:t>                              구상화</a:t>
            </a:r>
          </a:p>
          <a:p>
            <a:r>
              <a:rPr lang="ko-KR" altLang="en-US"/>
              <a:t>                   각종 그래프</a:t>
            </a:r>
          </a:p>
          <a:p>
            <a:r>
              <a:rPr lang="ko-KR" altLang="en-US"/>
              <a:t>    도표</a:t>
            </a:r>
            <a:r>
              <a:rPr lang="en-US" altLang="ko-KR"/>
              <a:t>1   </a:t>
            </a:r>
            <a:r>
              <a:rPr lang="ko-KR" altLang="en-US"/>
              <a:t>수리통계학 점수 자료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057400" y="1295400"/>
            <a:ext cx="685800" cy="152400"/>
          </a:xfrm>
          <a:prstGeom prst="lef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362200" y="15240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990600" y="2819400"/>
          <a:ext cx="27432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비트맵 이미지" r:id="rId3" imgW="2695951" imgH="3172268" progId="Paint.Picture">
                  <p:embed/>
                </p:oleObj>
              </mc:Choice>
              <mc:Fallback>
                <p:oleObj name="비트맵 이미지" r:id="rId3" imgW="2695951" imgH="317226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27432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962400" y="42672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800600" y="1828800"/>
            <a:ext cx="2438400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</a:t>
            </a:r>
            <a:r>
              <a:rPr lang="ko-KR" altLang="en-US" sz="1400">
                <a:latin typeface="Courier New" pitchFamily="49" charset="0"/>
              </a:rPr>
              <a:t>과제 미제출그룹</a:t>
            </a:r>
            <a:r>
              <a:rPr lang="en-US" altLang="ko-KR" sz="1400">
                <a:latin typeface="Courier New" pitchFamily="49" charset="0"/>
              </a:rPr>
              <a:t>(A=0)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 2    0 00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 4    1 05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12    2 13334589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16    3 0355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(5)   4 13378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13    5 122333446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 4    6 4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 3    7 3</a:t>
            </a:r>
          </a:p>
          <a:p>
            <a:pPr>
              <a:lnSpc>
                <a:spcPct val="40000"/>
              </a:lnSpc>
            </a:pPr>
            <a:r>
              <a:rPr lang="en-US" altLang="ko-KR" sz="1400">
                <a:latin typeface="Courier New" pitchFamily="49" charset="0"/>
              </a:rPr>
              <a:t>    2    8 29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800600" y="4495800"/>
            <a:ext cx="23622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</a:t>
            </a:r>
            <a:r>
              <a:rPr lang="ko-KR" altLang="en-US" sz="1400">
                <a:latin typeface="Courier New" pitchFamily="49" charset="0"/>
              </a:rPr>
              <a:t>과제 제출그룹</a:t>
            </a:r>
            <a:r>
              <a:rPr lang="en-US" altLang="ko-KR" sz="1400">
                <a:latin typeface="Courier New" pitchFamily="49" charset="0"/>
              </a:rPr>
              <a:t>(A=1)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 1    1 8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 3    2 88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 6    3 789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12    4 114566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(8)   5 11245688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11    6 17779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 6    7 3478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 2    8 </a:t>
            </a:r>
          </a:p>
          <a:p>
            <a:pPr>
              <a:lnSpc>
                <a:spcPct val="30000"/>
              </a:lnSpc>
            </a:pPr>
            <a:r>
              <a:rPr lang="en-US" altLang="ko-KR" sz="1400">
                <a:latin typeface="Courier New" pitchFamily="49" charset="0"/>
              </a:rPr>
              <a:t>    2    9 09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696200" y="53340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/>
              <a:t>중위수</a:t>
            </a:r>
            <a:r>
              <a:rPr lang="en-US" altLang="ko-KR"/>
              <a:t>54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7086600" y="2289175"/>
            <a:ext cx="1828800" cy="1446213"/>
          </a:xfrm>
          <a:prstGeom prst="leftArrowCallout">
            <a:avLst>
              <a:gd name="adj1" fmla="val 13426"/>
              <a:gd name="adj2" fmla="val 25000"/>
              <a:gd name="adj3" fmla="val 21076"/>
              <a:gd name="adj4" fmla="val 7326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o-KR" altLang="en-US"/>
              <a:t>중위수</a:t>
            </a:r>
            <a:r>
              <a:rPr lang="en-US" altLang="ko-KR"/>
              <a:t>=42</a:t>
            </a:r>
          </a:p>
          <a:p>
            <a:pPr algn="ctr"/>
            <a:r>
              <a:rPr lang="en-US" altLang="ko-KR"/>
              <a:t>50</a:t>
            </a:r>
            <a:r>
              <a:rPr lang="ko-KR" altLang="en-US"/>
              <a:t>점대와</a:t>
            </a:r>
          </a:p>
          <a:p>
            <a:pPr algn="ctr"/>
            <a:r>
              <a:rPr lang="en-US" altLang="ko-KR"/>
              <a:t>20</a:t>
            </a:r>
            <a:r>
              <a:rPr lang="ko-KR" altLang="en-US"/>
              <a:t>점대의</a:t>
            </a:r>
          </a:p>
          <a:p>
            <a:pPr algn="ctr"/>
            <a:r>
              <a:rPr lang="ko-KR" altLang="en-US"/>
              <a:t>혼합모형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620000" y="22860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ko-KR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7162800" y="5334000"/>
            <a:ext cx="1676400" cy="346075"/>
          </a:xfrm>
          <a:prstGeom prst="leftArrowCallout">
            <a:avLst>
              <a:gd name="adj1" fmla="val 25000"/>
              <a:gd name="adj2" fmla="val 25000"/>
              <a:gd name="adj3" fmla="val 80734"/>
              <a:gd name="adj4" fmla="val 745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o-KR" altLang="en-US">
                <a:solidFill>
                  <a:srgbClr val="010000"/>
                </a:solidFill>
              </a:rPr>
              <a:t>중위수</a:t>
            </a:r>
            <a:r>
              <a:rPr lang="en-US" altLang="ko-KR">
                <a:solidFill>
                  <a:srgbClr val="010000"/>
                </a:solidFill>
              </a:rPr>
              <a:t>=54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467600" y="21336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ko-KR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696200" y="24384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ko-KR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43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ko-KR" altLang="en-US" sz="1200"/>
              <a:t>통계자료의 탐색적 분석</a:t>
            </a:r>
            <a:r>
              <a:rPr lang="en-US" altLang="ko-KR" sz="1200"/>
              <a:t>(EDA)</a:t>
            </a:r>
            <a:endParaRPr lang="en-US" altLang="ko-KR" sz="24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011238"/>
            <a:ext cx="8382000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/>
              <a:t>4. </a:t>
            </a:r>
            <a:r>
              <a:rPr lang="ko-KR" altLang="en-US"/>
              <a:t>데이터 분석의 기본철학</a:t>
            </a:r>
          </a:p>
          <a:p>
            <a:r>
              <a:rPr lang="ko-KR" altLang="en-US"/>
              <a:t>    과학발전에 있어서 통계학</a:t>
            </a:r>
            <a:r>
              <a:rPr lang="en-US" altLang="ko-KR"/>
              <a:t>(</a:t>
            </a:r>
            <a:r>
              <a:rPr lang="ko-KR" altLang="en-US"/>
              <a:t>또는 통계 전문가</a:t>
            </a:r>
            <a:r>
              <a:rPr lang="en-US" altLang="ko-KR"/>
              <a:t>)</a:t>
            </a:r>
            <a:r>
              <a:rPr lang="ko-KR" altLang="en-US"/>
              <a:t>의 역할은 무엇인가</a:t>
            </a:r>
            <a:r>
              <a:rPr lang="en-US" altLang="ko-KR"/>
              <a:t>?</a:t>
            </a:r>
          </a:p>
          <a:p>
            <a:r>
              <a:rPr lang="en-US" altLang="ko-KR"/>
              <a:t>    1) </a:t>
            </a:r>
            <a:r>
              <a:rPr lang="ko-KR" altLang="en-US"/>
              <a:t>모형</a:t>
            </a:r>
            <a:r>
              <a:rPr lang="en-US" altLang="ko-KR"/>
              <a:t>-</a:t>
            </a:r>
            <a:r>
              <a:rPr lang="ko-KR" altLang="en-US"/>
              <a:t>데이터의 사이클</a:t>
            </a:r>
          </a:p>
          <a:p>
            <a:r>
              <a:rPr lang="ko-KR" altLang="en-US"/>
              <a:t>        전통적인 통계학                  모형이 주어진 데이터의 분석 </a:t>
            </a:r>
            <a:r>
              <a:rPr lang="en-US" altLang="ko-KR"/>
              <a:t>(</a:t>
            </a:r>
            <a:r>
              <a:rPr lang="ko-KR" altLang="en-US"/>
              <a:t>추정 또는 가설검정</a:t>
            </a:r>
            <a:r>
              <a:rPr lang="en-US" altLang="ko-KR"/>
              <a:t>)</a:t>
            </a:r>
          </a:p>
          <a:p>
            <a:r>
              <a:rPr lang="en-US" altLang="ko-KR"/>
              <a:t>        </a:t>
            </a:r>
            <a:r>
              <a:rPr lang="ko-KR" altLang="en-US"/>
              <a:t>실제적인 연구시</a:t>
            </a:r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endParaRPr lang="ko-KR" altLang="en-US"/>
          </a:p>
          <a:p>
            <a:r>
              <a:rPr lang="ko-KR" altLang="en-US"/>
              <a:t>    </a:t>
            </a:r>
            <a:r>
              <a:rPr lang="en-US" altLang="ko-KR"/>
              <a:t>2) </a:t>
            </a:r>
            <a:r>
              <a:rPr lang="ko-KR" altLang="en-US"/>
              <a:t>진실로서의 모형</a:t>
            </a:r>
            <a:r>
              <a:rPr lang="en-US" altLang="ko-KR"/>
              <a:t>, </a:t>
            </a:r>
            <a:r>
              <a:rPr lang="ko-KR" altLang="en-US"/>
              <a:t>대표적 경우로서의 모형</a:t>
            </a:r>
          </a:p>
          <a:p>
            <a:r>
              <a:rPr lang="ko-KR" altLang="en-US"/>
              <a:t>        통계적 모형은 진실로서가 아니라 대표적인 경우로서 의의가 있을 뿐이다</a:t>
            </a:r>
          </a:p>
          <a:p>
            <a:r>
              <a:rPr lang="ko-KR" altLang="en-US"/>
              <a:t>        </a:t>
            </a:r>
            <a:r>
              <a:rPr lang="en-US" altLang="ko-KR"/>
              <a:t>(</a:t>
            </a:r>
            <a:r>
              <a:rPr lang="ko-KR" altLang="en-US"/>
              <a:t>예 </a:t>
            </a:r>
            <a:r>
              <a:rPr lang="en-US" altLang="ko-KR"/>
              <a:t>: </a:t>
            </a:r>
            <a:r>
              <a:rPr lang="ko-KR" altLang="en-US"/>
              <a:t>회귀분석에서 오차항의 정규성 가정</a:t>
            </a:r>
            <a:r>
              <a:rPr lang="en-US" altLang="ko-KR"/>
              <a:t>)</a:t>
            </a:r>
          </a:p>
          <a:p>
            <a:r>
              <a:rPr lang="en-US" altLang="ko-KR"/>
              <a:t>    3) </a:t>
            </a:r>
            <a:r>
              <a:rPr lang="ko-KR" altLang="en-US"/>
              <a:t>데이터에 대한 올바른 이해</a:t>
            </a:r>
          </a:p>
          <a:p>
            <a:endParaRPr lang="ko-KR" altLang="en-US"/>
          </a:p>
          <a:p>
            <a:endParaRPr lang="en-US" altLang="ko-KR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rot="-10800000">
            <a:off x="28956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752600" y="3205163"/>
            <a:ext cx="1752600" cy="4476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o-KR" altLang="en-US"/>
              <a:t>모 형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572000" y="3124200"/>
            <a:ext cx="2209800" cy="4476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o-KR" altLang="en-US"/>
              <a:t>데 이 터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895600" y="2819400"/>
            <a:ext cx="2971800" cy="228600"/>
          </a:xfrm>
          <a:prstGeom prst="curvedDownArrow">
            <a:avLst>
              <a:gd name="adj1" fmla="val 260000"/>
              <a:gd name="adj2" fmla="val 5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10800000" flipV="1">
            <a:off x="2590800" y="3657600"/>
            <a:ext cx="2971800" cy="304800"/>
          </a:xfrm>
          <a:prstGeom prst="curvedUpArrow">
            <a:avLst>
              <a:gd name="adj1" fmla="val 195000"/>
              <a:gd name="adj2" fmla="val 390000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209800" y="5943600"/>
            <a:ext cx="1524000" cy="4476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o-KR" altLang="en-US"/>
              <a:t>데 이 터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334000" y="5872163"/>
            <a:ext cx="1752600" cy="4476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ko-KR" altLang="en-US"/>
              <a:t>분 석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3314700" y="5638800"/>
            <a:ext cx="2514600" cy="228600"/>
          </a:xfrm>
          <a:prstGeom prst="curvedDownArrow">
            <a:avLst>
              <a:gd name="adj1" fmla="val 220000"/>
              <a:gd name="adj2" fmla="val 440000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rot="10800000">
            <a:off x="3314700" y="6400800"/>
            <a:ext cx="2514600" cy="152400"/>
          </a:xfrm>
          <a:prstGeom prst="curvedDownArrow">
            <a:avLst>
              <a:gd name="adj1" fmla="val 330000"/>
              <a:gd name="adj2" fmla="val 6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4842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33400" y="685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ko-KR" altLang="en-US" sz="1200"/>
              <a:t>통계자료의 탐색적 분석</a:t>
            </a:r>
            <a:r>
              <a:rPr lang="en-US" altLang="ko-KR" sz="1200"/>
              <a:t>(EDA)</a:t>
            </a:r>
            <a:endParaRPr lang="en-US" altLang="ko-KR" sz="24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382000" cy="568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/>
              <a:t>5. </a:t>
            </a:r>
            <a:r>
              <a:rPr lang="ko-KR" altLang="en-US"/>
              <a:t>탐색적 데이터 분석의 성공사례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</a:t>
            </a:r>
            <a:r>
              <a:rPr lang="ko-KR" altLang="en-US">
                <a:solidFill>
                  <a:schemeClr val="accent1"/>
                </a:solidFill>
              </a:rPr>
              <a:t>사례</a:t>
            </a:r>
            <a:r>
              <a:rPr lang="en-US" altLang="ko-KR">
                <a:solidFill>
                  <a:schemeClr val="accent1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ko-KR"/>
              <a:t>    1973</a:t>
            </a:r>
            <a:r>
              <a:rPr lang="ko-KR" altLang="en-US"/>
              <a:t>년 미국 뉴저지 주의 주지사는 주정부 환경보호과로부터 대기 중의 오존 수준을 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안전 수준으로 낮추어야 하며 그러기 위해서는 자동차 배출가스의 총량을 </a:t>
            </a:r>
            <a:r>
              <a:rPr lang="en-US" altLang="ko-KR"/>
              <a:t>3</a:t>
            </a:r>
            <a:r>
              <a:rPr lang="ko-KR" altLang="en-US"/>
              <a:t>분의 </a:t>
            </a:r>
            <a:r>
              <a:rPr lang="en-US" altLang="ko-KR"/>
              <a:t>2</a:t>
            </a:r>
            <a:r>
              <a:rPr lang="ko-KR" altLang="en-US"/>
              <a:t>로 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줄여야 한다는 내용의 건의</a:t>
            </a:r>
          </a:p>
          <a:p>
            <a:pPr>
              <a:lnSpc>
                <a:spcPct val="80000"/>
              </a:lnSpc>
            </a:pPr>
            <a:endParaRPr lang="ko-KR" altLang="en-US"/>
          </a:p>
          <a:p>
            <a:pPr>
              <a:lnSpc>
                <a:spcPct val="80000"/>
              </a:lnSpc>
            </a:pPr>
            <a:r>
              <a:rPr lang="ko-KR" altLang="en-US"/>
              <a:t>    문제점</a:t>
            </a:r>
            <a:r>
              <a:rPr lang="en-US" altLang="ko-KR"/>
              <a:t>)</a:t>
            </a:r>
          </a:p>
          <a:p>
            <a:pPr>
              <a:lnSpc>
                <a:spcPct val="80000"/>
              </a:lnSpc>
            </a:pPr>
            <a:r>
              <a:rPr lang="en-US" altLang="ko-KR"/>
              <a:t>    1) </a:t>
            </a:r>
            <a:r>
              <a:rPr lang="ko-KR" altLang="en-US"/>
              <a:t>일요일에 교통량이 적음에도 불구하고 오존수준은 요일별로 차이가 없다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</a:t>
            </a:r>
            <a:r>
              <a:rPr lang="en-US" altLang="ko-KR"/>
              <a:t>2) </a:t>
            </a:r>
            <a:r>
              <a:rPr lang="ko-KR" altLang="en-US"/>
              <a:t>가장 높은 오존수준을 나타내는 곳은 농촌지역인 앙코라였다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               측정장치의 소홀한 관리와 엉성한 보정이 원인 </a:t>
            </a:r>
          </a:p>
          <a:p>
            <a:pPr>
              <a:lnSpc>
                <a:spcPct val="80000"/>
              </a:lnSpc>
            </a:pPr>
            <a:endParaRPr lang="ko-KR" altLang="en-US"/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ko-KR" altLang="en-US">
                <a:solidFill>
                  <a:srgbClr val="FF3300"/>
                </a:solidFill>
              </a:rPr>
              <a:t>연구에 중요한 요소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en-US" altLang="ko-KR"/>
              <a:t>1) </a:t>
            </a:r>
            <a:r>
              <a:rPr lang="ko-KR" altLang="en-US"/>
              <a:t>자료를 수집하고 분석에 임하는 열의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en-US" altLang="ko-KR"/>
              <a:t>2) </a:t>
            </a:r>
            <a:r>
              <a:rPr lang="ko-KR" altLang="en-US"/>
              <a:t>기대하지 않았던 사실을 발견하기 위한 진단기법의 활용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en-US" altLang="ko-KR"/>
              <a:t>3) </a:t>
            </a:r>
            <a:r>
              <a:rPr lang="ko-KR" altLang="en-US"/>
              <a:t>놀라운 사실을 인지 할 수 있는 능력과 노력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en-US" altLang="ko-KR"/>
              <a:t>4) </a:t>
            </a:r>
            <a:r>
              <a:rPr lang="ko-KR" altLang="en-US"/>
              <a:t>해당분야에 대한 충분한 이해와 해당분야 전문가와의 커뮤니케이션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en-US" altLang="ko-KR"/>
              <a:t>5) </a:t>
            </a:r>
            <a:r>
              <a:rPr lang="ko-KR" altLang="en-US"/>
              <a:t>자료의 효과적인 요약과 그래프의 작성</a:t>
            </a:r>
          </a:p>
          <a:p>
            <a:pPr>
              <a:lnSpc>
                <a:spcPct val="80000"/>
              </a:lnSpc>
            </a:pPr>
            <a:r>
              <a:rPr lang="ko-KR" altLang="en-US"/>
              <a:t>     </a:t>
            </a:r>
            <a:r>
              <a:rPr lang="en-US" altLang="ko-KR"/>
              <a:t>6) </a:t>
            </a:r>
            <a:r>
              <a:rPr lang="ko-KR" altLang="en-US"/>
              <a:t>연구의 실마리에 대한 끊임없는 추적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2954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4875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화면 슬라이드 쇼(4:3)</PresentationFormat>
  <Paragraphs>140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비트맵 이미지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lhy</dc:creator>
  <cp:lastModifiedBy>lhy</cp:lastModifiedBy>
  <cp:revision>1</cp:revision>
  <dcterms:created xsi:type="dcterms:W3CDTF">2011-11-08T03:38:33Z</dcterms:created>
  <dcterms:modified xsi:type="dcterms:W3CDTF">2011-11-08T03:39:04Z</dcterms:modified>
</cp:coreProperties>
</file>