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8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8A91-73E9-4B2B-95DD-BA441DE98022}" type="datetimeFigureOut">
              <a:rPr lang="ko-KR" altLang="en-US" smtClean="0"/>
              <a:pPr/>
              <a:t>2013-01-13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C8E5C-FCCF-48AD-8F0D-67AB950D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형사사법과 피해자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000372"/>
            <a:ext cx="7358114" cy="28575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형사사법과 피해자의 지위와 역할</a:t>
            </a:r>
            <a:endParaRPr lang="en-US" altLang="ko-KR" dirty="0" smtClean="0"/>
          </a:p>
          <a:p>
            <a:pPr algn="l"/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형사사법에 대한 피해자의 요구</a:t>
            </a:r>
            <a:endParaRPr lang="en-US" altLang="ko-KR" dirty="0" smtClean="0"/>
          </a:p>
          <a:p>
            <a:pPr algn="l"/>
            <a:r>
              <a:rPr lang="ko-KR" altLang="en-US" sz="3800" b="1" dirty="0" smtClean="0"/>
              <a:t>제</a:t>
            </a:r>
            <a:r>
              <a:rPr lang="en-US" altLang="ko-KR" sz="3800" b="1" dirty="0" smtClean="0"/>
              <a:t>3</a:t>
            </a:r>
            <a:r>
              <a:rPr lang="ko-KR" altLang="en-US" sz="3800" b="1" dirty="0" smtClean="0"/>
              <a:t>절 형사사법과 피해자의 관계</a:t>
            </a:r>
            <a:endParaRPr lang="en-US" altLang="ko-KR" sz="3800" b="1" dirty="0" smtClean="0"/>
          </a:p>
          <a:p>
            <a:pPr algn="l"/>
            <a:r>
              <a:rPr lang="ko-KR" altLang="en-US" sz="3800" b="1" dirty="0" smtClean="0"/>
              <a:t>제</a:t>
            </a:r>
            <a:r>
              <a:rPr lang="en-US" altLang="ko-KR" sz="3800" b="1" dirty="0" smtClean="0"/>
              <a:t>4</a:t>
            </a:r>
            <a:r>
              <a:rPr lang="ko-KR" altLang="en-US" sz="3800" b="1" dirty="0" smtClean="0"/>
              <a:t>절 최근의 발전 추세</a:t>
            </a:r>
            <a:r>
              <a:rPr lang="en-US" altLang="ko-KR" sz="3800" b="1" dirty="0" smtClean="0"/>
              <a:t>-</a:t>
            </a:r>
            <a:r>
              <a:rPr lang="ko-KR" altLang="en-US" sz="3800" b="1" dirty="0" smtClean="0"/>
              <a:t>지역사회사법</a:t>
            </a:r>
            <a:r>
              <a:rPr lang="en-US" altLang="ko-KR" sz="3800" b="1" dirty="0" smtClean="0"/>
              <a:t>,</a:t>
            </a:r>
            <a:r>
              <a:rPr lang="ko-KR" altLang="en-US" sz="3800" b="1" dirty="0" smtClean="0"/>
              <a:t>회복적 사법과 피해자</a:t>
            </a:r>
            <a:endParaRPr lang="ko-KR" altLang="en-US" sz="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64291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편 범죄피해자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검찰과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4)</a:t>
            </a:r>
            <a:r>
              <a:rPr lang="ko-KR" altLang="en-US" dirty="0" smtClean="0"/>
              <a:t>유죄협상</a:t>
            </a:r>
            <a:r>
              <a:rPr lang="en-US" altLang="ko-KR" dirty="0" smtClean="0"/>
              <a:t>(Plea bargain)</a:t>
            </a:r>
          </a:p>
          <a:p>
            <a:pPr>
              <a:buNone/>
            </a:pPr>
            <a:r>
              <a:rPr lang="ko-KR" altLang="en-US" dirty="0" smtClean="0"/>
              <a:t>  유죄협상의 </a:t>
            </a:r>
            <a:r>
              <a:rPr lang="ko-KR" altLang="en-US" dirty="0" smtClean="0"/>
              <a:t>전형은 피의자가 일부 혐의를 제외시키거나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보다 가벼운 처벌을 조건으로 자신의 혐의사실을 자백하는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변호사와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심리의 지연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피고인의 변호사는 재판절차를 </a:t>
            </a:r>
            <a:r>
              <a:rPr lang="ko-KR" altLang="en-US" dirty="0" smtClean="0"/>
              <a:t>질질 끌려고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심리의 지연이 계속되고 불필요하게 법정에 자주 출두하게 됨으로써 피해자가 인내심을 잃게 되고 재판에 대한 그들의 전념이 점점 약화시킬 수 있다고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변호사와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대질 심문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대질심문은 </a:t>
            </a:r>
            <a:r>
              <a:rPr lang="ko-KR" altLang="en-US" dirty="0" smtClean="0"/>
              <a:t>증인의 약점을 노출시키기 위한 </a:t>
            </a:r>
            <a:r>
              <a:rPr lang="ko-KR" altLang="en-US" dirty="0" smtClean="0"/>
              <a:t>것임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피해자의 숨은 동기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편견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무능력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부정직함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불성실성 등을 강조함으로써 피해자의 신뢰성을 약화시키기 위한 </a:t>
            </a:r>
            <a:r>
              <a:rPr lang="ko-KR" altLang="en-US" dirty="0" smtClean="0"/>
              <a:t>의도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법원과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보석허용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확실하게 </a:t>
            </a:r>
            <a:r>
              <a:rPr lang="ko-KR" altLang="en-US" dirty="0" smtClean="0"/>
              <a:t>죄가 있고 재범의 성향이 높은 피의자를 보석으로 석방하는 것은 증인으로서 증언을 해야 할 피해자에게 또 다시 직접적인 위협을 가하거나 전체 지역사회에도 위험을 초래할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법원과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형의 선고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err="1" smtClean="0"/>
              <a:t>양형지침</a:t>
            </a:r>
            <a:r>
              <a:rPr lang="en-US" altLang="ko-KR" dirty="0" smtClean="0"/>
              <a:t>(sentencing guideline)</a:t>
            </a:r>
            <a:r>
              <a:rPr lang="ko-KR" altLang="en-US" dirty="0" smtClean="0"/>
              <a:t>이나 강제최소양형</a:t>
            </a:r>
            <a:r>
              <a:rPr lang="en-US" altLang="ko-KR" dirty="0" smtClean="0"/>
              <a:t>(mandatory minimum sentencing)</a:t>
            </a:r>
            <a:r>
              <a:rPr lang="ko-KR" altLang="en-US" dirty="0" smtClean="0"/>
              <a:t>의 규정이 없는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판사는 형을 선고할 때 상당한 재량권을 </a:t>
            </a:r>
            <a:r>
              <a:rPr lang="ko-KR" altLang="en-US" dirty="0" smtClean="0"/>
              <a:t>행사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이러한 재량권의 행사로 인하여 유사한 사건에 대하여 형벌의 엄중성에 있어서 판사 간에 상당한 차이를 보이는데 이를 ‘양형 불균형</a:t>
            </a:r>
            <a:r>
              <a:rPr lang="en-US" altLang="ko-KR" dirty="0" smtClean="0"/>
              <a:t>(sentencing disparity)'</a:t>
            </a:r>
            <a:r>
              <a:rPr lang="ko-KR" altLang="en-US" dirty="0" smtClean="0"/>
              <a:t>라고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교정과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ko-KR" altLang="en-US" dirty="0" smtClean="0"/>
              <a:t>교정에는 교도소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구치소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보호관찰소 등을 포함시킬 수 있을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사법정의와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ko-KR" altLang="en-US" dirty="0" smtClean="0"/>
              <a:t>헌법에서는 모든 시민이 법 앞에서는 평등할 것을 요구한다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이는 곧 형사사법기관이 성별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종교 등 사회적 요소가 법의 집행에 합당한 고려사항이 되어서는 안 된다는 </a:t>
            </a:r>
            <a:r>
              <a:rPr lang="ko-KR" altLang="en-US" dirty="0" smtClean="0"/>
              <a:t>의미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일반적 추세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피해자 헌장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1996</a:t>
            </a:r>
            <a:r>
              <a:rPr lang="ko-KR" altLang="en-US" dirty="0" smtClean="0"/>
              <a:t>년 영국의 피해자헌장에서 ‘</a:t>
            </a:r>
            <a:r>
              <a:rPr lang="en-US" altLang="ko-KR" dirty="0" smtClean="0"/>
              <a:t>One Stop Shop'</a:t>
            </a:r>
            <a:r>
              <a:rPr lang="ko-KR" altLang="en-US" dirty="0" smtClean="0"/>
              <a:t>과 피해자진술</a:t>
            </a:r>
            <a:r>
              <a:rPr lang="en-US" altLang="ko-KR" dirty="0" smtClean="0"/>
              <a:t>(Victim Statement)</a:t>
            </a:r>
            <a:r>
              <a:rPr lang="ko-KR" altLang="en-US" dirty="0" smtClean="0"/>
              <a:t>의 두 가지 개혁을 </a:t>
            </a:r>
            <a:r>
              <a:rPr lang="ko-KR" altLang="en-US" dirty="0" smtClean="0"/>
              <a:t>도입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en-US" altLang="ko-KR" dirty="0" smtClean="0"/>
              <a:t>One </a:t>
            </a:r>
            <a:r>
              <a:rPr lang="en-US" altLang="ko-KR" dirty="0" smtClean="0"/>
              <a:t>Stop Shop</a:t>
            </a:r>
            <a:r>
              <a:rPr lang="ko-KR" altLang="en-US" dirty="0" smtClean="0"/>
              <a:t>은 사건 전반에 걸쳐 경찰을 정보제공의 유일한 기관으로 지정함으로써 피해자들에게 정보가 전달될 수 있도록 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일반적 추세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피해자 헌장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두 </a:t>
            </a:r>
            <a:r>
              <a:rPr lang="ko-KR" altLang="en-US" dirty="0" smtClean="0"/>
              <a:t>번째 개혁인 피해자진술은 용어 자체가 미국의 ‘피해자영향진술서</a:t>
            </a:r>
            <a:r>
              <a:rPr lang="en-US" altLang="ko-KR" dirty="0" smtClean="0"/>
              <a:t>(victim impact statement)</a:t>
            </a:r>
            <a:r>
              <a:rPr lang="ko-KR" altLang="en-US" dirty="0" smtClean="0"/>
              <a:t>와는 다른데 그것은 미국에서는 피해자에게 양형에 대한 진술을 허용하지만 영국에서는 경찰관이 범행이 피해자 자신과 가족에게 미친 신체적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감정적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재정적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심리적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영향에 관한 진술정보를 취합하게 한다는 점에서 차이점을 </a:t>
            </a:r>
            <a:r>
              <a:rPr lang="ko-KR" altLang="en-US" dirty="0" smtClean="0"/>
              <a:t>구분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일반적 추세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증인으로서의 피해자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미국의 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증인 부조 프로그램</a:t>
            </a:r>
            <a:r>
              <a:rPr lang="en-US" altLang="ko-KR" dirty="0" smtClean="0"/>
              <a:t>(victim-witness assistance program)</a:t>
            </a:r>
            <a:r>
              <a:rPr lang="ko-KR" altLang="en-US" dirty="0" smtClean="0"/>
              <a:t>과 영국의 피해자지원</a:t>
            </a:r>
            <a:r>
              <a:rPr lang="en-US" altLang="ko-KR" dirty="0" smtClean="0"/>
              <a:t>(Victim Support) </a:t>
            </a:r>
            <a:r>
              <a:rPr lang="ko-KR" altLang="en-US" dirty="0" smtClean="0"/>
              <a:t>프로그램의 한 부분인 증인 서비스</a:t>
            </a:r>
            <a:r>
              <a:rPr lang="en-US" altLang="ko-KR" dirty="0" smtClean="0"/>
              <a:t>(Witness service) </a:t>
            </a:r>
            <a:r>
              <a:rPr lang="ko-KR" altLang="en-US" dirty="0" smtClean="0"/>
              <a:t>같은 제도는 법정에서 증인으로 소환된 피해자에게 정보와 자문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충고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지원 등을 제공함은 물론이고 더 나은 시설과 아동의 경우 신속한 처리 등을 보장하려는 </a:t>
            </a:r>
            <a:r>
              <a:rPr lang="ko-KR" altLang="en-US" dirty="0" smtClean="0"/>
              <a:t>것임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경찰과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범죄신고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사건의 </a:t>
            </a:r>
            <a:r>
              <a:rPr lang="ko-KR" altLang="en-US" dirty="0" smtClean="0"/>
              <a:t>신고가 이처럼 중요함에도 불구하고 문제는 많은 피해자들이 비용과 위험 때문에 사건을 신고하지 </a:t>
            </a:r>
            <a:r>
              <a:rPr lang="ko-KR" altLang="en-US" dirty="0" smtClean="0"/>
              <a:t>않음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피해자가 </a:t>
            </a:r>
            <a:r>
              <a:rPr lang="ko-KR" altLang="en-US" dirty="0" smtClean="0"/>
              <a:t>신고하는 경우는 범죄자가 자신을 또 다시 해치지 못하게 예방하고 분실물을 찾는 것이 일차적 이유라고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반면 신고하지 않는 주요이유는 범행이 미수에 그쳤거나 분실물을 찾았으며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개인적 또는 사적인 문제로 여기고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이미 다른 기관에 신고했기 때문이라고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일반적 추세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3)</a:t>
            </a:r>
            <a:r>
              <a:rPr lang="ko-KR" altLang="en-US" dirty="0" smtClean="0"/>
              <a:t>피해보상</a:t>
            </a:r>
            <a:r>
              <a:rPr lang="en-US" altLang="ko-KR" dirty="0" smtClean="0"/>
              <a:t>(compensation)</a:t>
            </a:r>
          </a:p>
          <a:p>
            <a:pPr>
              <a:buNone/>
            </a:pPr>
            <a:r>
              <a:rPr lang="ko-KR" altLang="en-US" dirty="0" smtClean="0"/>
              <a:t>  법원이 </a:t>
            </a:r>
            <a:r>
              <a:rPr lang="ko-KR" altLang="en-US" dirty="0" smtClean="0"/>
              <a:t>할 수 있는 처분 중에서 가장 분명하게 피해자 지향적인 것은 보상명령</a:t>
            </a:r>
            <a:r>
              <a:rPr lang="en-US" altLang="ko-KR" dirty="0" smtClean="0"/>
              <a:t>(Compensation </a:t>
            </a:r>
            <a:r>
              <a:rPr lang="en-US" altLang="ko-KR" dirty="0" smtClean="0"/>
              <a:t>Order</a:t>
            </a:r>
            <a:r>
              <a:rPr lang="en-US" altLang="ko-KR" dirty="0" smtClean="0"/>
              <a:t>)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이는 </a:t>
            </a:r>
            <a:r>
              <a:rPr lang="ko-KR" altLang="en-US" dirty="0" smtClean="0"/>
              <a:t>만약 형벌이 범죄자를 억제하지도 못하고 그렇다고 교화개선 시키지도 못한다면 피해자에게 범행으로 인한 고통과 손상에 대한 보상을 제공함으로써 제한적이나마 일부 좋은 성과를 거둘 수 </a:t>
            </a:r>
            <a:r>
              <a:rPr lang="ko-KR" altLang="en-US" dirty="0" smtClean="0"/>
              <a:t>있을 것으로 생각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일반적 추세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4)</a:t>
            </a:r>
            <a:r>
              <a:rPr lang="ko-KR" altLang="en-US" dirty="0" smtClean="0"/>
              <a:t>기타 진전</a:t>
            </a:r>
            <a:endParaRPr lang="en-US" altLang="ko-KR" dirty="0" smtClean="0"/>
          </a:p>
          <a:p>
            <a:r>
              <a:rPr lang="ko-KR" altLang="en-US" dirty="0" smtClean="0"/>
              <a:t>영국의 </a:t>
            </a:r>
            <a:r>
              <a:rPr lang="en-US" altLang="ko-KR" dirty="0" smtClean="0"/>
              <a:t>1998</a:t>
            </a:r>
            <a:r>
              <a:rPr lang="ko-KR" altLang="en-US" dirty="0" smtClean="0"/>
              <a:t>년 범죄와 무질서 법</a:t>
            </a:r>
            <a:r>
              <a:rPr lang="en-US" altLang="ko-KR" dirty="0" smtClean="0"/>
              <a:t>(Crime and Disorder Act 1998)</a:t>
            </a:r>
          </a:p>
          <a:p>
            <a:r>
              <a:rPr lang="ko-KR" altLang="en-US" dirty="0" smtClean="0"/>
              <a:t>피해자 </a:t>
            </a:r>
            <a:r>
              <a:rPr lang="ko-KR" altLang="en-US" dirty="0" err="1" smtClean="0"/>
              <a:t>옴부즈만</a:t>
            </a:r>
            <a:r>
              <a:rPr lang="en-US" altLang="ko-KR" dirty="0" smtClean="0"/>
              <a:t>(victim's ombudsman)</a:t>
            </a:r>
            <a:r>
              <a:rPr lang="ko-KR" altLang="en-US" dirty="0" smtClean="0"/>
              <a:t>도입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회복적 사법의</a:t>
            </a:r>
            <a:r>
              <a:rPr lang="en-US" altLang="ko-KR" dirty="0" smtClean="0"/>
              <a:t>(Restorative Justice)</a:t>
            </a:r>
            <a:br>
              <a:rPr lang="en-US" altLang="ko-KR" dirty="0" smtClean="0"/>
            </a:br>
            <a:r>
              <a:rPr lang="ko-KR" altLang="en-US" dirty="0" smtClean="0"/>
              <a:t> 추구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회복적 사법의 발전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가장 </a:t>
            </a:r>
            <a:r>
              <a:rPr lang="ko-KR" altLang="en-US" dirty="0" smtClean="0"/>
              <a:t>기본적인 근원은 역시 </a:t>
            </a:r>
            <a:r>
              <a:rPr lang="en-US" altLang="ko-KR" dirty="0" smtClean="0"/>
              <a:t>70</a:t>
            </a:r>
            <a:r>
              <a:rPr lang="ko-KR" altLang="en-US" dirty="0" smtClean="0"/>
              <a:t>년대 미국과 영국에서의 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중재</a:t>
            </a:r>
            <a:r>
              <a:rPr lang="en-US" altLang="ko-KR" dirty="0" smtClean="0"/>
              <a:t>(victim-offender mediation)</a:t>
            </a:r>
            <a:r>
              <a:rPr lang="ko-KR" altLang="en-US" dirty="0" smtClean="0"/>
              <a:t>와 화합</a:t>
            </a:r>
            <a:r>
              <a:rPr lang="en-US" altLang="ko-KR" dirty="0" smtClean="0"/>
              <a:t>(reconciliation)</a:t>
            </a:r>
            <a:r>
              <a:rPr lang="ko-KR" altLang="en-US" dirty="0" smtClean="0"/>
              <a:t>이라고 할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회복적 사법의 추구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회복적 사법의 실제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회복적 </a:t>
            </a:r>
            <a:r>
              <a:rPr lang="ko-KR" altLang="en-US" dirty="0" smtClean="0"/>
              <a:t>사법의 전형은 가해자와 그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피해자와 그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기타 관심 있는 지역사회 구성원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회합진행자를 포함시키는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UN</a:t>
            </a:r>
            <a:r>
              <a:rPr lang="ko-KR" altLang="en-US" dirty="0" smtClean="0"/>
              <a:t>에서는 회복적 사법을 범죄의 영향을 받는 피해자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가해자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개인이나 지역사회 구성원이 범죄로 인해 야기되는 문제의 해결에 함께 능동적으로 참여하는 과정으로 </a:t>
            </a:r>
            <a:r>
              <a:rPr lang="ko-KR" altLang="en-US" dirty="0" smtClean="0"/>
              <a:t>규정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따라서 </a:t>
            </a:r>
            <a:r>
              <a:rPr lang="ko-KR" altLang="en-US" dirty="0" smtClean="0"/>
              <a:t>중재와는 달리 양자 또는 </a:t>
            </a:r>
            <a:r>
              <a:rPr lang="en-US" altLang="ko-KR" dirty="0" smtClean="0"/>
              <a:t>3 </a:t>
            </a:r>
            <a:r>
              <a:rPr lang="ko-KR" altLang="en-US" dirty="0" smtClean="0"/>
              <a:t>자간 해결이 모든 관련자의 모임으로 </a:t>
            </a:r>
            <a:r>
              <a:rPr lang="ko-KR" altLang="en-US" dirty="0" smtClean="0"/>
              <a:t>대체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절 최근의 발전 추세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지역사회사법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회복적 사법과 피해자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경찰과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긴급출동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피해자가 </a:t>
            </a:r>
            <a:r>
              <a:rPr lang="ko-KR" altLang="en-US" dirty="0" smtClean="0"/>
              <a:t>경찰에 도움을 요청할 때는 당연히 경찰관이 즉각적으로 출동하여 필요한 조치를 취하기를 바랄 </a:t>
            </a:r>
            <a:r>
              <a:rPr lang="ko-KR" altLang="en-US" dirty="0" smtClean="0"/>
              <a:t>것임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   만일 </a:t>
            </a:r>
            <a:r>
              <a:rPr lang="ko-KR" altLang="en-US" dirty="0" smtClean="0"/>
              <a:t>경찰관이 범죄현장에 빨리 도착한다면 피해자를 구조하고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용의자를 검거하며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분실물을 되찾고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중요한 증거를 확보하며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목격자를 확보할 가능성도 그 만큼 더 </a:t>
            </a:r>
            <a:r>
              <a:rPr lang="ko-KR" altLang="en-US" dirty="0" smtClean="0"/>
              <a:t>높아짐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3)</a:t>
            </a:r>
            <a:r>
              <a:rPr lang="ko-KR" altLang="en-US" dirty="0" smtClean="0"/>
              <a:t>수사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경찰과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4)</a:t>
            </a:r>
            <a:r>
              <a:rPr lang="ko-KR" altLang="en-US" dirty="0" smtClean="0"/>
              <a:t>사실판단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err="1" smtClean="0"/>
              <a:t>신고자들은</a:t>
            </a:r>
            <a:r>
              <a:rPr lang="ko-KR" altLang="en-US" dirty="0" smtClean="0"/>
              <a:t> </a:t>
            </a:r>
            <a:r>
              <a:rPr lang="ko-KR" altLang="en-US" dirty="0" smtClean="0"/>
              <a:t>누구나 경찰이 자신의 이야기를 의심 없이 받아들이기를 원하지만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경찰의 입장에서는 신빙성 검증을 거칠 때 까지는 단순히 ‘추정적’ 피해자에 </a:t>
            </a:r>
            <a:r>
              <a:rPr lang="ko-KR" altLang="en-US" dirty="0" smtClean="0"/>
              <a:t>불과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경찰과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 5</a:t>
            </a:r>
            <a:r>
              <a:rPr lang="en-US" altLang="ko-KR" dirty="0" smtClean="0"/>
              <a:t>)</a:t>
            </a:r>
            <a:r>
              <a:rPr lang="ko-KR" altLang="en-US" dirty="0" smtClean="0"/>
              <a:t>용의자 검거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용의자를 </a:t>
            </a:r>
            <a:r>
              <a:rPr lang="ko-KR" altLang="en-US" dirty="0" smtClean="0"/>
              <a:t>체포할 일련의 증거가 있어도 용의자의 체포가 자동으로 이루어지는 것은 </a:t>
            </a:r>
            <a:r>
              <a:rPr lang="ko-KR" altLang="en-US" dirty="0" smtClean="0"/>
              <a:t>아님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경찰관은 누구를 체포할 것인가에 대한 개인적 재량과 기관의 재량을 행사할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의사결정에 영향을 미치는 요소는 동료나 상급자의 압력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경찰관의 개인적 예측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범행의 특성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피해자와 용의자의 관계 등을 </a:t>
            </a:r>
            <a:r>
              <a:rPr lang="ko-KR" altLang="en-US" dirty="0" smtClean="0"/>
              <a:t>포함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경찰과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6)</a:t>
            </a:r>
            <a:r>
              <a:rPr lang="ko-KR" altLang="en-US" dirty="0" smtClean="0"/>
              <a:t>분실물 확보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범법자를 </a:t>
            </a:r>
            <a:r>
              <a:rPr lang="ko-KR" altLang="en-US" dirty="0" smtClean="0"/>
              <a:t>검거하는 것 외에도 범죄로 인한 분실물을 찾아서 피해자에게 되돌려줌으로써 경찰이 피해자를 만족시킬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범죄해결률과</a:t>
            </a:r>
            <a:r>
              <a:rPr lang="ko-KR" altLang="en-US" dirty="0" smtClean="0"/>
              <a:t> 마찬가지로 분실물의 확보도 경찰의 업무수해능력을 평가할 수 있는 하나의 지표가 될 수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검찰과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피해자부조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검찰이 </a:t>
            </a:r>
            <a:r>
              <a:rPr lang="ko-KR" altLang="en-US" dirty="0" smtClean="0"/>
              <a:t>피해자를 도울 수 있는 프로그램을 </a:t>
            </a:r>
            <a:r>
              <a:rPr lang="ko-KR" altLang="en-US" dirty="0" smtClean="0"/>
              <a:t>시도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당연히 </a:t>
            </a:r>
            <a:r>
              <a:rPr lang="ko-KR" altLang="en-US" dirty="0" smtClean="0"/>
              <a:t>그러한 프로그램의 혜택을 받는 피해자가 법정에서 증언하는 고통이나 불편함도 더 잘 견디고 따라서 </a:t>
            </a:r>
            <a:r>
              <a:rPr lang="ko-KR" altLang="en-US" dirty="0" err="1" smtClean="0"/>
              <a:t>기각률은</a:t>
            </a:r>
            <a:r>
              <a:rPr lang="ko-KR" altLang="en-US" dirty="0" smtClean="0"/>
              <a:t> 낮추고 </a:t>
            </a:r>
            <a:r>
              <a:rPr lang="ko-KR" altLang="en-US" dirty="0" smtClean="0"/>
              <a:t>유죄 </a:t>
            </a:r>
            <a:r>
              <a:rPr lang="ko-KR" altLang="en-US" dirty="0" err="1" smtClean="0"/>
              <a:t>확정률은</a:t>
            </a:r>
            <a:r>
              <a:rPr lang="ko-KR" altLang="en-US" dirty="0" smtClean="0"/>
              <a:t> </a:t>
            </a:r>
            <a:r>
              <a:rPr lang="ko-KR" altLang="en-US" dirty="0" smtClean="0"/>
              <a:t>높이는 것으로 </a:t>
            </a:r>
            <a:r>
              <a:rPr lang="ko-KR" altLang="en-US" dirty="0" smtClean="0"/>
              <a:t>알려짐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검찰과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4116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증인으로서의 피해자에 대한 보호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검찰의 </a:t>
            </a:r>
            <a:r>
              <a:rPr lang="ko-KR" altLang="en-US" dirty="0" smtClean="0"/>
              <a:t>증인으로 서기로 한 모든 피해자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</a:t>
            </a:r>
            <a:r>
              <a:rPr lang="ko-KR" altLang="en-US" dirty="0" smtClean="0"/>
              <a:t>위험에 </a:t>
            </a:r>
            <a:r>
              <a:rPr lang="ko-KR" altLang="en-US" dirty="0" smtClean="0"/>
              <a:t>처하기 쉬운 피해자들을 협박과 위협 또는 보복으로부터 보호되어야할 필요가 </a:t>
            </a:r>
            <a:r>
              <a:rPr lang="ko-KR" altLang="en-US" dirty="0" smtClean="0"/>
              <a:t>있음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검찰에 </a:t>
            </a:r>
            <a:r>
              <a:rPr lang="ko-KR" altLang="en-US" dirty="0" smtClean="0"/>
              <a:t>협조함으로써 있을 수 있는 위험에 대한 피해자의 인식이 피해자가 법정에서 증언할 것인지 결정하는 요소이기 때문에 피해자의 안위를 보장하는 것이 검찰의 우선적 </a:t>
            </a:r>
            <a:r>
              <a:rPr lang="ko-KR" altLang="en-US" dirty="0" smtClean="0"/>
              <a:t>임무임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검찰과 피해자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/>
              <a:t>3)</a:t>
            </a:r>
            <a:r>
              <a:rPr lang="ko-KR" altLang="en-US" dirty="0" smtClean="0"/>
              <a:t>기각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검찰이 </a:t>
            </a:r>
            <a:r>
              <a:rPr lang="ko-KR" altLang="en-US" dirty="0" smtClean="0"/>
              <a:t>모든 법을 다 집행하고 모든 범법자에게 유죄를 확정한다는 법률적 사명을 다하기란 사실상 </a:t>
            </a:r>
            <a:r>
              <a:rPr lang="ko-KR" altLang="en-US" dirty="0" smtClean="0"/>
              <a:t>불가능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검찰은 이러한 결정을 위해서 사건의 정황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피해자의 신뢰성과 협조 여부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증거확보의 여부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억제효과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지역사회의 안전도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증인확보 여부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이익집단의 대응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검사의 개인적 판단 등 다양한 요소를 </a:t>
            </a:r>
            <a:r>
              <a:rPr lang="ko-KR" altLang="en-US" dirty="0" smtClean="0"/>
              <a:t>고려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</a:t>
            </a:r>
            <a:r>
              <a:rPr lang="ko-KR" altLang="en-US" b="1" dirty="0" smtClean="0"/>
              <a:t>제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절 형사사법과 피해자의 관계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제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절 최근의 발전 추세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지역사회사법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..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1527</Words>
  <Application>Microsoft Office PowerPoint</Application>
  <PresentationFormat>화면 슬라이드 쇼(4:3)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제1장 형사사법과 피해자</vt:lpstr>
      <vt:lpstr>1.경찰과 피해자</vt:lpstr>
      <vt:lpstr>1.경찰과 피해자</vt:lpstr>
      <vt:lpstr>1.경찰과 피해자</vt:lpstr>
      <vt:lpstr>1.경찰과 피해자</vt:lpstr>
      <vt:lpstr>1.경찰과 피해자</vt:lpstr>
      <vt:lpstr>2.검찰과 피해자</vt:lpstr>
      <vt:lpstr>2.검찰과 피해자</vt:lpstr>
      <vt:lpstr>2.검찰과 피해자</vt:lpstr>
      <vt:lpstr>2.검찰과 피해자</vt:lpstr>
      <vt:lpstr>3.변호사와 피해자</vt:lpstr>
      <vt:lpstr>3.변호사와 피해자</vt:lpstr>
      <vt:lpstr>4.법원과 피해자</vt:lpstr>
      <vt:lpstr>4.법원과 피해자</vt:lpstr>
      <vt:lpstr>5.교정과 피해자</vt:lpstr>
      <vt:lpstr>6.사법정의와 피해자</vt:lpstr>
      <vt:lpstr>1.일반적 추세</vt:lpstr>
      <vt:lpstr>1.일반적 추세</vt:lpstr>
      <vt:lpstr>1.일반적 추세</vt:lpstr>
      <vt:lpstr>1.일반적 추세</vt:lpstr>
      <vt:lpstr>1.일반적 추세</vt:lpstr>
      <vt:lpstr>2.회복적 사법의(Restorative Justice)  추구</vt:lpstr>
      <vt:lpstr>2.회복적 사법의 추구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제1장 형사사법과 피해자</dc:title>
  <dc:creator>mj</dc:creator>
  <cp:lastModifiedBy>mj</cp:lastModifiedBy>
  <cp:revision>11</cp:revision>
  <dcterms:created xsi:type="dcterms:W3CDTF">2013-01-12T08:41:10Z</dcterms:created>
  <dcterms:modified xsi:type="dcterms:W3CDTF">2013-01-12T18:06:39Z</dcterms:modified>
</cp:coreProperties>
</file>