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72" r:id="rId10"/>
    <p:sldId id="273" r:id="rId11"/>
    <p:sldId id="274" r:id="rId12"/>
    <p:sldId id="275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04B5-8D52-4596-89C5-AF2543833EAE}" type="datetimeFigureOut">
              <a:rPr lang="ko-KR" altLang="en-US" smtClean="0"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EC1A-CA67-4276-95E8-592E0D7E22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01042" cy="1470025"/>
          </a:xfrm>
        </p:spPr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범죄피해의 측정과 정도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범죄의 피해의 측정</a:t>
            </a:r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2860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편범죄피해의</a:t>
            </a:r>
            <a:r>
              <a:rPr lang="ko-KR" altLang="en-US" dirty="0" smtClean="0"/>
              <a:t> 이해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/>
          </a:p>
          <a:p>
            <a:r>
              <a:rPr lang="en-US" altLang="ko-KR" dirty="0"/>
              <a:t>(2) </a:t>
            </a:r>
            <a:r>
              <a:rPr lang="ko-KR" altLang="en-US" dirty="0" smtClean="0"/>
              <a:t>오류</a:t>
            </a:r>
            <a:endParaRPr lang="en-US" altLang="ko-KR" dirty="0" smtClean="0"/>
          </a:p>
          <a:p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비의도적 오류</a:t>
            </a:r>
          </a:p>
          <a:p>
            <a:r>
              <a:rPr lang="ko-KR" altLang="en-US" dirty="0"/>
              <a:t>피해자조사에서 의도하지는 않았지만 있을 수 있는 오류는 피해사실을 모르거나</a:t>
            </a:r>
            <a:r>
              <a:rPr lang="en-US" altLang="ko-KR" dirty="0"/>
              <a:t>(unknowing), </a:t>
            </a:r>
            <a:r>
              <a:rPr lang="ko-KR" altLang="en-US" dirty="0"/>
              <a:t>잊어버렸거나</a:t>
            </a:r>
            <a:r>
              <a:rPr lang="en-US" altLang="ko-KR" dirty="0"/>
              <a:t>(forgetting), </a:t>
            </a:r>
            <a:r>
              <a:rPr lang="ko-KR" altLang="en-US" dirty="0"/>
              <a:t>피해시기를 잘못 알고 있거나</a:t>
            </a:r>
            <a:r>
              <a:rPr lang="en-US" altLang="ko-KR" dirty="0"/>
              <a:t>(telescoping), </a:t>
            </a:r>
            <a:r>
              <a:rPr lang="ko-KR" altLang="en-US" dirty="0"/>
              <a:t>질문을 오해하거나</a:t>
            </a:r>
            <a:r>
              <a:rPr lang="en-US" altLang="ko-KR" dirty="0"/>
              <a:t>(misunderstanding the questions), </a:t>
            </a:r>
            <a:r>
              <a:rPr lang="ko-KR" altLang="en-US" dirty="0"/>
              <a:t>사건을 잘못 알고 있어서</a:t>
            </a:r>
            <a:r>
              <a:rPr lang="en-US" altLang="ko-KR" dirty="0"/>
              <a:t>(</a:t>
            </a:r>
            <a:r>
              <a:rPr lang="en-US" altLang="ko-KR" dirty="0" err="1"/>
              <a:t>misdefining</a:t>
            </a:r>
            <a:r>
              <a:rPr lang="en-US" altLang="ko-KR" dirty="0"/>
              <a:t> the incidents) </a:t>
            </a:r>
            <a:r>
              <a:rPr lang="ko-KR" altLang="en-US" dirty="0"/>
              <a:t>생기는 오류라고 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/>
          </a:p>
          <a:p>
            <a:r>
              <a:rPr lang="en-US" altLang="ko-KR" dirty="0"/>
              <a:t>(3) </a:t>
            </a:r>
            <a:r>
              <a:rPr lang="ko-KR" altLang="en-US" dirty="0"/>
              <a:t>한계</a:t>
            </a:r>
          </a:p>
          <a:p>
            <a:r>
              <a:rPr lang="ko-KR" altLang="en-US" dirty="0" smtClean="0"/>
              <a:t>사람들의 </a:t>
            </a:r>
            <a:r>
              <a:rPr lang="ko-KR" altLang="en-US" dirty="0"/>
              <a:t>기억력과 참여의지 또는 비용의 문제로 </a:t>
            </a:r>
            <a:r>
              <a:rPr lang="ko-KR" altLang="en-US" dirty="0" smtClean="0"/>
              <a:t> </a:t>
            </a:r>
            <a:r>
              <a:rPr lang="ko-KR" altLang="en-US" dirty="0"/>
              <a:t>모든 유형의 범죄피해를 다 조사할 수 없다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18</a:t>
            </a:r>
            <a:r>
              <a:rPr lang="ko-KR" altLang="en-US" dirty="0"/>
              <a:t>세 또는 </a:t>
            </a:r>
            <a:r>
              <a:rPr lang="en-US" altLang="ko-KR" dirty="0"/>
              <a:t>12</a:t>
            </a:r>
            <a:r>
              <a:rPr lang="ko-KR" altLang="en-US" dirty="0"/>
              <a:t>세 이상의 사람으로 조사대상을 제한하기 때문에 대상에서 제외된 사람들의 피해도 조사될 수 없다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사람을 </a:t>
            </a:r>
            <a:r>
              <a:rPr lang="ko-KR" altLang="en-US" dirty="0"/>
              <a:t>중심으로 하기 때문에 일부 조직도 피해자가 될 수 있음에도 불구하고 조사에서 제외되고 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 smtClean="0"/>
          </a:p>
          <a:p>
            <a:r>
              <a:rPr lang="en-US" altLang="ko-KR" dirty="0"/>
              <a:t>(4) </a:t>
            </a:r>
            <a:r>
              <a:rPr lang="ko-KR" altLang="en-US" dirty="0"/>
              <a:t>피해자조사와 공식통계의 비교</a:t>
            </a:r>
          </a:p>
          <a:p>
            <a:r>
              <a:rPr lang="ko-KR" altLang="en-US" dirty="0"/>
              <a:t>피해자조사가 공식통계보다는 훨씬 더 다양한 통계를 제공하고 있다</a:t>
            </a:r>
            <a:r>
              <a:rPr lang="en-US" altLang="ko-KR" dirty="0"/>
              <a:t>. </a:t>
            </a:r>
            <a:r>
              <a:rPr lang="ko-KR" altLang="en-US" dirty="0"/>
              <a:t>그러나 공식통계도 나름대로의 장점이 있으며 따라서 피해자조사와 공식통계가 배타적이라기보다는 상호 보완적인 것으로 고려되어야 한다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범죄피해정도와</a:t>
            </a:r>
            <a:r>
              <a:rPr lang="ko-KR" altLang="en-US" dirty="0" smtClean="0"/>
              <a:t> 지표</a:t>
            </a:r>
            <a:endParaRPr lang="en-US" altLang="ko-KR" dirty="0" smtClean="0"/>
          </a:p>
          <a:p>
            <a:r>
              <a:rPr lang="ko-KR" altLang="en-US" dirty="0"/>
              <a:t>범죄피해의 빈도와 양을 평가하기 위하여 여러 가지 다른 지표</a:t>
            </a:r>
            <a:r>
              <a:rPr lang="en-US" altLang="ko-KR" dirty="0"/>
              <a:t>(indicators)</a:t>
            </a:r>
            <a:r>
              <a:rPr lang="ko-KR" altLang="en-US" dirty="0"/>
              <a:t>가 이용될 수 있으나</a:t>
            </a:r>
            <a:r>
              <a:rPr lang="en-US" altLang="ko-KR" dirty="0"/>
              <a:t>, </a:t>
            </a:r>
            <a:r>
              <a:rPr lang="ko-KR" altLang="en-US" dirty="0"/>
              <a:t>건수</a:t>
            </a:r>
            <a:r>
              <a:rPr lang="en-US" altLang="ko-KR" dirty="0"/>
              <a:t>(figures)</a:t>
            </a:r>
            <a:r>
              <a:rPr lang="ko-KR" altLang="en-US" dirty="0"/>
              <a:t>와 비율</a:t>
            </a:r>
            <a:r>
              <a:rPr lang="en-US" altLang="ko-KR" dirty="0"/>
              <a:t>(rates)</a:t>
            </a:r>
            <a:r>
              <a:rPr lang="ko-KR" altLang="en-US" dirty="0"/>
              <a:t>이 가장 보편적인 지표로 </a:t>
            </a:r>
            <a:r>
              <a:rPr lang="ko-KR" altLang="en-US" dirty="0" smtClean="0"/>
              <a:t>이용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건수는 </a:t>
            </a:r>
            <a:r>
              <a:rPr lang="ko-KR" altLang="en-US" dirty="0"/>
              <a:t>범죄피해의 빈도</a:t>
            </a:r>
            <a:r>
              <a:rPr lang="en-US" altLang="ko-KR" dirty="0"/>
              <a:t>(incidence)</a:t>
            </a:r>
            <a:r>
              <a:rPr lang="ko-KR" altLang="en-US" dirty="0"/>
              <a:t>를 나타내는 </a:t>
            </a:r>
            <a:r>
              <a:rPr lang="ko-KR" altLang="en-US" dirty="0" smtClean="0"/>
              <a:t>지표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비율은 </a:t>
            </a:r>
            <a:r>
              <a:rPr lang="ko-KR" altLang="en-US" dirty="0"/>
              <a:t>범죄피해의 </a:t>
            </a:r>
            <a:r>
              <a:rPr lang="ko-KR" altLang="en-US" dirty="0" err="1"/>
              <a:t>유포정도</a:t>
            </a:r>
            <a:r>
              <a:rPr lang="en-US" altLang="ko-KR" dirty="0"/>
              <a:t>(prevalence)</a:t>
            </a:r>
            <a:r>
              <a:rPr lang="ko-KR" altLang="en-US" dirty="0"/>
              <a:t>를 나타내는 </a:t>
            </a:r>
            <a:r>
              <a:rPr lang="ko-KR" altLang="en-US" dirty="0" smtClean="0"/>
              <a:t>지표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일반적 이해</a:t>
            </a:r>
            <a:endParaRPr lang="en-US" altLang="ko-KR" dirty="0" smtClean="0"/>
          </a:p>
          <a:p>
            <a:r>
              <a:rPr lang="ko-KR" altLang="en-US" dirty="0"/>
              <a:t>범죄피해가 심각할수록 그 발생빈도는 낮아진다는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폭력범죄가 </a:t>
            </a:r>
            <a:r>
              <a:rPr lang="ko-KR" altLang="en-US" dirty="0"/>
              <a:t>재산범죄에 비해 적게 발생하고 피해빈도도 낮기 마련이다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r>
              <a:rPr lang="ko-KR" altLang="en-US" dirty="0"/>
              <a:t>범죄피해가 심각할수록 보고 될 확률도 그 만큼 높아진다고 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살인이 </a:t>
            </a:r>
            <a:r>
              <a:rPr lang="ko-KR" altLang="en-US" dirty="0" err="1"/>
              <a:t>신고율이</a:t>
            </a:r>
            <a:r>
              <a:rPr lang="ko-KR" altLang="en-US" dirty="0"/>
              <a:t> 가장 높고 결과적으로 </a:t>
            </a:r>
            <a:r>
              <a:rPr lang="ko-KR" altLang="en-US" dirty="0" err="1"/>
              <a:t>암수율은</a:t>
            </a:r>
            <a:r>
              <a:rPr lang="ko-KR" altLang="en-US" dirty="0"/>
              <a:t> 가장 낮은 범죄로 알려지고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5000636"/>
            <a:ext cx="57150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571472" y="3071810"/>
            <a:ext cx="571504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범죄피해의 위험성</a:t>
            </a:r>
            <a:endParaRPr lang="en-US" altLang="ko-KR" dirty="0" smtClean="0"/>
          </a:p>
          <a:p>
            <a:r>
              <a:rPr lang="ko-KR" altLang="en-US" dirty="0"/>
              <a:t>범죄피해의 확률에 있어서 현격한 차이가 있기 때문이다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범죄피해의 가능성은 사람의 특성과 시간과 공간에 따라 다양한 가용 기회의 과다에 따라 매우 다양해질 수 있다는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범죄피해의 시간적 유형</a:t>
            </a:r>
            <a:endParaRPr lang="en-US" altLang="ko-KR" dirty="0" smtClean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계절과 범죄피해</a:t>
            </a:r>
            <a:endParaRPr lang="en-US" altLang="ko-KR" dirty="0" smtClean="0"/>
          </a:p>
          <a:p>
            <a:r>
              <a:rPr lang="ko-KR" altLang="en-US" dirty="0"/>
              <a:t>살인</a:t>
            </a:r>
            <a:r>
              <a:rPr lang="en-US" altLang="ko-KR" dirty="0"/>
              <a:t>, </a:t>
            </a:r>
            <a:r>
              <a:rPr lang="ko-KR" altLang="en-US" dirty="0"/>
              <a:t>강간</a:t>
            </a:r>
            <a:r>
              <a:rPr lang="en-US" altLang="ko-KR" dirty="0"/>
              <a:t>, </a:t>
            </a:r>
            <a:r>
              <a:rPr lang="ko-KR" altLang="en-US" dirty="0"/>
              <a:t>폭력과 같은 ‘격정의 범죄</a:t>
            </a:r>
            <a:r>
              <a:rPr lang="en-US" altLang="ko-KR" dirty="0"/>
              <a:t>(crimes of passion)'</a:t>
            </a:r>
            <a:r>
              <a:rPr lang="ko-KR" altLang="en-US" dirty="0"/>
              <a:t>는 계절과의 상관성이 상대적으로 없지만 경제적 범죄에는 계절별 다양성이 존재하는 것으로 보고 되고 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범죄피해의 시간적 유형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요일과 범죄피해</a:t>
            </a:r>
            <a:endParaRPr lang="en-US" altLang="ko-KR" dirty="0" smtClean="0"/>
          </a:p>
          <a:p>
            <a:r>
              <a:rPr lang="ko-KR" altLang="en-US" dirty="0"/>
              <a:t>폭력적 범죄피해가 주로 주말에 많이 발생하는 것처럼 범죄피해가 </a:t>
            </a:r>
            <a:r>
              <a:rPr lang="ko-KR" altLang="en-US" dirty="0" err="1"/>
              <a:t>요일별로</a:t>
            </a:r>
            <a:r>
              <a:rPr lang="ko-KR" altLang="en-US" dirty="0"/>
              <a:t> 균등하게 분포되는 것은 아니라고 한다</a:t>
            </a:r>
            <a:r>
              <a:rPr lang="en-US" altLang="ko-KR" dirty="0"/>
              <a:t>. </a:t>
            </a:r>
          </a:p>
          <a:p>
            <a:r>
              <a:rPr lang="ko-KR" altLang="en-US" dirty="0" smtClean="0"/>
              <a:t>주말집중현상은 </a:t>
            </a:r>
            <a:r>
              <a:rPr lang="ko-KR" altLang="en-US" dirty="0"/>
              <a:t>살인 외의 기타 대인폭력범죄에도 마찬가지인 것으로 알려지고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이러한 </a:t>
            </a:r>
            <a:r>
              <a:rPr lang="ko-KR" altLang="en-US" dirty="0"/>
              <a:t>주말집중현상은 폭력범죄는 대부분 접촉과 관계의 갈등을 요하는데 주말의 여가가 여흥생활이 바로 그러한 기회를 증대시키기 때문인 것으로 이해되고 있다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범죄피해의 시간적 유형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시간과 범죄피해</a:t>
            </a:r>
            <a:endParaRPr lang="en-US" altLang="ko-KR" dirty="0" smtClean="0"/>
          </a:p>
          <a:p>
            <a:r>
              <a:rPr lang="ko-KR" altLang="en-US" dirty="0"/>
              <a:t>폭력피해가 대부분 낯 시간보다는 밤 시간에 많이 발생하는 것처럼 범죄피해가 하루 중 시간대별로 그 발생빈도가 다르다고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모르는 사람 사이의 폭력은 주로 밤에</a:t>
            </a:r>
            <a:r>
              <a:rPr lang="en-US" altLang="ko-KR" dirty="0"/>
              <a:t>, </a:t>
            </a:r>
            <a:r>
              <a:rPr lang="ko-KR" altLang="en-US" dirty="0"/>
              <a:t>그러나 아는 사람 사이의 폭력은 주로 낮에 발생하였다는 것이다</a:t>
            </a:r>
            <a:r>
              <a:rPr lang="en-US" altLang="ko-KR" dirty="0"/>
              <a:t>. </a:t>
            </a:r>
            <a:r>
              <a:rPr lang="ko-KR" altLang="en-US" dirty="0"/>
              <a:t>그러나 폭력범죄와는 반대로 소매치기와 같은 절도는 주로 아침 </a:t>
            </a:r>
            <a:r>
              <a:rPr lang="en-US" altLang="ko-KR" dirty="0"/>
              <a:t>6</a:t>
            </a:r>
            <a:r>
              <a:rPr lang="ko-KR" altLang="en-US" dirty="0"/>
              <a:t>시부터 저녁 </a:t>
            </a:r>
            <a:r>
              <a:rPr lang="en-US" altLang="ko-KR" dirty="0"/>
              <a:t>6</a:t>
            </a:r>
            <a:r>
              <a:rPr lang="ko-KR" altLang="en-US" dirty="0"/>
              <a:t>시까지의 낮 시간에</a:t>
            </a:r>
            <a:r>
              <a:rPr lang="en-US" altLang="ko-KR" dirty="0"/>
              <a:t>, </a:t>
            </a:r>
            <a:r>
              <a:rPr lang="ko-KR" altLang="en-US" dirty="0"/>
              <a:t>주거침입절도는 밤에 주로 발생한 것으로 알려지고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범죄피해의 정도와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범죄피해의 지리적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공간적 유형</a:t>
            </a:r>
            <a:endParaRPr lang="en-US" altLang="ko-KR" dirty="0" smtClean="0"/>
          </a:p>
          <a:p>
            <a:r>
              <a:rPr lang="ko-KR" altLang="en-US" dirty="0"/>
              <a:t>대인폭력범죄의 경우 범죄피해율이 도시거주자에게 가장 높으나</a:t>
            </a:r>
            <a:r>
              <a:rPr lang="en-US" altLang="ko-KR" dirty="0"/>
              <a:t>, </a:t>
            </a:r>
            <a:r>
              <a:rPr lang="ko-KR" altLang="en-US" dirty="0"/>
              <a:t>도시교외거주자와 농촌지역거주자 사이에는 그 차이가 그렇게 크지 않은 것으로 보고 되고 있다</a:t>
            </a:r>
            <a:r>
              <a:rPr lang="en-US" altLang="ko-KR" dirty="0"/>
              <a:t>. </a:t>
            </a:r>
            <a:endParaRPr lang="en-US" altLang="ko-KR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공식범죄통계</a:t>
            </a:r>
            <a:r>
              <a:rPr lang="en-US" altLang="ko-KR" dirty="0"/>
              <a:t>(Official Crime Statistics)</a:t>
            </a:r>
          </a:p>
          <a:p>
            <a:r>
              <a:rPr lang="ko-KR" altLang="en-US" dirty="0" smtClean="0"/>
              <a:t>공식범죄통계 </a:t>
            </a:r>
            <a:r>
              <a:rPr lang="ko-KR" altLang="en-US" dirty="0"/>
              <a:t>장점과 </a:t>
            </a:r>
            <a:r>
              <a:rPr lang="ko-KR" altLang="en-US" dirty="0" smtClean="0"/>
              <a:t>특징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/>
              <a:t>먼저</a:t>
            </a:r>
            <a:r>
              <a:rPr lang="en-US" altLang="ko-KR" dirty="0"/>
              <a:t>, </a:t>
            </a:r>
            <a:r>
              <a:rPr lang="ko-KR" altLang="en-US" dirty="0"/>
              <a:t>범죄자료를 매년 정기적으로 취합함으로써 연도별</a:t>
            </a:r>
            <a:r>
              <a:rPr lang="en-US" altLang="ko-KR" dirty="0"/>
              <a:t>, </a:t>
            </a:r>
            <a:r>
              <a:rPr lang="ko-KR" altLang="en-US" dirty="0"/>
              <a:t>지역별 비교를 가능케 한다는 점이다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두 </a:t>
            </a:r>
            <a:r>
              <a:rPr lang="ko-KR" altLang="en-US" dirty="0"/>
              <a:t>번째는 공식통계는 표준화된 범죄규정을 적용함으로써 연도별 또는 지역별 비교를 가능하게 해준다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세 </a:t>
            </a:r>
            <a:r>
              <a:rPr lang="ko-KR" altLang="en-US" dirty="0"/>
              <a:t>번째는 공식통계가 특정한 범죄에 대한 다량의 상세한 정보를 수집하기 때문에 범죄와 범죄자에 대한 유형과 추세를 파악하는데 매우 유용하다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sz="4500" dirty="0" smtClean="0"/>
              <a:t>1.</a:t>
            </a:r>
            <a:r>
              <a:rPr lang="ko-KR" altLang="en-US" sz="4500" dirty="0"/>
              <a:t> </a:t>
            </a:r>
            <a:r>
              <a:rPr lang="ko-KR" altLang="en-US" sz="4500" dirty="0" smtClean="0"/>
              <a:t>공식범죄통계</a:t>
            </a:r>
            <a:r>
              <a:rPr lang="en-US" altLang="ko-KR" sz="4500" dirty="0" smtClean="0"/>
              <a:t>(Official Crime Statistics)</a:t>
            </a:r>
          </a:p>
          <a:p>
            <a:endParaRPr lang="en-US" altLang="ko-KR" dirty="0" smtClean="0"/>
          </a:p>
          <a:p>
            <a:r>
              <a:rPr lang="ko-KR" altLang="en-US" sz="4500" dirty="0" smtClean="0"/>
              <a:t>공식범죄통계의 </a:t>
            </a:r>
            <a:r>
              <a:rPr lang="ko-KR" altLang="en-US" sz="4500" dirty="0"/>
              <a:t>다양한 </a:t>
            </a:r>
            <a:r>
              <a:rPr lang="ko-KR" altLang="en-US" sz="4500" dirty="0" smtClean="0"/>
              <a:t>문제점</a:t>
            </a:r>
            <a:endParaRPr lang="en-US" altLang="ko-KR" sz="4500" dirty="0" smtClean="0"/>
          </a:p>
          <a:p>
            <a:r>
              <a:rPr lang="en-US" altLang="ko-KR" sz="4500" dirty="0" smtClean="0"/>
              <a:t> </a:t>
            </a:r>
            <a:r>
              <a:rPr lang="ko-KR" altLang="en-US" sz="4500" dirty="0"/>
              <a:t>우선</a:t>
            </a:r>
            <a:r>
              <a:rPr lang="en-US" altLang="ko-KR" sz="4500" dirty="0"/>
              <a:t>, </a:t>
            </a:r>
            <a:r>
              <a:rPr lang="ko-KR" altLang="en-US" sz="4500" dirty="0"/>
              <a:t>경찰통계는 발각되고</a:t>
            </a:r>
            <a:r>
              <a:rPr lang="en-US" altLang="ko-KR" sz="4500" dirty="0"/>
              <a:t>, </a:t>
            </a:r>
            <a:r>
              <a:rPr lang="ko-KR" altLang="en-US" sz="4500" dirty="0"/>
              <a:t>신고 되고</a:t>
            </a:r>
            <a:r>
              <a:rPr lang="en-US" altLang="ko-KR" sz="4500" dirty="0"/>
              <a:t>, </a:t>
            </a:r>
            <a:r>
              <a:rPr lang="ko-KR" altLang="en-US" sz="4500" dirty="0"/>
              <a:t>기록된 범행에 국한되며</a:t>
            </a:r>
            <a:r>
              <a:rPr lang="en-US" altLang="ko-KR" sz="4500" dirty="0"/>
              <a:t>, </a:t>
            </a:r>
            <a:r>
              <a:rPr lang="ko-KR" altLang="en-US" sz="4500" dirty="0"/>
              <a:t>법원이나 교정통계는 더욱 제한적이다</a:t>
            </a:r>
            <a:r>
              <a:rPr lang="en-US" altLang="ko-KR" sz="4500" dirty="0"/>
              <a:t>. </a:t>
            </a:r>
            <a:r>
              <a:rPr lang="ko-KR" altLang="en-US" sz="4500" dirty="0"/>
              <a:t>다시 말해 피해자나 목격자가 경찰에 신고하지 않은 어떠한 사건이라도 통계에서 제외되기 때문에 사회의 실제 범죄수준을 대체로 과소보고하기 마련이어서 공식통계는 반드시 범죄활동이라기보다는 경찰활동을 반영하는 것이라고 할 수 있다</a:t>
            </a:r>
            <a:r>
              <a:rPr lang="en-US" altLang="ko-KR" sz="4500" dirty="0"/>
              <a:t>. </a:t>
            </a:r>
          </a:p>
          <a:p>
            <a:r>
              <a:rPr lang="ko-KR" altLang="en-US" sz="4500" dirty="0"/>
              <a:t>또한</a:t>
            </a:r>
            <a:r>
              <a:rPr lang="en-US" altLang="ko-KR" sz="4500" dirty="0"/>
              <a:t>, </a:t>
            </a:r>
            <a:r>
              <a:rPr lang="ko-KR" altLang="en-US" sz="4500" dirty="0"/>
              <a:t>범죄나 범죄자에 대한 공식통계는 통계를 작성하는 형사사법기관의 한계와 편견에 따라 그리고 능력과 열의에 따라 달라지기 마련이다</a:t>
            </a:r>
            <a:r>
              <a:rPr lang="en-US" altLang="ko-KR" sz="4500" dirty="0"/>
              <a:t>. </a:t>
            </a:r>
            <a:r>
              <a:rPr lang="ko-KR" altLang="en-US" sz="4500" dirty="0"/>
              <a:t>기관에 따라서는 자신의 문제를 숨기거나 인상을 제고하기 위하여 통계를 왜곡하거나 불완전한 자료를 제공할 수도 있는 것이다</a:t>
            </a:r>
            <a:r>
              <a:rPr lang="en-US" altLang="ko-KR" sz="4500" dirty="0"/>
              <a:t>. </a:t>
            </a:r>
            <a:endParaRPr lang="ko-KR" altLang="en-US" sz="4500" dirty="0"/>
          </a:p>
          <a:p>
            <a:r>
              <a:rPr lang="ko-KR" altLang="en-US" sz="4500" dirty="0"/>
              <a:t>그리고 공식범죄통계는 여러 가지 인위적 요인의 영향을 받기 마련이어서 범죄의 실질적인 변화가 없이도 통계상 변화가 나타날 수도 있는 것이다</a:t>
            </a:r>
            <a:r>
              <a:rPr lang="en-US" altLang="ko-KR" sz="4500" dirty="0"/>
              <a:t>. </a:t>
            </a:r>
            <a:r>
              <a:rPr lang="ko-KR" altLang="en-US" sz="4500" dirty="0"/>
              <a:t>예를 들어</a:t>
            </a:r>
            <a:r>
              <a:rPr lang="en-US" altLang="ko-KR" sz="4500" dirty="0"/>
              <a:t>, </a:t>
            </a:r>
            <a:r>
              <a:rPr lang="ko-KR" altLang="en-US" sz="4500" dirty="0"/>
              <a:t>경찰력의 증강이나 정책의 변화</a:t>
            </a:r>
            <a:r>
              <a:rPr lang="en-US" altLang="ko-KR" sz="4500" dirty="0"/>
              <a:t>, </a:t>
            </a:r>
            <a:r>
              <a:rPr lang="ko-KR" altLang="en-US" sz="4500" dirty="0"/>
              <a:t>암수의 변동</a:t>
            </a:r>
            <a:r>
              <a:rPr lang="en-US" altLang="ko-KR" sz="4500" dirty="0"/>
              <a:t>, </a:t>
            </a:r>
            <a:r>
              <a:rPr lang="ko-KR" altLang="en-US" sz="4500" dirty="0"/>
              <a:t>경찰활동의 효율성 등으로 인하여 범죄통계의 변화가 초래될 수도 있는 것이다</a:t>
            </a:r>
            <a:r>
              <a:rPr lang="en-US" altLang="ko-KR" sz="4500" dirty="0"/>
              <a:t>. </a:t>
            </a:r>
            <a:r>
              <a:rPr lang="ko-KR" altLang="en-US" sz="4500" dirty="0"/>
              <a:t>그리고 공식범죄통계는 범죄수치를 </a:t>
            </a:r>
            <a:r>
              <a:rPr lang="ko-KR" altLang="en-US" sz="4500" dirty="0" err="1"/>
              <a:t>범죄율과</a:t>
            </a:r>
            <a:r>
              <a:rPr lang="ko-KR" altLang="en-US" sz="4500" dirty="0"/>
              <a:t> 관련된 생태학적 변수나 요소와 연계시키지도 않는다</a:t>
            </a:r>
            <a:r>
              <a:rPr lang="en-US" altLang="ko-KR" sz="4500" dirty="0"/>
              <a:t>. </a:t>
            </a:r>
            <a:endParaRPr lang="ko-KR" altLang="en-US" sz="4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자기보고식조사</a:t>
            </a:r>
            <a:r>
              <a:rPr lang="en-US" altLang="ko-KR" dirty="0"/>
              <a:t>(Self-report survey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자기보고식조사는 </a:t>
            </a:r>
            <a:r>
              <a:rPr lang="ko-KR" altLang="en-US" dirty="0"/>
              <a:t>범죄</a:t>
            </a:r>
            <a:r>
              <a:rPr lang="en-US" altLang="ko-KR" dirty="0"/>
              <a:t>, </a:t>
            </a:r>
            <a:r>
              <a:rPr lang="ko-KR" altLang="en-US" dirty="0"/>
              <a:t>비행</a:t>
            </a:r>
            <a:r>
              <a:rPr lang="en-US" altLang="ko-KR" dirty="0"/>
              <a:t>, </a:t>
            </a:r>
            <a:r>
              <a:rPr lang="ko-KR" altLang="en-US" dirty="0"/>
              <a:t>그리고 무엇보다도 형사사법기관에 의하여 발각되고</a:t>
            </a:r>
            <a:r>
              <a:rPr lang="en-US" altLang="ko-KR" dirty="0"/>
              <a:t>, </a:t>
            </a:r>
            <a:r>
              <a:rPr lang="ko-KR" altLang="en-US" dirty="0"/>
              <a:t>검거되고</a:t>
            </a:r>
            <a:r>
              <a:rPr lang="en-US" altLang="ko-KR" dirty="0"/>
              <a:t>, </a:t>
            </a:r>
            <a:r>
              <a:rPr lang="ko-KR" altLang="en-US" dirty="0"/>
              <a:t>처리되지 않은 범법자들에 관한 자료를 보완하는 대안이라고 할 수 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개관</a:t>
            </a:r>
            <a:endParaRPr lang="en-US" altLang="ko-KR" dirty="0" smtClean="0"/>
          </a:p>
          <a:p>
            <a:r>
              <a:rPr lang="ko-KR" altLang="en-US" dirty="0"/>
              <a:t>피해자조사는 </a:t>
            </a:r>
            <a:r>
              <a:rPr lang="ko-KR" altLang="en-US" dirty="0" err="1"/>
              <a:t>일부관점에서는</a:t>
            </a:r>
            <a:r>
              <a:rPr lang="ko-KR" altLang="en-US" dirty="0"/>
              <a:t> 공식통계보다 우수한 범죄에 관한 자료를 제공할 수 있다</a:t>
            </a:r>
            <a:r>
              <a:rPr lang="en-US" altLang="ko-KR" dirty="0"/>
              <a:t>. </a:t>
            </a:r>
            <a:r>
              <a:rPr lang="ko-KR" altLang="en-US" dirty="0"/>
              <a:t>피해자조사방법에 의한 자료와 공식수치를 비교하면 조사에 포함된 범행의 암수범죄의 규모를 추정할 수 있게 해준다</a:t>
            </a:r>
            <a:r>
              <a:rPr lang="en-US" altLang="ko-KR" dirty="0"/>
              <a:t>. </a:t>
            </a:r>
            <a:r>
              <a:rPr lang="ko-KR" altLang="en-US" dirty="0"/>
              <a:t>공식수치로 볼 수 있는 것보다 범죄의 상태에 대한 보다 현실적인 그림을 </a:t>
            </a:r>
            <a:r>
              <a:rPr lang="ko-KR" altLang="en-US" dirty="0" smtClean="0"/>
              <a:t>제공한다</a:t>
            </a:r>
            <a:endParaRPr lang="en-US" altLang="ko-K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피해자조사의발전</a:t>
            </a:r>
            <a:endParaRPr lang="en-US" altLang="ko-KR" dirty="0" smtClean="0"/>
          </a:p>
          <a:p>
            <a:r>
              <a:rPr lang="en-US" altLang="ko-KR" dirty="0"/>
              <a:t>(1) </a:t>
            </a:r>
            <a:r>
              <a:rPr lang="ko-KR" altLang="en-US" dirty="0"/>
              <a:t>제 </a:t>
            </a:r>
            <a:r>
              <a:rPr lang="en-US" altLang="ko-KR" dirty="0"/>
              <a:t>1 </a:t>
            </a:r>
            <a:r>
              <a:rPr lang="ko-KR" altLang="en-US" dirty="0"/>
              <a:t>세대 피해자조사</a:t>
            </a:r>
          </a:p>
          <a:p>
            <a:r>
              <a:rPr lang="en-US" altLang="ko-KR" dirty="0"/>
              <a:t>(2) </a:t>
            </a:r>
            <a:r>
              <a:rPr lang="ko-KR" altLang="en-US" dirty="0"/>
              <a:t>제 </a:t>
            </a:r>
            <a:r>
              <a:rPr lang="en-US" altLang="ko-KR" dirty="0"/>
              <a:t>2 </a:t>
            </a:r>
            <a:r>
              <a:rPr lang="ko-KR" altLang="en-US" dirty="0"/>
              <a:t>세대 피해자조사</a:t>
            </a:r>
          </a:p>
          <a:p>
            <a:r>
              <a:rPr lang="en-US" altLang="ko-KR" dirty="0"/>
              <a:t>(3) </a:t>
            </a:r>
            <a:r>
              <a:rPr lang="ko-KR" altLang="en-US" dirty="0"/>
              <a:t>제 </a:t>
            </a:r>
            <a:r>
              <a:rPr lang="en-US" altLang="ko-KR" dirty="0"/>
              <a:t>3 </a:t>
            </a:r>
            <a:r>
              <a:rPr lang="ko-KR" altLang="en-US" dirty="0"/>
              <a:t>세대 피해자조사</a:t>
            </a:r>
          </a:p>
          <a:p>
            <a:r>
              <a:rPr lang="en-US" altLang="ko-KR" dirty="0"/>
              <a:t>(4) </a:t>
            </a:r>
            <a:r>
              <a:rPr lang="ko-KR" altLang="en-US" dirty="0"/>
              <a:t>제 </a:t>
            </a:r>
            <a:r>
              <a:rPr lang="en-US" altLang="ko-KR" dirty="0"/>
              <a:t>4 </a:t>
            </a:r>
            <a:r>
              <a:rPr lang="ko-KR" altLang="en-US" dirty="0"/>
              <a:t>세대 피해자조사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 smtClean="0"/>
          </a:p>
          <a:p>
            <a:r>
              <a:rPr lang="en-US" altLang="ko-KR" dirty="0" smtClean="0"/>
              <a:t>(1)</a:t>
            </a:r>
            <a:r>
              <a:rPr lang="ko-KR" altLang="en-US" dirty="0" smtClean="0"/>
              <a:t>일반적 문제점</a:t>
            </a:r>
            <a:endParaRPr lang="en-US" altLang="ko-KR" dirty="0" smtClean="0"/>
          </a:p>
          <a:p>
            <a:r>
              <a:rPr lang="ko-KR" altLang="en-US" dirty="0"/>
              <a:t>가</a:t>
            </a:r>
            <a:r>
              <a:rPr lang="en-US" altLang="ko-KR" dirty="0"/>
              <a:t>. </a:t>
            </a:r>
            <a:r>
              <a:rPr lang="ko-KR" altLang="en-US" dirty="0"/>
              <a:t>표본</a:t>
            </a:r>
          </a:p>
          <a:p>
            <a:r>
              <a:rPr lang="ko-KR" altLang="en-US" dirty="0"/>
              <a:t>표본의 대표성이 확보되지 않는다면 정보의 신뢰도</a:t>
            </a:r>
            <a:r>
              <a:rPr lang="en-US" altLang="ko-KR" dirty="0"/>
              <a:t>(reliability)</a:t>
            </a:r>
            <a:r>
              <a:rPr lang="ko-KR" altLang="en-US" dirty="0"/>
              <a:t>에 문제가 생기고 따라서 결과의 일반화</a:t>
            </a:r>
            <a:r>
              <a:rPr lang="en-US" altLang="ko-KR" dirty="0"/>
              <a:t>(generalization)</a:t>
            </a:r>
            <a:r>
              <a:rPr lang="ko-KR" altLang="en-US" dirty="0"/>
              <a:t>가 어려워지는 것인데</a:t>
            </a:r>
            <a:r>
              <a:rPr lang="en-US" altLang="ko-KR" dirty="0"/>
              <a:t>, </a:t>
            </a:r>
            <a:r>
              <a:rPr lang="ko-KR" altLang="en-US" dirty="0"/>
              <a:t>일반적으로 진정한 대표성이 있는 표본을 추출하기란 매우 어려운 것이다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/>
          </a:p>
          <a:p>
            <a:r>
              <a:rPr lang="en-US" altLang="ko-KR" dirty="0" smtClean="0"/>
              <a:t>(1)</a:t>
            </a:r>
            <a:r>
              <a:rPr lang="ko-KR" altLang="en-US" dirty="0" smtClean="0"/>
              <a:t>일반적 문제점</a:t>
            </a:r>
            <a:endParaRPr lang="en-US" altLang="ko-KR" dirty="0" smtClean="0"/>
          </a:p>
          <a:p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비용</a:t>
            </a:r>
          </a:p>
          <a:p>
            <a:r>
              <a:rPr lang="ko-KR" altLang="en-US" dirty="0"/>
              <a:t>표본의 대표성을 확보하기 위해서도 충분한 크기의 표본이 필요한데 그러나 지나치게 큰 표본은 실질적으로 큰 비용의 부담을 요하게 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범죄피해의 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피해자조사</a:t>
            </a:r>
            <a:r>
              <a:rPr lang="en-US" altLang="ko-KR" dirty="0"/>
              <a:t>(Victim survey)</a:t>
            </a:r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피해자조사의 문제점과 한계</a:t>
            </a:r>
            <a:endParaRPr lang="en-US" altLang="ko-KR" dirty="0"/>
          </a:p>
          <a:p>
            <a:r>
              <a:rPr lang="en-US" altLang="ko-KR" dirty="0"/>
              <a:t>(2) </a:t>
            </a:r>
            <a:r>
              <a:rPr lang="ko-KR" altLang="en-US" dirty="0"/>
              <a:t>오류</a:t>
            </a:r>
          </a:p>
          <a:p>
            <a:r>
              <a:rPr lang="ko-KR" altLang="en-US" dirty="0"/>
              <a:t>가</a:t>
            </a:r>
            <a:r>
              <a:rPr lang="en-US" altLang="ko-KR" dirty="0"/>
              <a:t>. </a:t>
            </a:r>
            <a:r>
              <a:rPr lang="ko-KR" altLang="en-US" dirty="0"/>
              <a:t>고의적 오류</a:t>
            </a:r>
            <a:r>
              <a:rPr lang="en-US" altLang="ko-KR" dirty="0"/>
              <a:t>(Deliberate errors)</a:t>
            </a:r>
          </a:p>
          <a:p>
            <a:r>
              <a:rPr lang="ko-KR" altLang="en-US" dirty="0"/>
              <a:t>응답자가 사건을 만들어 내거나</a:t>
            </a:r>
            <a:r>
              <a:rPr lang="en-US" altLang="ko-KR" dirty="0"/>
              <a:t>, </a:t>
            </a:r>
            <a:r>
              <a:rPr lang="ko-KR" altLang="en-US" dirty="0"/>
              <a:t>사실을 과장하거나 왜곡하고</a:t>
            </a:r>
            <a:r>
              <a:rPr lang="en-US" altLang="ko-KR" dirty="0"/>
              <a:t>, </a:t>
            </a:r>
            <a:r>
              <a:rPr lang="ko-KR" altLang="en-US" dirty="0"/>
              <a:t>의도적으로 경미하거나 해당되지 않는 사건을 크게 부풀리는 등이 여기에 해당된다</a:t>
            </a:r>
            <a:r>
              <a:rPr lang="en-US" altLang="ko-KR" dirty="0"/>
              <a:t>. </a:t>
            </a:r>
            <a:r>
              <a:rPr lang="ko-KR" altLang="en-US" dirty="0"/>
              <a:t>또한 응답자들은 피해의 심각성이나 정도</a:t>
            </a:r>
            <a:r>
              <a:rPr lang="en-US" altLang="ko-KR" dirty="0"/>
              <a:t>, </a:t>
            </a:r>
            <a:r>
              <a:rPr lang="ko-KR" altLang="en-US" dirty="0"/>
              <a:t>빈도</a:t>
            </a:r>
            <a:r>
              <a:rPr lang="en-US" altLang="ko-KR" dirty="0"/>
              <a:t>, </a:t>
            </a:r>
            <a:r>
              <a:rPr lang="ko-KR" altLang="en-US" dirty="0"/>
              <a:t>발생일자</a:t>
            </a:r>
            <a:r>
              <a:rPr lang="en-US" altLang="ko-KR" dirty="0"/>
              <a:t>, </a:t>
            </a:r>
            <a:r>
              <a:rPr lang="ko-KR" altLang="en-US" dirty="0"/>
              <a:t>손실의 정도</a:t>
            </a:r>
            <a:r>
              <a:rPr lang="en-US" altLang="ko-KR" dirty="0"/>
              <a:t>, </a:t>
            </a:r>
            <a:r>
              <a:rPr lang="ko-KR" altLang="en-US" dirty="0"/>
              <a:t>범법자의 속성</a:t>
            </a:r>
            <a:r>
              <a:rPr lang="en-US" altLang="ko-KR" dirty="0"/>
              <a:t>, </a:t>
            </a:r>
            <a:r>
              <a:rPr lang="ko-KR" altLang="en-US" dirty="0"/>
              <a:t>또는 행동의 특이성 등에 관해서도 거짓말을 할 수 있다</a:t>
            </a:r>
            <a:r>
              <a:rPr lang="en-US" altLang="ko-KR" dirty="0"/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1088</Words>
  <Application>Microsoft Office PowerPoint</Application>
  <PresentationFormat>화면 슬라이드 쇼(4:3)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제2장 범죄피해의 측정과 정도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제1절 범죄피해의 측정</vt:lpstr>
      <vt:lpstr>제2절 범죄피해의 정도와 유형</vt:lpstr>
      <vt:lpstr>제2절 범죄피해의 정도와 유형</vt:lpstr>
      <vt:lpstr>제2절 범죄피해의 정도와 유형</vt:lpstr>
      <vt:lpstr>제2절 범죄피해의 정도와 유형</vt:lpstr>
      <vt:lpstr>제2절 범죄피해의 정도와 유형</vt:lpstr>
      <vt:lpstr>제2절 범죄피해의 정도와 유형</vt:lpstr>
      <vt:lpstr>제2절 범죄피해의 정도와 유형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제2장 범죄피해의 측정과 정도</dc:title>
  <dc:creator>mj</dc:creator>
  <cp:lastModifiedBy>mj</cp:lastModifiedBy>
  <cp:revision>8</cp:revision>
  <dcterms:created xsi:type="dcterms:W3CDTF">2013-01-08T08:45:09Z</dcterms:created>
  <dcterms:modified xsi:type="dcterms:W3CDTF">2013-01-08T10:05:19Z</dcterms:modified>
</cp:coreProperties>
</file>