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96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C560A-CB45-423C-9F4E-2634C258938A}" type="datetimeFigureOut">
              <a:rPr lang="ko-KR" altLang="en-US" smtClean="0"/>
              <a:pPr/>
              <a:t>2013-01-12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A3AF3-1BDA-49C1-A893-6E3BB1D61B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C560A-CB45-423C-9F4E-2634C258938A}" type="datetimeFigureOut">
              <a:rPr lang="ko-KR" altLang="en-US" smtClean="0"/>
              <a:pPr/>
              <a:t>2013-01-12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A3AF3-1BDA-49C1-A893-6E3BB1D61B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C560A-CB45-423C-9F4E-2634C258938A}" type="datetimeFigureOut">
              <a:rPr lang="ko-KR" altLang="en-US" smtClean="0"/>
              <a:pPr/>
              <a:t>2013-01-12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A3AF3-1BDA-49C1-A893-6E3BB1D61B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C560A-CB45-423C-9F4E-2634C258938A}" type="datetimeFigureOut">
              <a:rPr lang="ko-KR" altLang="en-US" smtClean="0"/>
              <a:pPr/>
              <a:t>2013-01-12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A3AF3-1BDA-49C1-A893-6E3BB1D61B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C560A-CB45-423C-9F4E-2634C258938A}" type="datetimeFigureOut">
              <a:rPr lang="ko-KR" altLang="en-US" smtClean="0"/>
              <a:pPr/>
              <a:t>2013-01-12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A3AF3-1BDA-49C1-A893-6E3BB1D61B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C560A-CB45-423C-9F4E-2634C258938A}" type="datetimeFigureOut">
              <a:rPr lang="ko-KR" altLang="en-US" smtClean="0"/>
              <a:pPr/>
              <a:t>2013-01-12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A3AF3-1BDA-49C1-A893-6E3BB1D61B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C560A-CB45-423C-9F4E-2634C258938A}" type="datetimeFigureOut">
              <a:rPr lang="ko-KR" altLang="en-US" smtClean="0"/>
              <a:pPr/>
              <a:t>2013-01-12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A3AF3-1BDA-49C1-A893-6E3BB1D61B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C560A-CB45-423C-9F4E-2634C258938A}" type="datetimeFigureOut">
              <a:rPr lang="ko-KR" altLang="en-US" smtClean="0"/>
              <a:pPr/>
              <a:t>2013-01-12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A3AF3-1BDA-49C1-A893-6E3BB1D61B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C560A-CB45-423C-9F4E-2634C258938A}" type="datetimeFigureOut">
              <a:rPr lang="ko-KR" altLang="en-US" smtClean="0"/>
              <a:pPr/>
              <a:t>2013-01-12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A3AF3-1BDA-49C1-A893-6E3BB1D61B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C560A-CB45-423C-9F4E-2634C258938A}" type="datetimeFigureOut">
              <a:rPr lang="ko-KR" altLang="en-US" smtClean="0"/>
              <a:pPr/>
              <a:t>2013-01-12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A3AF3-1BDA-49C1-A893-6E3BB1D61B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C560A-CB45-423C-9F4E-2634C258938A}" type="datetimeFigureOut">
              <a:rPr lang="ko-KR" altLang="en-US" smtClean="0"/>
              <a:pPr/>
              <a:t>2013-01-12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A3AF3-1BDA-49C1-A893-6E3BB1D61B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FC560A-CB45-423C-9F4E-2634C258938A}" type="datetimeFigureOut">
              <a:rPr lang="ko-KR" altLang="en-US" smtClean="0"/>
              <a:pPr/>
              <a:t>2013-01-12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6A3AF3-1BDA-49C1-A893-6E3BB1D61B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smtClean="0"/>
              <a:t>제</a:t>
            </a:r>
            <a:r>
              <a:rPr lang="en-US" altLang="ko-KR" dirty="0" smtClean="0"/>
              <a:t>3</a:t>
            </a:r>
            <a:r>
              <a:rPr lang="ko-KR" altLang="en-US" dirty="0" smtClean="0"/>
              <a:t>장 범죄피해자와 가해자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o-KR" altLang="en-US" dirty="0" smtClean="0"/>
              <a:t>제 </a:t>
            </a:r>
            <a:r>
              <a:rPr lang="en-US" altLang="ko-KR" dirty="0" smtClean="0"/>
              <a:t>4</a:t>
            </a:r>
            <a:r>
              <a:rPr lang="ko-KR" altLang="en-US" dirty="0" smtClean="0"/>
              <a:t>절 피해자와 가해자의 관계</a:t>
            </a:r>
            <a:endParaRPr lang="en-US" altLang="ko-KR" dirty="0" smtClean="0"/>
          </a:p>
          <a:p>
            <a:r>
              <a:rPr lang="ko-KR" altLang="en-US" dirty="0" smtClean="0"/>
              <a:t>제</a:t>
            </a:r>
            <a:r>
              <a:rPr lang="en-US" altLang="ko-KR" dirty="0" smtClean="0"/>
              <a:t>5</a:t>
            </a:r>
            <a:r>
              <a:rPr lang="ko-KR" altLang="en-US" dirty="0" smtClean="0"/>
              <a:t>절 범죄 피해의 역동성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00100" y="785794"/>
            <a:ext cx="3286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제</a:t>
            </a:r>
            <a:r>
              <a:rPr lang="en-US" altLang="ko-KR" dirty="0" smtClean="0"/>
              <a:t>2</a:t>
            </a:r>
            <a:r>
              <a:rPr lang="ko-KR" altLang="en-US" dirty="0" smtClean="0"/>
              <a:t>편 범죄피해의 이해</a:t>
            </a:r>
            <a:endParaRPr lang="ko-KR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제</a:t>
            </a:r>
            <a:r>
              <a:rPr lang="en-US" altLang="ko-KR" dirty="0" smtClean="0"/>
              <a:t>4</a:t>
            </a:r>
            <a:r>
              <a:rPr lang="ko-KR" altLang="en-US" dirty="0" smtClean="0"/>
              <a:t>절 피해자와 가해자의 관계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ko-KR" dirty="0" smtClean="0"/>
              <a:t>3.</a:t>
            </a:r>
            <a:r>
              <a:rPr lang="ko-KR" altLang="en-US" dirty="0" smtClean="0"/>
              <a:t>피해자와 가해자의 심리적 </a:t>
            </a:r>
            <a:r>
              <a:rPr lang="ko-KR" altLang="en-US" dirty="0" smtClean="0"/>
              <a:t>관계</a:t>
            </a:r>
            <a:endParaRPr lang="en-US" altLang="ko-KR" dirty="0" smtClean="0"/>
          </a:p>
          <a:p>
            <a:r>
              <a:rPr lang="ko-KR" altLang="en-US" dirty="0" smtClean="0"/>
              <a:t>‘행위자</a:t>
            </a:r>
            <a:r>
              <a:rPr lang="en-US" altLang="ko-KR" dirty="0" smtClean="0"/>
              <a:t>-</a:t>
            </a:r>
            <a:r>
              <a:rPr lang="ko-KR" altLang="en-US" dirty="0" smtClean="0"/>
              <a:t>고통 받는 자’는 사람이 여건과 상황에 따라 피해자가 되거나 가해자가 될 수 있는 경우를 설명하기 위하여 이용된 용어이다</a:t>
            </a:r>
            <a:r>
              <a:rPr lang="en-US" altLang="ko-KR" dirty="0" smtClean="0"/>
              <a:t>.</a:t>
            </a:r>
            <a:endParaRPr lang="ko-KR" altLang="en-US" dirty="0" smtClean="0"/>
          </a:p>
          <a:p>
            <a:r>
              <a:rPr lang="ko-KR" altLang="en-US" dirty="0" smtClean="0"/>
              <a:t>‘잠재적 피해자’는 피해자가 되기를 무의식적으로 바라거나 피해자가 될 성향이 있어서 마치 양이 늑대를 유인하는 것처럼 범죄자를 유인하게 되는 경우를 설명하기 위한 용어이다</a:t>
            </a:r>
            <a:r>
              <a:rPr lang="en-US" altLang="ko-KR" dirty="0" smtClean="0"/>
              <a:t>.</a:t>
            </a:r>
            <a:endParaRPr lang="ko-KR" altLang="en-US" dirty="0" smtClean="0"/>
          </a:p>
          <a:p>
            <a:r>
              <a:rPr lang="ko-KR" altLang="en-US" dirty="0" smtClean="0"/>
              <a:t>‘피해자</a:t>
            </a:r>
            <a:r>
              <a:rPr lang="en-US" altLang="ko-KR" dirty="0" smtClean="0"/>
              <a:t>-</a:t>
            </a:r>
            <a:r>
              <a:rPr lang="ko-KR" altLang="en-US" dirty="0" smtClean="0"/>
              <a:t>가해자 관계’는 피해자와 가해자 사이에 존재하는 공생적 관계</a:t>
            </a:r>
            <a:r>
              <a:rPr lang="en-US" altLang="ko-KR" dirty="0" smtClean="0"/>
              <a:t>(symbiotic relationship)</a:t>
            </a:r>
            <a:r>
              <a:rPr lang="ko-KR" altLang="en-US" dirty="0" smtClean="0"/>
              <a:t>를 다루고 있다</a:t>
            </a:r>
            <a:r>
              <a:rPr lang="en-US" altLang="ko-KR" dirty="0" smtClean="0"/>
              <a:t>. </a:t>
            </a:r>
            <a:endParaRPr lang="ko-KR" altLang="en-US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제</a:t>
            </a:r>
            <a:r>
              <a:rPr lang="en-US" altLang="ko-KR" dirty="0" smtClean="0"/>
              <a:t>5</a:t>
            </a:r>
            <a:r>
              <a:rPr lang="ko-KR" altLang="en-US" dirty="0" smtClean="0"/>
              <a:t>절 범죄피해의 역동성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ko-KR" dirty="0" smtClean="0"/>
              <a:t>1.</a:t>
            </a:r>
            <a:r>
              <a:rPr lang="ko-KR" altLang="en-US" dirty="0" smtClean="0"/>
              <a:t>피해자</a:t>
            </a:r>
            <a:r>
              <a:rPr lang="en-US" altLang="ko-KR" dirty="0" smtClean="0"/>
              <a:t>-</a:t>
            </a:r>
            <a:r>
              <a:rPr lang="ko-KR" altLang="en-US" dirty="0" smtClean="0"/>
              <a:t>가해자 상호작용</a:t>
            </a:r>
            <a:endParaRPr lang="en-US" altLang="ko-KR" dirty="0" smtClean="0"/>
          </a:p>
          <a:p>
            <a:r>
              <a:rPr lang="en-US" altLang="ko-KR" dirty="0" smtClean="0"/>
              <a:t>1)</a:t>
            </a:r>
            <a:r>
              <a:rPr lang="ko-KR" altLang="en-US" dirty="0" smtClean="0"/>
              <a:t>범죄의 이해에 대한 상황적 </a:t>
            </a:r>
            <a:r>
              <a:rPr lang="ko-KR" altLang="en-US" dirty="0" smtClean="0"/>
              <a:t>접근</a:t>
            </a:r>
            <a:endParaRPr lang="en-US" altLang="ko-KR" dirty="0" smtClean="0"/>
          </a:p>
          <a:p>
            <a:r>
              <a:rPr lang="ko-KR" altLang="en-US" dirty="0" smtClean="0"/>
              <a:t>피해자</a:t>
            </a:r>
            <a:r>
              <a:rPr lang="en-US" altLang="ko-KR" dirty="0" smtClean="0"/>
              <a:t>-</a:t>
            </a:r>
            <a:r>
              <a:rPr lang="ko-KR" altLang="en-US" dirty="0" smtClean="0"/>
              <a:t>가해자 관계가 물론 대부분의 폭력범죄의 대인적 특성은 확인해 주지만 범죄피해의 원인에 대해서는 많은 것을 보여주지 못하고 있다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대인폭력의 대부분</a:t>
            </a:r>
            <a:r>
              <a:rPr lang="en-US" altLang="ko-KR" dirty="0" smtClean="0"/>
              <a:t>, </a:t>
            </a:r>
            <a:r>
              <a:rPr lang="ko-KR" altLang="en-US" dirty="0" smtClean="0"/>
              <a:t>특히 계획되지 않고 격정적 대인폭력의 대부분은 두 사람 이상의 짧고 긴 상호작용의 산물이며</a:t>
            </a:r>
            <a:r>
              <a:rPr lang="en-US" altLang="ko-KR" dirty="0" smtClean="0"/>
              <a:t>, </a:t>
            </a:r>
            <a:r>
              <a:rPr lang="ko-KR" altLang="en-US" dirty="0" smtClean="0"/>
              <a:t>그 결과 이들 범죄는 범법자의 특성에만 초점을 맞추고 각각의 상황에 독특한 역동적 기제에 대해서는 별로 고려하지 않는 범죄행위에 대한 정적 이론</a:t>
            </a:r>
            <a:r>
              <a:rPr lang="en-US" altLang="ko-KR" dirty="0" smtClean="0"/>
              <a:t>(static theory)</a:t>
            </a:r>
            <a:r>
              <a:rPr lang="ko-KR" altLang="en-US" dirty="0" smtClean="0"/>
              <a:t>으로는 적절하게 설명되기 어렵다는 것이다</a:t>
            </a:r>
            <a:r>
              <a:rPr lang="en-US" altLang="ko-KR" dirty="0" smtClean="0"/>
              <a:t>.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제</a:t>
            </a:r>
            <a:r>
              <a:rPr lang="en-US" altLang="ko-KR" dirty="0" smtClean="0"/>
              <a:t>5</a:t>
            </a:r>
            <a:r>
              <a:rPr lang="ko-KR" altLang="en-US" dirty="0" smtClean="0"/>
              <a:t>절 범죄피해의 역동성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1.</a:t>
            </a:r>
            <a:r>
              <a:rPr lang="ko-KR" altLang="en-US" dirty="0" smtClean="0"/>
              <a:t>피해자</a:t>
            </a:r>
            <a:r>
              <a:rPr lang="en-US" altLang="ko-KR" dirty="0" smtClean="0"/>
              <a:t>-</a:t>
            </a:r>
            <a:r>
              <a:rPr lang="ko-KR" altLang="en-US" dirty="0" smtClean="0"/>
              <a:t>가해자 상호작용</a:t>
            </a:r>
            <a:endParaRPr lang="en-US" altLang="ko-KR" dirty="0" smtClean="0"/>
          </a:p>
          <a:p>
            <a:r>
              <a:rPr lang="en-US" altLang="ko-KR" dirty="0" smtClean="0"/>
              <a:t>2)</a:t>
            </a:r>
            <a:r>
              <a:rPr lang="ko-KR" altLang="en-US" dirty="0" smtClean="0"/>
              <a:t>상황에 처한 </a:t>
            </a:r>
            <a:r>
              <a:rPr lang="ko-KR" altLang="en-US" dirty="0" smtClean="0"/>
              <a:t>교류</a:t>
            </a:r>
            <a:r>
              <a:rPr lang="en-US" altLang="ko-KR" dirty="0" smtClean="0"/>
              <a:t>(situated </a:t>
            </a:r>
            <a:r>
              <a:rPr lang="en-US" altLang="ko-KR" dirty="0" smtClean="0"/>
              <a:t>transaction)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err="1" smtClean="0"/>
              <a:t>로서의</a:t>
            </a:r>
            <a:r>
              <a:rPr lang="ko-KR" altLang="en-US" dirty="0" smtClean="0"/>
              <a:t> </a:t>
            </a:r>
            <a:r>
              <a:rPr lang="ko-KR" altLang="en-US" dirty="0" smtClean="0"/>
              <a:t>범죄 </a:t>
            </a:r>
            <a:r>
              <a:rPr lang="ko-KR" altLang="en-US" dirty="0" smtClean="0"/>
              <a:t>피해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   폭력행위는 </a:t>
            </a:r>
            <a:r>
              <a:rPr lang="ko-KR" altLang="en-US" dirty="0" smtClean="0"/>
              <a:t>상호작용의 과정을 통한 둘 이상의 사람 사이의 상황 내에서 이루어지는 것이다</a:t>
            </a:r>
            <a:r>
              <a:rPr lang="en-US" altLang="ko-KR" dirty="0" smtClean="0"/>
              <a:t>.</a:t>
            </a:r>
          </a:p>
          <a:p>
            <a:pPr>
              <a:buNone/>
            </a:pPr>
            <a:endParaRPr lang="ko-KR" alt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제</a:t>
            </a:r>
            <a:r>
              <a:rPr lang="en-US" altLang="ko-KR" dirty="0" smtClean="0"/>
              <a:t>5</a:t>
            </a:r>
            <a:r>
              <a:rPr lang="ko-KR" altLang="en-US" dirty="0" smtClean="0"/>
              <a:t>절 범죄피해의 역동성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1.</a:t>
            </a:r>
            <a:r>
              <a:rPr lang="ko-KR" altLang="en-US" dirty="0" smtClean="0"/>
              <a:t>피해자</a:t>
            </a:r>
            <a:r>
              <a:rPr lang="en-US" altLang="ko-KR" dirty="0" smtClean="0"/>
              <a:t>-</a:t>
            </a:r>
            <a:r>
              <a:rPr lang="ko-KR" altLang="en-US" dirty="0" smtClean="0"/>
              <a:t>가해자 상호작용</a:t>
            </a:r>
            <a:endParaRPr lang="en-US" altLang="ko-KR" dirty="0" smtClean="0"/>
          </a:p>
          <a:p>
            <a:r>
              <a:rPr lang="en-US" altLang="ko-KR" dirty="0" smtClean="0"/>
              <a:t>3)</a:t>
            </a:r>
            <a:r>
              <a:rPr lang="ko-KR" altLang="en-US" dirty="0" smtClean="0"/>
              <a:t>갈등상황에서의 의사소통의 </a:t>
            </a:r>
            <a:r>
              <a:rPr lang="ko-KR" altLang="en-US" dirty="0" smtClean="0"/>
              <a:t>문제</a:t>
            </a:r>
            <a:endParaRPr lang="en-US" altLang="ko-KR" dirty="0" smtClean="0"/>
          </a:p>
          <a:p>
            <a:r>
              <a:rPr lang="ko-KR" altLang="en-US" dirty="0" smtClean="0"/>
              <a:t>범죄피해를 일방적 행위가 아니라 상황적 교류로서 보는 것은 피해자와 가해자 사이에 단기적 또는 장기적 상호작용이 일어나는 대면적 범죄피해</a:t>
            </a:r>
            <a:r>
              <a:rPr lang="en-US" altLang="ko-KR" dirty="0" smtClean="0"/>
              <a:t>(face-to-face victimization)</a:t>
            </a:r>
            <a:r>
              <a:rPr lang="ko-KR" altLang="en-US" dirty="0" smtClean="0"/>
              <a:t>의 경우라고 할 수 있다</a:t>
            </a:r>
            <a:r>
              <a:rPr lang="en-US" altLang="ko-KR" dirty="0" smtClean="0"/>
              <a:t>.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제</a:t>
            </a:r>
            <a:r>
              <a:rPr lang="en-US" altLang="ko-KR" dirty="0" smtClean="0"/>
              <a:t>5</a:t>
            </a:r>
            <a:r>
              <a:rPr lang="ko-KR" altLang="en-US" dirty="0" smtClean="0"/>
              <a:t>절 범죄피해의 역동성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2.</a:t>
            </a:r>
            <a:r>
              <a:rPr lang="ko-KR" altLang="en-US" dirty="0" smtClean="0"/>
              <a:t>대면적 </a:t>
            </a:r>
            <a:r>
              <a:rPr lang="ko-KR" altLang="en-US" dirty="0" smtClean="0"/>
              <a:t>범죄피해</a:t>
            </a:r>
            <a:r>
              <a:rPr lang="en-US" altLang="ko-KR" dirty="0" smtClean="0"/>
              <a:t>(face-to-face victimization</a:t>
            </a:r>
            <a:r>
              <a:rPr lang="en-US" altLang="ko-KR" dirty="0" smtClean="0"/>
              <a:t>)</a:t>
            </a:r>
            <a:r>
              <a:rPr lang="ko-KR" altLang="en-US" dirty="0" smtClean="0"/>
              <a:t>에 </a:t>
            </a:r>
            <a:r>
              <a:rPr lang="ko-KR" altLang="en-US" dirty="0" smtClean="0"/>
              <a:t>대한 피해자의 </a:t>
            </a:r>
            <a:r>
              <a:rPr lang="ko-KR" altLang="en-US" dirty="0" smtClean="0"/>
              <a:t>반응</a:t>
            </a:r>
            <a:endParaRPr lang="en-US" altLang="ko-KR" dirty="0" smtClean="0"/>
          </a:p>
          <a:p>
            <a:r>
              <a:rPr lang="ko-KR" altLang="en-US" dirty="0" smtClean="0"/>
              <a:t>동일한 상황이나 매우 유사한 피해경험에 대해서도 피해자에 따라 그 반응이 매우 다양한 것은 부분적으로는 바로 이러한 대응의 자발성 때문이라고 할 수 있다</a:t>
            </a:r>
            <a:r>
              <a:rPr lang="en-US" altLang="ko-KR" dirty="0" smtClean="0"/>
              <a:t>.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제</a:t>
            </a:r>
            <a:r>
              <a:rPr lang="en-US" altLang="ko-KR" dirty="0" smtClean="0"/>
              <a:t>5</a:t>
            </a:r>
            <a:r>
              <a:rPr lang="ko-KR" altLang="en-US" dirty="0" smtClean="0"/>
              <a:t>절 범죄피해의 역동성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altLang="ko-KR" dirty="0" smtClean="0"/>
              <a:t>3.</a:t>
            </a:r>
            <a:r>
              <a:rPr lang="ko-KR" altLang="en-US" dirty="0" smtClean="0"/>
              <a:t>대면적 범죄피해에 대한 피해자 반응의 다양성</a:t>
            </a:r>
            <a:endParaRPr lang="en-US" altLang="ko-KR" dirty="0" smtClean="0"/>
          </a:p>
          <a:p>
            <a:r>
              <a:rPr lang="en-US" altLang="ko-KR" dirty="0" smtClean="0"/>
              <a:t>1)</a:t>
            </a:r>
            <a:r>
              <a:rPr lang="ko-KR" altLang="en-US" dirty="0" smtClean="0"/>
              <a:t>피해자의 나이와 </a:t>
            </a:r>
            <a:r>
              <a:rPr lang="ko-KR" altLang="en-US" dirty="0" smtClean="0"/>
              <a:t>성별</a:t>
            </a:r>
            <a:endParaRPr lang="en-US" altLang="ko-KR" dirty="0" smtClean="0"/>
          </a:p>
          <a:p>
            <a:r>
              <a:rPr lang="ko-KR" altLang="en-US" dirty="0" smtClean="0"/>
              <a:t>일반적으로 </a:t>
            </a:r>
            <a:r>
              <a:rPr lang="en-US" altLang="ko-KR" dirty="0" smtClean="0"/>
              <a:t>18</a:t>
            </a:r>
            <a:r>
              <a:rPr lang="ko-KR" altLang="en-US" dirty="0" smtClean="0"/>
              <a:t>세에서 </a:t>
            </a:r>
            <a:r>
              <a:rPr lang="en-US" altLang="ko-KR" dirty="0" smtClean="0"/>
              <a:t>29</a:t>
            </a:r>
            <a:r>
              <a:rPr lang="ko-KR" altLang="en-US" dirty="0" smtClean="0"/>
              <a:t>세 </a:t>
            </a:r>
            <a:r>
              <a:rPr lang="ko-KR" altLang="en-US" dirty="0" err="1" smtClean="0"/>
              <a:t>까지의</a:t>
            </a:r>
            <a:r>
              <a:rPr lang="ko-KR" altLang="en-US" dirty="0" smtClean="0"/>
              <a:t> 피해자가 가장 저항할 확률이 높으며</a:t>
            </a:r>
            <a:r>
              <a:rPr lang="en-US" altLang="ko-KR" dirty="0" smtClean="0"/>
              <a:t>, 18</a:t>
            </a:r>
            <a:r>
              <a:rPr lang="ko-KR" altLang="en-US" dirty="0" smtClean="0"/>
              <a:t>세 이하 청소년의 </a:t>
            </a:r>
            <a:r>
              <a:rPr lang="ko-KR" altLang="en-US" dirty="0" err="1" smtClean="0"/>
              <a:t>정항이</a:t>
            </a:r>
            <a:r>
              <a:rPr lang="ko-KR" altLang="en-US" dirty="0" smtClean="0"/>
              <a:t> 가장 낮고</a:t>
            </a:r>
            <a:r>
              <a:rPr lang="en-US" altLang="ko-KR" dirty="0" smtClean="0"/>
              <a:t>, 65</a:t>
            </a:r>
            <a:r>
              <a:rPr lang="ko-KR" altLang="en-US" dirty="0" smtClean="0"/>
              <a:t>세 이상의 노인층이 그 중간이라고 한다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또한 </a:t>
            </a:r>
            <a:r>
              <a:rPr lang="en-US" altLang="ko-KR" dirty="0" smtClean="0"/>
              <a:t>65</a:t>
            </a:r>
            <a:r>
              <a:rPr lang="ko-KR" altLang="en-US" dirty="0" smtClean="0"/>
              <a:t>세 이상의 노인층이 젊은 사람들보다 자기방어나 보호책을 취할 확률이 낮은 것으로 알려지고 있다</a:t>
            </a:r>
            <a:r>
              <a:rPr lang="en-US" altLang="ko-KR" dirty="0" smtClean="0"/>
              <a:t>.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제</a:t>
            </a:r>
            <a:r>
              <a:rPr lang="en-US" altLang="ko-KR" dirty="0" smtClean="0"/>
              <a:t>5</a:t>
            </a:r>
            <a:r>
              <a:rPr lang="ko-KR" altLang="en-US" dirty="0" smtClean="0"/>
              <a:t>절 범죄피해의 역동성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3.</a:t>
            </a:r>
            <a:r>
              <a:rPr lang="ko-KR" altLang="en-US" dirty="0" smtClean="0"/>
              <a:t>대면적 범죄피해에 대한 피해자 반응의 다양성</a:t>
            </a:r>
            <a:endParaRPr lang="en-US" altLang="ko-KR" dirty="0" smtClean="0"/>
          </a:p>
          <a:p>
            <a:r>
              <a:rPr lang="en-US" altLang="ko-KR" dirty="0" smtClean="0"/>
              <a:t>2)</a:t>
            </a:r>
            <a:r>
              <a:rPr lang="ko-KR" altLang="en-US" dirty="0" smtClean="0"/>
              <a:t>무기의 존재 </a:t>
            </a:r>
            <a:r>
              <a:rPr lang="ko-KR" altLang="en-US" dirty="0" smtClean="0"/>
              <a:t>여부</a:t>
            </a:r>
            <a:endParaRPr lang="en-US" altLang="ko-KR" dirty="0" smtClean="0"/>
          </a:p>
          <a:p>
            <a:r>
              <a:rPr lang="ko-KR" altLang="en-US" dirty="0" smtClean="0"/>
              <a:t>범법자의 무기소지가 피해자의 저항의 가능성을 줄일 수 있고 따라서 피해자로 하여금 동조하도록 강요하고 범죄의 성공가능성을 증대시킬 수 있는 강력한 위협요소라고 할 수 있다</a:t>
            </a:r>
            <a:r>
              <a:rPr lang="en-US" altLang="ko-KR" dirty="0" smtClean="0"/>
              <a:t>.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제</a:t>
            </a:r>
            <a:r>
              <a:rPr lang="en-US" altLang="ko-KR" dirty="0" smtClean="0"/>
              <a:t>5</a:t>
            </a:r>
            <a:r>
              <a:rPr lang="ko-KR" altLang="en-US" dirty="0" smtClean="0"/>
              <a:t>절 범죄피해의 역동성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ko-KR" dirty="0" smtClean="0"/>
              <a:t>3.</a:t>
            </a:r>
            <a:r>
              <a:rPr lang="ko-KR" altLang="en-US" dirty="0" smtClean="0"/>
              <a:t>대면적 범죄피해에 대한 피해자 반응의 다양성</a:t>
            </a:r>
            <a:endParaRPr lang="en-US" altLang="ko-KR" dirty="0" smtClean="0"/>
          </a:p>
          <a:p>
            <a:r>
              <a:rPr lang="en-US" altLang="ko-KR" dirty="0" smtClean="0"/>
              <a:t>3)</a:t>
            </a:r>
            <a:r>
              <a:rPr lang="ko-KR" altLang="en-US" dirty="0" smtClean="0"/>
              <a:t>피해자</a:t>
            </a:r>
            <a:r>
              <a:rPr lang="en-US" altLang="ko-KR" dirty="0" smtClean="0"/>
              <a:t>-</a:t>
            </a:r>
            <a:r>
              <a:rPr lang="ko-KR" altLang="en-US" dirty="0" smtClean="0"/>
              <a:t>가해자 </a:t>
            </a:r>
            <a:r>
              <a:rPr lang="ko-KR" altLang="en-US" dirty="0" smtClean="0"/>
              <a:t>관계</a:t>
            </a:r>
            <a:endParaRPr lang="en-US" altLang="ko-KR" dirty="0" smtClean="0"/>
          </a:p>
          <a:p>
            <a:r>
              <a:rPr lang="ko-KR" altLang="en-US" dirty="0" smtClean="0"/>
              <a:t>격에 대한 피해자의 반응에 영향을 미칠 가능성이 높은 중요한 요소의 하나는 가해자에 대한 피해자의 사전 지식이다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피해자가 공격자가 누구인가에 따라 다르게 대응할 것이라고 기대하는 것은 당연하다</a:t>
            </a:r>
            <a:r>
              <a:rPr lang="en-US" altLang="ko-KR" dirty="0" smtClean="0"/>
              <a:t>.</a:t>
            </a:r>
          </a:p>
          <a:p>
            <a:r>
              <a:rPr lang="ko-KR" altLang="en-US" dirty="0" smtClean="0"/>
              <a:t>일반적으로 피해자는 자신이 아는 사람보다는 모르는 낯선 사람에게서 더 위협을 받고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가해자와 피해자가 전혀 모르는 낯선 관계보다 개인적인 관계가 있을 때 저항의 정도와 빈도가 더 높다고 한다</a:t>
            </a:r>
            <a:r>
              <a:rPr lang="en-US" altLang="ko-KR" dirty="0" smtClean="0"/>
              <a:t>.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제</a:t>
            </a:r>
            <a:r>
              <a:rPr lang="en-US" altLang="ko-KR" dirty="0" smtClean="0"/>
              <a:t>5</a:t>
            </a:r>
            <a:r>
              <a:rPr lang="ko-KR" altLang="en-US" dirty="0" smtClean="0"/>
              <a:t>절 범죄피해의 역동성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ko-KR" dirty="0" smtClean="0"/>
              <a:t>3.</a:t>
            </a:r>
            <a:r>
              <a:rPr lang="ko-KR" altLang="en-US" dirty="0" smtClean="0"/>
              <a:t>대면적 범죄피해에 대한 피해자 반응의 다양성</a:t>
            </a:r>
            <a:endParaRPr lang="en-US" altLang="ko-KR" dirty="0" smtClean="0"/>
          </a:p>
          <a:p>
            <a:r>
              <a:rPr lang="en-US" altLang="ko-KR" dirty="0" smtClean="0"/>
              <a:t>4)</a:t>
            </a:r>
            <a:r>
              <a:rPr lang="ko-KR" altLang="en-US" dirty="0" smtClean="0"/>
              <a:t>피해자 반응에 영향을 미치는 </a:t>
            </a:r>
            <a:r>
              <a:rPr lang="ko-KR" altLang="en-US" dirty="0" smtClean="0"/>
              <a:t>기타변수</a:t>
            </a:r>
            <a:endParaRPr lang="en-US" altLang="ko-KR" dirty="0" smtClean="0"/>
          </a:p>
          <a:p>
            <a:r>
              <a:rPr lang="ko-KR" altLang="en-US" dirty="0" smtClean="0"/>
              <a:t>범행의 시간과 위치에 따라서 피해자의 반응과 대응도 달라질 수 있다</a:t>
            </a:r>
            <a:r>
              <a:rPr lang="en-US" altLang="ko-KR" dirty="0" smtClean="0"/>
              <a:t>.</a:t>
            </a:r>
          </a:p>
          <a:p>
            <a:r>
              <a:rPr lang="ko-KR" altLang="en-US" dirty="0" smtClean="0"/>
              <a:t>피해자가 경계를 하고 안하고도 피해자의 반응에 불가피하게 영향을 미친다고 한다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공격자와 피해자의 나이 차이</a:t>
            </a:r>
            <a:r>
              <a:rPr lang="en-US" altLang="ko-KR" dirty="0" smtClean="0"/>
              <a:t>, </a:t>
            </a:r>
            <a:r>
              <a:rPr lang="ko-KR" altLang="en-US" dirty="0" smtClean="0"/>
              <a:t>음주나 약물복용 여부</a:t>
            </a:r>
            <a:r>
              <a:rPr lang="en-US" altLang="ko-KR" dirty="0" smtClean="0"/>
              <a:t>, </a:t>
            </a:r>
            <a:r>
              <a:rPr lang="ko-KR" altLang="en-US" dirty="0" smtClean="0"/>
              <a:t>제 </a:t>
            </a:r>
            <a:r>
              <a:rPr lang="en-US" altLang="ko-KR" dirty="0" smtClean="0"/>
              <a:t>3</a:t>
            </a:r>
            <a:r>
              <a:rPr lang="ko-KR" altLang="en-US" dirty="0" smtClean="0"/>
              <a:t>자의 존재여부 등도 피해자의 반응에 영향을 미친다고 한다</a:t>
            </a:r>
            <a:r>
              <a:rPr lang="en-US" altLang="ko-KR" dirty="0" smtClean="0"/>
              <a:t>.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제</a:t>
            </a:r>
            <a:r>
              <a:rPr lang="en-US" altLang="ko-KR" dirty="0" smtClean="0"/>
              <a:t>5</a:t>
            </a:r>
            <a:r>
              <a:rPr lang="ko-KR" altLang="en-US" dirty="0" smtClean="0"/>
              <a:t>절 범죄피해의 역동성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ko-KR" dirty="0" smtClean="0"/>
              <a:t>4.</a:t>
            </a:r>
            <a:r>
              <a:rPr lang="ko-KR" altLang="en-US" dirty="0" smtClean="0"/>
              <a:t>피해자 반응에 따른 피해결과의 차이</a:t>
            </a:r>
            <a:endParaRPr lang="en-US" altLang="ko-KR" dirty="0" smtClean="0"/>
          </a:p>
          <a:p>
            <a:r>
              <a:rPr lang="en-US" altLang="ko-KR" dirty="0" smtClean="0"/>
              <a:t>1)</a:t>
            </a:r>
            <a:r>
              <a:rPr lang="ko-KR" altLang="en-US" dirty="0" smtClean="0"/>
              <a:t>피해자 저항과 범행의 성공적 </a:t>
            </a:r>
            <a:r>
              <a:rPr lang="ko-KR" altLang="en-US" dirty="0" smtClean="0"/>
              <a:t>완수</a:t>
            </a:r>
            <a:endParaRPr lang="en-US" altLang="ko-KR" dirty="0" smtClean="0"/>
          </a:p>
          <a:p>
            <a:r>
              <a:rPr lang="ko-KR" altLang="en-US" dirty="0" smtClean="0"/>
              <a:t>대면범죄의 성공적인 완수는 종종 피해자의 협조여부에 달렸다고 한다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가해자의 무력사용과 위협은 바로 피해자의 복종과 동조를 확보하기 위한 것이다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이것이 바로 왜 피해자의 반응이 범행의 최종결과에 극적인 영향을 미치게 되는 이유이다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따라서 피해자의 저항이 범행의 완수여부에 가장 큰 영향을 미치는 변수라고 할 수 있다</a:t>
            </a:r>
            <a:r>
              <a:rPr lang="en-US" altLang="ko-KR" dirty="0" smtClean="0"/>
              <a:t>. </a:t>
            </a:r>
            <a:endParaRPr lang="en-US" altLang="ko-K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제</a:t>
            </a:r>
            <a:r>
              <a:rPr lang="en-US" altLang="ko-KR" dirty="0" smtClean="0"/>
              <a:t>4</a:t>
            </a:r>
            <a:r>
              <a:rPr lang="ko-KR" altLang="en-US" dirty="0" smtClean="0"/>
              <a:t>절 피해자와 가해자의 관계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ko-KR" dirty="0" smtClean="0"/>
              <a:t>1.</a:t>
            </a:r>
            <a:r>
              <a:rPr lang="ko-KR" altLang="en-US" dirty="0" smtClean="0"/>
              <a:t>폭력범죄에 있어서 피해자</a:t>
            </a:r>
            <a:r>
              <a:rPr lang="en-US" altLang="ko-KR" dirty="0" smtClean="0"/>
              <a:t>-</a:t>
            </a:r>
            <a:r>
              <a:rPr lang="ko-KR" altLang="en-US" dirty="0" smtClean="0"/>
              <a:t>가해자 관계</a:t>
            </a:r>
            <a:endParaRPr lang="en-US" altLang="ko-KR" dirty="0" smtClean="0"/>
          </a:p>
          <a:p>
            <a:r>
              <a:rPr lang="en-US" altLang="ko-KR" dirty="0" smtClean="0"/>
              <a:t>1)</a:t>
            </a:r>
            <a:r>
              <a:rPr lang="ko-KR" altLang="en-US" dirty="0" smtClean="0"/>
              <a:t>폭력의 핵으로서 </a:t>
            </a:r>
            <a:r>
              <a:rPr lang="ko-KR" altLang="en-US" dirty="0" smtClean="0"/>
              <a:t>가족</a:t>
            </a:r>
            <a:endParaRPr lang="en-US" altLang="ko-KR" dirty="0" smtClean="0"/>
          </a:p>
          <a:p>
            <a:r>
              <a:rPr lang="ko-KR" altLang="en-US" dirty="0" smtClean="0"/>
              <a:t>아내폭행</a:t>
            </a:r>
            <a:r>
              <a:rPr lang="en-US" altLang="ko-KR" dirty="0" smtClean="0"/>
              <a:t>, </a:t>
            </a:r>
            <a:r>
              <a:rPr lang="ko-KR" altLang="en-US" dirty="0" smtClean="0"/>
              <a:t>노인과 아동학대와 같은 범죄가 가족을 폭력의 핵으로 보게 하는 좋은 예라고 할 수 있다</a:t>
            </a:r>
            <a:r>
              <a:rPr lang="en-US" altLang="ko-KR" dirty="0" smtClean="0"/>
              <a:t>.</a:t>
            </a:r>
          </a:p>
          <a:p>
            <a:r>
              <a:rPr lang="ko-KR" altLang="en-US" dirty="0" smtClean="0"/>
              <a:t>친지나 가족은 대부분의 시간을 쉽게 해치고 때릴 수 있는 가까운 거리에 있기 때문이다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또한 가까운 사람에게 더 폭력적인 것은 가까운 사람보다 더 우리를 화나게 하는 사람이 잘 없기 때문이기도 하다</a:t>
            </a:r>
            <a:r>
              <a:rPr lang="en-US" altLang="ko-KR" dirty="0" smtClean="0"/>
              <a:t>.</a:t>
            </a:r>
          </a:p>
          <a:p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제</a:t>
            </a:r>
            <a:r>
              <a:rPr lang="en-US" altLang="ko-KR" dirty="0" smtClean="0"/>
              <a:t>5</a:t>
            </a:r>
            <a:r>
              <a:rPr lang="ko-KR" altLang="en-US" dirty="0" smtClean="0"/>
              <a:t>절 범죄피해의 역동성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ko-KR" dirty="0" smtClean="0"/>
              <a:t>4.</a:t>
            </a:r>
            <a:r>
              <a:rPr lang="ko-KR" altLang="en-US" dirty="0" smtClean="0"/>
              <a:t>피해자 반응에 따른 피해결과의 차이</a:t>
            </a:r>
            <a:endParaRPr lang="en-US" altLang="ko-KR" dirty="0" smtClean="0"/>
          </a:p>
          <a:p>
            <a:r>
              <a:rPr lang="en-US" altLang="ko-KR" dirty="0" smtClean="0"/>
              <a:t>2)</a:t>
            </a:r>
            <a:r>
              <a:rPr lang="ko-KR" altLang="en-US" dirty="0" smtClean="0"/>
              <a:t>피해자 저항과 신체적 부상의 </a:t>
            </a:r>
            <a:r>
              <a:rPr lang="ko-KR" altLang="en-US" dirty="0" smtClean="0"/>
              <a:t>가능성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다양한 피해자의 반응 중에서도 적극적인 물리적 저항이 가해자의 폭력적 대응을 초래할 가능성이 가장 많다고 한다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따라서 피해자의 저항이 많은 경우 범행을 중단시킬 가능성도 많지만 피해자를 물리적으로 위험에 처하게 할 가능성도 높이며 피해자의 인명살상의 기회도 증대시킬 수 있다고 한다</a:t>
            </a:r>
            <a:r>
              <a:rPr lang="en-US" altLang="ko-KR" dirty="0" smtClean="0"/>
              <a:t>. </a:t>
            </a:r>
            <a:endParaRPr lang="ko-KR" altLang="en-US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제</a:t>
            </a:r>
            <a:r>
              <a:rPr lang="en-US" altLang="ko-KR" dirty="0" smtClean="0"/>
              <a:t>5</a:t>
            </a:r>
            <a:r>
              <a:rPr lang="ko-KR" altLang="en-US" dirty="0" smtClean="0"/>
              <a:t>절 범죄피해의 역동성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altLang="ko-KR" dirty="0" smtClean="0"/>
              <a:t>4.</a:t>
            </a:r>
            <a:r>
              <a:rPr lang="ko-KR" altLang="en-US" dirty="0" smtClean="0"/>
              <a:t>피해자</a:t>
            </a:r>
            <a:r>
              <a:rPr lang="en-US" altLang="ko-KR" dirty="0" smtClean="0"/>
              <a:t>-</a:t>
            </a:r>
            <a:r>
              <a:rPr lang="ko-KR" altLang="en-US" dirty="0" smtClean="0"/>
              <a:t>가해자 상호작용의 기대하지 않았던 </a:t>
            </a:r>
            <a:r>
              <a:rPr lang="ko-KR" altLang="en-US" dirty="0" smtClean="0"/>
              <a:t>결과</a:t>
            </a:r>
            <a:endParaRPr lang="en-US" altLang="ko-KR" dirty="0" smtClean="0"/>
          </a:p>
          <a:p>
            <a:r>
              <a:rPr lang="ko-KR" altLang="en-US" dirty="0" smtClean="0"/>
              <a:t>유괴</a:t>
            </a:r>
            <a:r>
              <a:rPr lang="en-US" altLang="ko-KR" dirty="0" smtClean="0"/>
              <a:t>, </a:t>
            </a:r>
            <a:r>
              <a:rPr lang="ko-KR" altLang="en-US" dirty="0" smtClean="0"/>
              <a:t>납치</a:t>
            </a:r>
            <a:r>
              <a:rPr lang="en-US" altLang="ko-KR" dirty="0" smtClean="0"/>
              <a:t>, </a:t>
            </a:r>
            <a:r>
              <a:rPr lang="ko-KR" altLang="en-US" dirty="0" smtClean="0"/>
              <a:t>인질 등의 경우</a:t>
            </a:r>
            <a:r>
              <a:rPr lang="en-US" altLang="ko-KR" dirty="0" smtClean="0"/>
              <a:t>, </a:t>
            </a:r>
            <a:r>
              <a:rPr lang="ko-KR" altLang="en-US" dirty="0" smtClean="0"/>
              <a:t>특히 사건이 장기간 지속되는 경우에는 피해자가 자신의 가해자에게 부정적인 감정적 반응보다는 긍정적 반응으로 대응하게 된다는 것이다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이러한 가해자와 피해자 사이의 긍정적인 감성적 유대는 인질범과 인질</a:t>
            </a:r>
            <a:r>
              <a:rPr lang="en-US" altLang="ko-KR" dirty="0" smtClean="0"/>
              <a:t>, </a:t>
            </a:r>
            <a:r>
              <a:rPr lang="ko-KR" altLang="en-US" dirty="0" smtClean="0"/>
              <a:t>납치범과 </a:t>
            </a:r>
            <a:r>
              <a:rPr lang="ko-KR" altLang="en-US" dirty="0" err="1" smtClean="0"/>
              <a:t>피납자</a:t>
            </a:r>
            <a:r>
              <a:rPr lang="ko-KR" altLang="en-US" dirty="0" smtClean="0"/>
              <a:t> 사이의 의존성의 상태로부터 파생되는 것으로 설명하거나</a:t>
            </a:r>
            <a:r>
              <a:rPr lang="en-US" altLang="ko-KR" dirty="0" smtClean="0"/>
              <a:t>, </a:t>
            </a:r>
            <a:r>
              <a:rPr lang="ko-KR" altLang="en-US" dirty="0" smtClean="0"/>
              <a:t>공격자와의 자기동일시라는 </a:t>
            </a:r>
            <a:r>
              <a:rPr lang="ko-KR" altLang="en-US" dirty="0" err="1" smtClean="0"/>
              <a:t>프로이드의</a:t>
            </a:r>
            <a:r>
              <a:rPr lang="ko-KR" altLang="en-US" dirty="0" smtClean="0"/>
              <a:t> 개념을 활용하거나</a:t>
            </a:r>
            <a:r>
              <a:rPr lang="en-US" altLang="ko-KR" dirty="0" smtClean="0"/>
              <a:t>, </a:t>
            </a:r>
            <a:r>
              <a:rPr lang="ko-KR" altLang="en-US" dirty="0" smtClean="0"/>
              <a:t>자신의 생명을 </a:t>
            </a:r>
            <a:r>
              <a:rPr lang="ko-KR" altLang="en-US" dirty="0" err="1" smtClean="0"/>
              <a:t>살려준데</a:t>
            </a:r>
            <a:r>
              <a:rPr lang="ko-KR" altLang="en-US" dirty="0" smtClean="0"/>
              <a:t> 대한 감사의 마음 등으로 </a:t>
            </a:r>
            <a:r>
              <a:rPr lang="ko-KR" altLang="en-US" dirty="0" err="1" smtClean="0"/>
              <a:t>설며한다</a:t>
            </a:r>
            <a:r>
              <a:rPr lang="en-US" altLang="ko-KR" dirty="0" smtClean="0"/>
              <a:t>.</a:t>
            </a:r>
            <a:endParaRPr lang="en-US" altLang="ko-KR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제</a:t>
            </a:r>
            <a:r>
              <a:rPr lang="en-US" altLang="ko-KR" dirty="0" smtClean="0"/>
              <a:t>4</a:t>
            </a:r>
            <a:r>
              <a:rPr lang="ko-KR" altLang="en-US" dirty="0" smtClean="0"/>
              <a:t>절 피해자와 가해자의 관계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altLang="ko-KR" dirty="0" smtClean="0"/>
              <a:t>1.</a:t>
            </a:r>
            <a:r>
              <a:rPr lang="ko-KR" altLang="en-US" dirty="0" smtClean="0"/>
              <a:t>폭력범죄에 있어서 피해자</a:t>
            </a:r>
            <a:r>
              <a:rPr lang="en-US" altLang="ko-KR" dirty="0" smtClean="0"/>
              <a:t>-</a:t>
            </a:r>
            <a:r>
              <a:rPr lang="ko-KR" altLang="en-US" dirty="0" smtClean="0"/>
              <a:t>가해자 관계</a:t>
            </a:r>
            <a:endParaRPr lang="en-US" altLang="ko-KR" dirty="0" smtClean="0"/>
          </a:p>
          <a:p>
            <a:r>
              <a:rPr lang="en-US" altLang="ko-KR" dirty="0" smtClean="0"/>
              <a:t>2)</a:t>
            </a:r>
            <a:r>
              <a:rPr lang="ko-KR" altLang="en-US" dirty="0" smtClean="0"/>
              <a:t>살인에 있어서 가족관계와 사회집단의 </a:t>
            </a:r>
            <a:r>
              <a:rPr lang="ko-KR" altLang="en-US" dirty="0" smtClean="0"/>
              <a:t>규모</a:t>
            </a:r>
            <a:endParaRPr lang="en-US" altLang="ko-KR" dirty="0" smtClean="0"/>
          </a:p>
          <a:p>
            <a:r>
              <a:rPr lang="ko-KR" altLang="en-US" dirty="0" smtClean="0"/>
              <a:t>살인범죄에 있어서 가장 흔한 형태의 피해자</a:t>
            </a:r>
            <a:r>
              <a:rPr lang="en-US" altLang="ko-KR" dirty="0" smtClean="0"/>
              <a:t>-</a:t>
            </a:r>
            <a:r>
              <a:rPr lang="ko-KR" altLang="en-US" dirty="0" smtClean="0"/>
              <a:t>가해자관계는 가족관계</a:t>
            </a:r>
            <a:r>
              <a:rPr lang="en-US" altLang="ko-KR" dirty="0" smtClean="0"/>
              <a:t>(family relationship)</a:t>
            </a:r>
            <a:r>
              <a:rPr lang="ko-KR" altLang="en-US" dirty="0" smtClean="0"/>
              <a:t>라고 한다</a:t>
            </a:r>
            <a:r>
              <a:rPr lang="en-US" altLang="ko-KR" dirty="0" smtClean="0"/>
              <a:t>.</a:t>
            </a:r>
          </a:p>
          <a:p>
            <a:r>
              <a:rPr lang="ko-KR" altLang="en-US" dirty="0" smtClean="0"/>
              <a:t>대부분의 여성피해자가 남편</a:t>
            </a:r>
            <a:r>
              <a:rPr lang="en-US" altLang="ko-KR" dirty="0" smtClean="0"/>
              <a:t>, </a:t>
            </a:r>
            <a:r>
              <a:rPr lang="ko-KR" altLang="en-US" dirty="0" smtClean="0"/>
              <a:t>연인</a:t>
            </a:r>
            <a:r>
              <a:rPr lang="en-US" altLang="ko-KR" dirty="0" smtClean="0"/>
              <a:t>, </a:t>
            </a:r>
            <a:r>
              <a:rPr lang="ko-KR" altLang="en-US" dirty="0" smtClean="0"/>
              <a:t>또는 가까운 친척에 의하여 살해되었으며</a:t>
            </a:r>
            <a:r>
              <a:rPr lang="en-US" altLang="ko-KR" dirty="0" smtClean="0"/>
              <a:t>, </a:t>
            </a:r>
            <a:r>
              <a:rPr lang="ko-KR" altLang="en-US" dirty="0" smtClean="0"/>
              <a:t>미성년 피해자의 절대 다수도 부모나 가족에 의하여 피살되었던 반면에 남자의 경우는 절반 이상이 이방인에 의하여 피살되었고 아내나 연인에 의하여 피살된 경우는 많지 않았다고 한다</a:t>
            </a:r>
            <a:r>
              <a:rPr lang="en-US" altLang="ko-KR" dirty="0" smtClean="0"/>
              <a:t>.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제</a:t>
            </a:r>
            <a:r>
              <a:rPr lang="en-US" altLang="ko-KR" dirty="0" smtClean="0"/>
              <a:t>4</a:t>
            </a:r>
            <a:r>
              <a:rPr lang="ko-KR" altLang="en-US" dirty="0" smtClean="0"/>
              <a:t>절 피해자와 가해자의 관계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1.</a:t>
            </a:r>
            <a:r>
              <a:rPr lang="ko-KR" altLang="en-US" dirty="0" smtClean="0"/>
              <a:t>폭력범죄에 있어서 피해자</a:t>
            </a:r>
            <a:r>
              <a:rPr lang="en-US" altLang="ko-KR" dirty="0" smtClean="0"/>
              <a:t>-</a:t>
            </a:r>
            <a:r>
              <a:rPr lang="ko-KR" altLang="en-US" dirty="0" smtClean="0"/>
              <a:t>가해자 관계</a:t>
            </a:r>
            <a:endParaRPr lang="en-US" altLang="ko-KR" dirty="0" smtClean="0"/>
          </a:p>
          <a:p>
            <a:r>
              <a:rPr lang="en-US" altLang="ko-KR" dirty="0" smtClean="0"/>
              <a:t>3)</a:t>
            </a:r>
            <a:r>
              <a:rPr lang="ko-KR" altLang="en-US" dirty="0" smtClean="0"/>
              <a:t>폭행</a:t>
            </a:r>
            <a:endParaRPr lang="en-US" altLang="ko-KR" dirty="0" smtClean="0"/>
          </a:p>
          <a:p>
            <a:r>
              <a:rPr lang="ko-KR" altLang="en-US" dirty="0" smtClean="0"/>
              <a:t>특정인으로부터 폭력적으로 피해를 당할 개연성과 사용된 폭력의 강도는 피해자와 그 가해자와의 상호작용의 정도에 비례하는 것으로 가정할 수 있다</a:t>
            </a:r>
            <a:r>
              <a:rPr lang="en-US" altLang="ko-KR" dirty="0" smtClean="0"/>
              <a:t>.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제</a:t>
            </a:r>
            <a:r>
              <a:rPr lang="en-US" altLang="ko-KR" dirty="0" smtClean="0"/>
              <a:t>4</a:t>
            </a:r>
            <a:r>
              <a:rPr lang="ko-KR" altLang="en-US" dirty="0" smtClean="0"/>
              <a:t>절 피해자와 가해자의 관계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1.</a:t>
            </a:r>
            <a:r>
              <a:rPr lang="ko-KR" altLang="en-US" dirty="0" smtClean="0"/>
              <a:t>폭력범죄에 있어서 피해자</a:t>
            </a:r>
            <a:r>
              <a:rPr lang="en-US" altLang="ko-KR" dirty="0" smtClean="0"/>
              <a:t>-</a:t>
            </a:r>
            <a:r>
              <a:rPr lang="ko-KR" altLang="en-US" dirty="0" smtClean="0"/>
              <a:t>가해자 관계</a:t>
            </a:r>
            <a:endParaRPr lang="en-US" altLang="ko-KR" dirty="0" smtClean="0"/>
          </a:p>
          <a:p>
            <a:r>
              <a:rPr lang="en-US" altLang="ko-KR" dirty="0" smtClean="0"/>
              <a:t>4)</a:t>
            </a:r>
            <a:r>
              <a:rPr lang="ko-KR" altLang="en-US" dirty="0" smtClean="0"/>
              <a:t>배우자 </a:t>
            </a:r>
            <a:r>
              <a:rPr lang="ko-KR" altLang="en-US" dirty="0" smtClean="0"/>
              <a:t>폭력</a:t>
            </a:r>
            <a:endParaRPr lang="en-US" altLang="ko-KR" dirty="0" smtClean="0"/>
          </a:p>
          <a:p>
            <a:r>
              <a:rPr lang="ko-KR" altLang="en-US" dirty="0" smtClean="0"/>
              <a:t>가정 내에서는 여성도 남성에 못지않게 폭력적인 것으로 조사되기도 한다</a:t>
            </a:r>
            <a:r>
              <a:rPr lang="en-US" altLang="ko-KR" dirty="0" smtClean="0"/>
              <a:t>.</a:t>
            </a:r>
          </a:p>
          <a:p>
            <a:r>
              <a:rPr lang="ko-KR" altLang="en-US" dirty="0" smtClean="0"/>
              <a:t>남편에 대한 아내의 폭력은 거의 대부분이 보복이나 자기방어를 위한 것이라는 점이다</a:t>
            </a:r>
            <a:r>
              <a:rPr lang="en-US" altLang="ko-KR" dirty="0" smtClean="0"/>
              <a:t>.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제</a:t>
            </a:r>
            <a:r>
              <a:rPr lang="en-US" altLang="ko-KR" dirty="0" smtClean="0"/>
              <a:t>4</a:t>
            </a:r>
            <a:r>
              <a:rPr lang="ko-KR" altLang="en-US" dirty="0" smtClean="0"/>
              <a:t>절 피해자와 가해자의 관계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1.</a:t>
            </a:r>
            <a:r>
              <a:rPr lang="ko-KR" altLang="en-US" dirty="0" smtClean="0"/>
              <a:t>폭력범죄에 있어서 피해자</a:t>
            </a:r>
            <a:r>
              <a:rPr lang="en-US" altLang="ko-KR" dirty="0" smtClean="0"/>
              <a:t>-</a:t>
            </a:r>
            <a:r>
              <a:rPr lang="ko-KR" altLang="en-US" dirty="0" smtClean="0"/>
              <a:t>가해자 관계</a:t>
            </a:r>
            <a:endParaRPr lang="en-US" altLang="ko-KR" dirty="0" smtClean="0"/>
          </a:p>
          <a:p>
            <a:r>
              <a:rPr lang="en-US" altLang="ko-KR" dirty="0" smtClean="0"/>
              <a:t>5)</a:t>
            </a:r>
            <a:r>
              <a:rPr lang="ko-KR" altLang="en-US" dirty="0" smtClean="0"/>
              <a:t>강간</a:t>
            </a:r>
            <a:endParaRPr lang="en-US" altLang="ko-KR" dirty="0" smtClean="0"/>
          </a:p>
          <a:p>
            <a:r>
              <a:rPr lang="ko-KR" altLang="en-US" dirty="0" smtClean="0"/>
              <a:t>성범죄는 상대적으로 암수범죄가 많지만 서로 잘 아는 사이에 일어난 성범죄가 모르는 사람에 의한 성범죄보다 </a:t>
            </a:r>
            <a:r>
              <a:rPr lang="ko-KR" altLang="en-US" dirty="0" err="1" smtClean="0"/>
              <a:t>신고율이</a:t>
            </a:r>
            <a:r>
              <a:rPr lang="ko-KR" altLang="en-US" dirty="0" smtClean="0"/>
              <a:t> 더 낮은 것으로 알려지고 있다</a:t>
            </a:r>
            <a:r>
              <a:rPr lang="en-US" altLang="ko-KR" dirty="0" smtClean="0"/>
              <a:t>.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제</a:t>
            </a:r>
            <a:r>
              <a:rPr lang="en-US" altLang="ko-KR" dirty="0" smtClean="0"/>
              <a:t>4</a:t>
            </a:r>
            <a:r>
              <a:rPr lang="ko-KR" altLang="en-US" dirty="0" smtClean="0"/>
              <a:t>절 피해자와 가해자의 관계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ko-KR" dirty="0" smtClean="0"/>
              <a:t>1.</a:t>
            </a:r>
            <a:r>
              <a:rPr lang="ko-KR" altLang="en-US" dirty="0" smtClean="0"/>
              <a:t>폭력범죄에 있어서 피해자</a:t>
            </a:r>
            <a:r>
              <a:rPr lang="en-US" altLang="ko-KR" dirty="0" smtClean="0"/>
              <a:t>-</a:t>
            </a:r>
            <a:r>
              <a:rPr lang="ko-KR" altLang="en-US" dirty="0" smtClean="0"/>
              <a:t>가해자 관계</a:t>
            </a:r>
            <a:endParaRPr lang="en-US" altLang="ko-KR" dirty="0" smtClean="0"/>
          </a:p>
          <a:p>
            <a:r>
              <a:rPr lang="en-US" altLang="ko-KR" dirty="0" smtClean="0"/>
              <a:t>6)</a:t>
            </a:r>
            <a:r>
              <a:rPr lang="ko-KR" altLang="en-US" dirty="0" smtClean="0"/>
              <a:t>아동성폭력</a:t>
            </a:r>
            <a:endParaRPr lang="en-US" altLang="ko-KR" dirty="0" smtClean="0"/>
          </a:p>
          <a:p>
            <a:r>
              <a:rPr lang="ko-KR" altLang="en-US" dirty="0" smtClean="0"/>
              <a:t>피해자</a:t>
            </a:r>
            <a:r>
              <a:rPr lang="en-US" altLang="ko-KR" dirty="0" smtClean="0"/>
              <a:t>-</a:t>
            </a:r>
            <a:r>
              <a:rPr lang="ko-KR" altLang="en-US" dirty="0" smtClean="0"/>
              <a:t>가해자의 관계가 근친상간의 범죄에 있어서 매우 중요한 요소이다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피해자</a:t>
            </a:r>
            <a:r>
              <a:rPr lang="en-US" altLang="ko-KR" dirty="0" smtClean="0"/>
              <a:t>-</a:t>
            </a:r>
            <a:r>
              <a:rPr lang="ko-KR" altLang="en-US" dirty="0" smtClean="0"/>
              <a:t>가해자관계는 따라서 강간보다 </a:t>
            </a:r>
            <a:r>
              <a:rPr lang="ko-KR" altLang="en-US" dirty="0" err="1" smtClean="0"/>
              <a:t>아도에</a:t>
            </a:r>
            <a:r>
              <a:rPr lang="ko-KR" altLang="en-US" dirty="0" smtClean="0"/>
              <a:t> 대한 성적 학대의 경우에 더 빈번하다고 할 수 있다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가족이나 다른 관계가 관련된 성폭력은 이방인에 의한 것보다 </a:t>
            </a:r>
            <a:r>
              <a:rPr lang="ko-KR" altLang="en-US" dirty="0" err="1" smtClean="0"/>
              <a:t>신고율이</a:t>
            </a:r>
            <a:r>
              <a:rPr lang="ko-KR" altLang="en-US" dirty="0" smtClean="0"/>
              <a:t> 낮고 </a:t>
            </a:r>
            <a:r>
              <a:rPr lang="ko-KR" altLang="en-US" dirty="0" err="1" smtClean="0"/>
              <a:t>암수율이</a:t>
            </a:r>
            <a:r>
              <a:rPr lang="ko-KR" altLang="en-US" dirty="0" smtClean="0"/>
              <a:t> 높기 때문에 이와 갚은 관계는 통계나 연구결과보다 통상적으로 더 높을 것이다</a:t>
            </a:r>
            <a:r>
              <a:rPr lang="en-US" altLang="ko-KR" dirty="0" smtClean="0"/>
              <a:t>.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제</a:t>
            </a:r>
            <a:r>
              <a:rPr lang="en-US" altLang="ko-KR" dirty="0" smtClean="0"/>
              <a:t>4</a:t>
            </a:r>
            <a:r>
              <a:rPr lang="ko-KR" altLang="en-US" dirty="0" smtClean="0"/>
              <a:t>절 피해자와 가해자의 관계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2.</a:t>
            </a:r>
            <a:r>
              <a:rPr lang="ko-KR" altLang="en-US" dirty="0" smtClean="0"/>
              <a:t>가정폭력의 이론</a:t>
            </a:r>
            <a:endParaRPr lang="en-US" altLang="ko-KR" dirty="0" smtClean="0"/>
          </a:p>
          <a:p>
            <a:r>
              <a:rPr lang="en-US" altLang="ko-KR" dirty="0" smtClean="0"/>
              <a:t>1)</a:t>
            </a:r>
            <a:r>
              <a:rPr lang="ko-KR" altLang="en-US" dirty="0" smtClean="0"/>
              <a:t>명제 </a:t>
            </a:r>
            <a:r>
              <a:rPr lang="ko-KR" altLang="en-US" dirty="0" smtClean="0"/>
              <a:t>이론</a:t>
            </a:r>
            <a:r>
              <a:rPr lang="en-US" altLang="ko-KR" dirty="0" smtClean="0"/>
              <a:t>(Propositional theory)</a:t>
            </a:r>
          </a:p>
          <a:p>
            <a:r>
              <a:rPr lang="ko-KR" altLang="en-US" dirty="0" smtClean="0"/>
              <a:t>명제이론은 가족구성원 간의 폭력은 우연한 이상</a:t>
            </a:r>
            <a:r>
              <a:rPr lang="en-US" altLang="ko-KR" dirty="0" smtClean="0"/>
              <a:t>, </a:t>
            </a:r>
            <a:r>
              <a:rPr lang="ko-KR" altLang="en-US" dirty="0" smtClean="0"/>
              <a:t>부적절한 사회화의 산물</a:t>
            </a:r>
            <a:r>
              <a:rPr lang="en-US" altLang="ko-KR" dirty="0" smtClean="0"/>
              <a:t>, </a:t>
            </a:r>
            <a:r>
              <a:rPr lang="ko-KR" altLang="en-US" dirty="0" smtClean="0"/>
              <a:t>또는 정신병적 인성의 결과라기보다 ‘제도적 산물</a:t>
            </a:r>
            <a:r>
              <a:rPr lang="en-US" altLang="ko-KR" dirty="0" smtClean="0"/>
              <a:t>(systemic product)'</a:t>
            </a:r>
            <a:r>
              <a:rPr lang="ko-KR" altLang="en-US" dirty="0" smtClean="0"/>
              <a:t>이라는 가정에 기초하고 있다</a:t>
            </a:r>
            <a:r>
              <a:rPr lang="en-US" altLang="ko-KR" dirty="0" smtClean="0"/>
              <a:t>.</a:t>
            </a:r>
            <a:endParaRPr lang="ko-KR" altLang="en-US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제</a:t>
            </a:r>
            <a:r>
              <a:rPr lang="en-US" altLang="ko-KR" dirty="0" smtClean="0"/>
              <a:t>4</a:t>
            </a:r>
            <a:r>
              <a:rPr lang="ko-KR" altLang="en-US" dirty="0" smtClean="0"/>
              <a:t>절 피해자와 가해자의 관계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altLang="ko-KR" dirty="0" smtClean="0"/>
              <a:t>2.</a:t>
            </a:r>
            <a:r>
              <a:rPr lang="ko-KR" altLang="en-US" dirty="0" smtClean="0"/>
              <a:t>가정폭력의 이론</a:t>
            </a:r>
            <a:endParaRPr lang="en-US" altLang="ko-KR" dirty="0" smtClean="0"/>
          </a:p>
          <a:p>
            <a:r>
              <a:rPr lang="en-US" altLang="ko-KR" dirty="0" smtClean="0"/>
              <a:t>2)</a:t>
            </a:r>
            <a:r>
              <a:rPr lang="ko-KR" altLang="en-US" dirty="0" smtClean="0"/>
              <a:t>교환</a:t>
            </a:r>
            <a:r>
              <a:rPr lang="en-US" altLang="ko-KR" dirty="0" smtClean="0"/>
              <a:t>/</a:t>
            </a:r>
            <a:r>
              <a:rPr lang="ko-KR" altLang="en-US" dirty="0" smtClean="0"/>
              <a:t>사회통제이론</a:t>
            </a:r>
            <a:endParaRPr lang="en-US" altLang="ko-KR" dirty="0" smtClean="0"/>
          </a:p>
          <a:p>
            <a:r>
              <a:rPr lang="ko-KR" altLang="en-US" dirty="0" smtClean="0"/>
              <a:t>인간의 상호작용은 보상의 추구와 비용과 처벌의 회피에 의해서 지배</a:t>
            </a:r>
            <a:r>
              <a:rPr lang="en-US" altLang="ko-KR" dirty="0" smtClean="0"/>
              <a:t>, </a:t>
            </a:r>
            <a:r>
              <a:rPr lang="ko-KR" altLang="en-US" dirty="0" smtClean="0"/>
              <a:t>좌우된다는 가정에서 출발한다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이 이론의 핵심은 사람들이 가족 구성원을 때랄 수 있고 학대할 수 있기 때문에 때리고 학대한다는 것이며</a:t>
            </a:r>
            <a:r>
              <a:rPr lang="en-US" altLang="ko-KR" dirty="0" smtClean="0"/>
              <a:t>, </a:t>
            </a:r>
            <a:r>
              <a:rPr lang="ko-KR" altLang="en-US" dirty="0" smtClean="0"/>
              <a:t>사람은 폭력의 비용이 보상을 능가하지 않는다면 가정에서 폭력을 사용할 것이라고 한다</a:t>
            </a:r>
            <a:r>
              <a:rPr lang="en-US" altLang="ko-KR" dirty="0" smtClean="0"/>
              <a:t>.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1178</Words>
  <Application>Microsoft Office PowerPoint</Application>
  <PresentationFormat>화면 슬라이드 쇼(4:3)</PresentationFormat>
  <Paragraphs>91</Paragraphs>
  <Slides>21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21</vt:i4>
      </vt:variant>
    </vt:vector>
  </HeadingPairs>
  <TitlesOfParts>
    <vt:vector size="22" baseType="lpstr">
      <vt:lpstr>Office 테마</vt:lpstr>
      <vt:lpstr>제3장 범죄피해자와 가해자</vt:lpstr>
      <vt:lpstr>제4절 피해자와 가해자의 관계</vt:lpstr>
      <vt:lpstr>제4절 피해자와 가해자의 관계</vt:lpstr>
      <vt:lpstr>제4절 피해자와 가해자의 관계</vt:lpstr>
      <vt:lpstr>제4절 피해자와 가해자의 관계</vt:lpstr>
      <vt:lpstr>제4절 피해자와 가해자의 관계</vt:lpstr>
      <vt:lpstr>제4절 피해자와 가해자의 관계</vt:lpstr>
      <vt:lpstr>제4절 피해자와 가해자의 관계</vt:lpstr>
      <vt:lpstr>제4절 피해자와 가해자의 관계</vt:lpstr>
      <vt:lpstr>제4절 피해자와 가해자의 관계</vt:lpstr>
      <vt:lpstr>제5절 범죄피해의 역동성</vt:lpstr>
      <vt:lpstr>제5절 범죄피해의 역동성</vt:lpstr>
      <vt:lpstr>제5절 범죄피해의 역동성</vt:lpstr>
      <vt:lpstr>제5절 범죄피해의 역동성</vt:lpstr>
      <vt:lpstr>제5절 범죄피해의 역동성</vt:lpstr>
      <vt:lpstr>제5절 범죄피해의 역동성</vt:lpstr>
      <vt:lpstr>제5절 범죄피해의 역동성</vt:lpstr>
      <vt:lpstr>제5절 범죄피해의 역동성</vt:lpstr>
      <vt:lpstr>제5절 범죄피해의 역동성</vt:lpstr>
      <vt:lpstr>제5절 범죄피해의 역동성</vt:lpstr>
      <vt:lpstr>제5절 범죄피해의 역동성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제3장 범죄피해자와 가해자</dc:title>
  <dc:creator>mj</dc:creator>
  <cp:lastModifiedBy>mj</cp:lastModifiedBy>
  <cp:revision>8</cp:revision>
  <dcterms:created xsi:type="dcterms:W3CDTF">2013-01-09T07:44:54Z</dcterms:created>
  <dcterms:modified xsi:type="dcterms:W3CDTF">2013-01-12T06:31:58Z</dcterms:modified>
</cp:coreProperties>
</file>